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AAFF510-20B4-4C8B-88D0-61EB15CE2F16}" type="datetimeFigureOut">
              <a:rPr lang="en-US" smtClean="0"/>
              <a:pPr/>
              <a:t>6/25/2020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AAFF510-20B4-4C8B-88D0-61EB15CE2F16}" type="datetimeFigureOut">
              <a:rPr lang="en-US" smtClean="0"/>
              <a:pPr/>
              <a:t>6/25/2020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AAFF510-20B4-4C8B-88D0-61EB15CE2F16}" type="datetimeFigureOut">
              <a:rPr lang="en-US" smtClean="0"/>
              <a:pPr/>
              <a:t>6/25/2020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AAFF510-20B4-4C8B-88D0-61EB15CE2F16}" type="datetimeFigureOut">
              <a:rPr lang="en-US" smtClean="0"/>
              <a:pPr/>
              <a:t>6/25/2020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FF510-20B4-4C8B-88D0-61EB15CE2F16}" type="datetimeFigureOut">
              <a:rPr lang="en-US" smtClean="0"/>
              <a:pPr/>
              <a:t>6/25/2020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AAFF510-20B4-4C8B-88D0-61EB15CE2F16}" type="datetimeFigureOut">
              <a:rPr lang="en-US" smtClean="0"/>
              <a:pPr/>
              <a:t>6/25/2020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AAFF510-20B4-4C8B-88D0-61EB15CE2F16}" type="datetimeFigureOut">
              <a:rPr lang="en-US" smtClean="0"/>
              <a:pPr/>
              <a:t>6/25/2020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AAFF510-20B4-4C8B-88D0-61EB15CE2F16}" type="datetimeFigureOut">
              <a:rPr lang="en-US" smtClean="0"/>
              <a:pPr/>
              <a:t>6/25/2020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FF510-20B4-4C8B-88D0-61EB15CE2F16}" type="datetimeFigureOut">
              <a:rPr lang="en-US" smtClean="0"/>
              <a:pPr/>
              <a:t>6/25/2020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FF510-20B4-4C8B-88D0-61EB15CE2F16}" type="datetimeFigureOut">
              <a:rPr lang="en-US" smtClean="0"/>
              <a:pPr/>
              <a:t>6/25/2020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FF510-20B4-4C8B-88D0-61EB15CE2F16}" type="datetimeFigureOut">
              <a:rPr lang="en-US" smtClean="0"/>
              <a:pPr/>
              <a:t>6/25/2020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448AEC-F7D1-4F00-B890-3687583C165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FF510-20B4-4C8B-88D0-61EB15CE2F16}" type="datetimeFigureOut">
              <a:rPr lang="en-US" smtClean="0"/>
              <a:pPr/>
              <a:t>6/25/2020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448AEC-F7D1-4F00-B890-3687583C165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225800"/>
          </a:xfr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IN" sz="9600" dirty="0"/>
              <a:t>PARASITOLOGY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IN" dirty="0"/>
              <a:t>HOST PARASITE RELATIONSHIP</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r>
              <a:rPr lang="en-IN" dirty="0"/>
              <a:t>Relationship between parasite and host may be divided into following-</a:t>
            </a:r>
          </a:p>
          <a:p>
            <a:r>
              <a:rPr lang="en-IN" b="1" dirty="0"/>
              <a:t>Symbiosis- </a:t>
            </a:r>
            <a:r>
              <a:rPr lang="en-IN" dirty="0"/>
              <a:t>It is the close association between the host and the parasite.  Both are independent upon each other that one cannot live without the help of the other. None of them suffer any harm from each other.</a:t>
            </a:r>
          </a:p>
          <a:p>
            <a:r>
              <a:rPr lang="en-IN" b="1" dirty="0"/>
              <a:t>Commensalism-</a:t>
            </a:r>
            <a:r>
              <a:rPr lang="en-IN" dirty="0"/>
              <a:t> It is an association in which the parasite derives benefit from the host and always causes some injury to the host. The host get no benefit in return.</a:t>
            </a:r>
            <a:endParaRPr lang="en-IN"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a:bodyPr>
          <a:lstStyle/>
          <a:p>
            <a:r>
              <a:rPr lang="en-IN" b="1" dirty="0"/>
              <a:t>Parasitism – </a:t>
            </a:r>
            <a:r>
              <a:rPr lang="en-IN" dirty="0"/>
              <a:t>it is association in which the parasite derives benefit from the host and always causes some injury to the host . The host get no benefit in return</a:t>
            </a:r>
          </a:p>
          <a:p>
            <a:r>
              <a:rPr lang="en-IN" b="1" dirty="0"/>
              <a:t>Disease –</a:t>
            </a:r>
            <a:r>
              <a:rPr lang="en-IN" dirty="0"/>
              <a:t> clinical manifestation of the infection , which shows the active presence ,and replication of the parasite causing damage to the host. It may be </a:t>
            </a:r>
            <a:r>
              <a:rPr lang="en-IN" dirty="0" err="1"/>
              <a:t>mild,severe</a:t>
            </a:r>
            <a:r>
              <a:rPr lang="en-IN" dirty="0"/>
              <a:t> and </a:t>
            </a:r>
            <a:r>
              <a:rPr lang="en-IN" dirty="0" err="1"/>
              <a:t>fulminant</a:t>
            </a:r>
            <a:r>
              <a:rPr lang="en-IN" dirty="0"/>
              <a:t> in same cases may cause death of the host</a:t>
            </a:r>
            <a:endParaRPr lang="en-IN"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Carrier </a:t>
            </a:r>
            <a:r>
              <a:rPr lang="en-IN" dirty="0"/>
              <a:t>– the person who is infected with parasite without any clinical or subclinical disease is </a:t>
            </a:r>
            <a:r>
              <a:rPr lang="en-IN" dirty="0" err="1"/>
              <a:t>Viz</a:t>
            </a:r>
            <a:r>
              <a:rPr lang="en-IN" dirty="0"/>
              <a:t> Carrier. He can transmit the parasite to others.</a:t>
            </a:r>
            <a:endParaRPr lang="en-IN"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lstStyle/>
          <a:p>
            <a:r>
              <a:rPr lang="en-IN" dirty="0"/>
              <a:t>TRANSMISSION OF PARASITE</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n-IN" dirty="0"/>
              <a:t>It depends upon :</a:t>
            </a:r>
          </a:p>
          <a:p>
            <a:r>
              <a:rPr lang="en-IN" dirty="0"/>
              <a:t>Source or reservoir of infection</a:t>
            </a:r>
          </a:p>
          <a:p>
            <a:r>
              <a:rPr lang="en-IN" dirty="0"/>
              <a:t>Mode of infection</a:t>
            </a:r>
          </a:p>
          <a:p>
            <a:r>
              <a:rPr lang="en-IN" b="1" dirty="0"/>
              <a:t> </a:t>
            </a:r>
            <a:r>
              <a:rPr lang="en-IN" sz="4400" b="1" dirty="0"/>
              <a:t>source of infection-</a:t>
            </a:r>
          </a:p>
          <a:p>
            <a:r>
              <a:rPr lang="en-IN" b="1" dirty="0"/>
              <a:t>Man- </a:t>
            </a:r>
            <a:r>
              <a:rPr lang="en-IN" dirty="0"/>
              <a:t> is the source or reservoir for the majority of parasitic infections. The infection transmitted from one infected man to another man </a:t>
            </a:r>
            <a:r>
              <a:rPr lang="en-IN" dirty="0" err="1"/>
              <a:t>Viz</a:t>
            </a:r>
            <a:r>
              <a:rPr lang="en-IN" dirty="0"/>
              <a:t>- </a:t>
            </a:r>
            <a:r>
              <a:rPr lang="en-IN" b="1" dirty="0" err="1"/>
              <a:t>anthroponoses</a:t>
            </a:r>
            <a:endParaRPr lang="en-IN" b="1" dirty="0"/>
          </a:p>
          <a:p>
            <a:endParaRPr lang="en-IN"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n-IN" b="1" dirty="0"/>
              <a:t>Animals –</a:t>
            </a:r>
            <a:r>
              <a:rPr lang="en-IN" dirty="0"/>
              <a:t> Infection which is transmitted from infected animals to humans is called as </a:t>
            </a:r>
            <a:r>
              <a:rPr lang="en-IN" b="1" dirty="0" err="1"/>
              <a:t>zoonoses</a:t>
            </a:r>
            <a:r>
              <a:rPr lang="en-IN" b="1" dirty="0"/>
              <a:t> .</a:t>
            </a:r>
            <a:r>
              <a:rPr lang="en-IN" dirty="0"/>
              <a:t> The infection can be transmitted to humans either directly or indirectly via vectors.</a:t>
            </a:r>
          </a:p>
          <a:p>
            <a:r>
              <a:rPr lang="en-IN" dirty="0"/>
              <a:t> </a:t>
            </a:r>
            <a:r>
              <a:rPr lang="en-IN" b="1" dirty="0"/>
              <a:t>vectors</a:t>
            </a:r>
            <a:r>
              <a:rPr lang="en-IN" dirty="0"/>
              <a:t>- </a:t>
            </a:r>
            <a:r>
              <a:rPr lang="en-IN" b="1" dirty="0"/>
              <a:t> </a:t>
            </a:r>
            <a:r>
              <a:rPr lang="en-IN" dirty="0"/>
              <a:t> vector is an agent , </a:t>
            </a:r>
            <a:r>
              <a:rPr lang="en-IN" dirty="0" err="1"/>
              <a:t>usullay</a:t>
            </a:r>
            <a:r>
              <a:rPr lang="en-IN" dirty="0"/>
              <a:t> an arthropod that transmits the infection from one infected human being to another. Vector can be biological or mechanical. An infected blood sucking insect can </a:t>
            </a:r>
            <a:r>
              <a:rPr lang="en-IN" dirty="0" err="1"/>
              <a:t>transmitt</a:t>
            </a:r>
            <a:r>
              <a:rPr lang="en-IN" dirty="0"/>
              <a:t> the parasite directly into the blood during its blood meal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n-IN" b="1" dirty="0"/>
              <a:t> contaminated soil and water-</a:t>
            </a:r>
            <a:r>
              <a:rPr lang="en-IN" dirty="0"/>
              <a:t> soil polluted with human excreta containing eggs of the parasite can act as an important source of infection </a:t>
            </a:r>
            <a:r>
              <a:rPr lang="en-IN" dirty="0" err="1"/>
              <a:t>e.g</a:t>
            </a:r>
            <a:r>
              <a:rPr lang="en-IN" dirty="0"/>
              <a:t> </a:t>
            </a:r>
            <a:r>
              <a:rPr lang="en-IN" dirty="0" err="1"/>
              <a:t>ascaris</a:t>
            </a:r>
            <a:r>
              <a:rPr lang="en-IN" dirty="0"/>
              <a:t>, </a:t>
            </a:r>
            <a:r>
              <a:rPr lang="en-IN" dirty="0" err="1"/>
              <a:t>trichura</a:t>
            </a:r>
            <a:r>
              <a:rPr lang="en-IN" dirty="0"/>
              <a:t> spp.</a:t>
            </a:r>
          </a:p>
          <a:p>
            <a:r>
              <a:rPr lang="en-IN" b="1" dirty="0"/>
              <a:t>Raw and undercooked meal-</a:t>
            </a:r>
            <a:r>
              <a:rPr lang="en-IN" dirty="0"/>
              <a:t>  Raw beef containing larvae of </a:t>
            </a:r>
            <a:r>
              <a:rPr lang="en-IN" dirty="0" err="1"/>
              <a:t>Cysticircus</a:t>
            </a:r>
            <a:r>
              <a:rPr lang="en-IN" dirty="0"/>
              <a:t> </a:t>
            </a:r>
            <a:r>
              <a:rPr lang="en-IN" dirty="0" err="1"/>
              <a:t>bovis</a:t>
            </a:r>
            <a:r>
              <a:rPr lang="en-IN" dirty="0"/>
              <a:t> and pork </a:t>
            </a:r>
            <a:r>
              <a:rPr lang="en-IN" dirty="0" err="1"/>
              <a:t>containg</a:t>
            </a:r>
            <a:r>
              <a:rPr lang="en-IN" dirty="0"/>
              <a:t> </a:t>
            </a:r>
            <a:r>
              <a:rPr lang="en-IN" dirty="0" err="1"/>
              <a:t>Cysticercus</a:t>
            </a:r>
            <a:r>
              <a:rPr lang="en-IN" dirty="0"/>
              <a:t> </a:t>
            </a:r>
            <a:r>
              <a:rPr lang="en-IN" dirty="0" err="1"/>
              <a:t>cellulosae</a:t>
            </a:r>
            <a:r>
              <a:rPr lang="en-IN" dirty="0"/>
              <a:t> are some example.</a:t>
            </a:r>
          </a:p>
          <a:p>
            <a:r>
              <a:rPr lang="en-IN" b="1" dirty="0"/>
              <a:t>Other </a:t>
            </a:r>
            <a:r>
              <a:rPr lang="en-IN" dirty="0"/>
              <a:t> source of infection </a:t>
            </a:r>
            <a:r>
              <a:rPr lang="en-IN" dirty="0" err="1"/>
              <a:t>e.g</a:t>
            </a:r>
            <a:r>
              <a:rPr lang="en-IN" dirty="0"/>
              <a:t> fish, crab or aquatic plants.</a:t>
            </a:r>
            <a:endParaRPr lang="en-IN"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IN" b="1" dirty="0"/>
              <a:t>MODES OF TRANSMISSION</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OROL or FECO-ORAL ROUT-</a:t>
            </a:r>
            <a:r>
              <a:rPr lang="en-IN" dirty="0"/>
              <a:t> Most common mode.</a:t>
            </a:r>
          </a:p>
          <a:p>
            <a:r>
              <a:rPr lang="en-IN" dirty="0"/>
              <a:t>Transmitted orally by ingestion of food ,water or vegetables contaminated with </a:t>
            </a:r>
            <a:r>
              <a:rPr lang="en-IN" dirty="0" err="1"/>
              <a:t>feces</a:t>
            </a:r>
            <a:r>
              <a:rPr lang="en-IN" dirty="0"/>
              <a:t> containing infective stages of the parasites </a:t>
            </a:r>
            <a:r>
              <a:rPr lang="en-IN" dirty="0" err="1"/>
              <a:t>e.g</a:t>
            </a:r>
            <a:r>
              <a:rPr lang="en-IN" dirty="0"/>
              <a:t> ova of </a:t>
            </a:r>
            <a:r>
              <a:rPr lang="en-IN" dirty="0" err="1"/>
              <a:t>Ascaris</a:t>
            </a:r>
            <a:r>
              <a:rPr lang="en-IN" dirty="0"/>
              <a:t>, Cyst of E </a:t>
            </a:r>
            <a:r>
              <a:rPr lang="en-IN" dirty="0" err="1"/>
              <a:t>histolytica</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 </a:t>
            </a:r>
            <a:r>
              <a:rPr lang="en-IN" b="1" dirty="0" err="1"/>
              <a:t>Penitration</a:t>
            </a:r>
            <a:r>
              <a:rPr lang="en-IN" b="1" dirty="0"/>
              <a:t> of the skin and mucous membrane- </a:t>
            </a:r>
            <a:r>
              <a:rPr lang="en-IN" dirty="0"/>
              <a:t>inf. Transmitted by the </a:t>
            </a:r>
            <a:r>
              <a:rPr lang="en-IN" dirty="0" err="1"/>
              <a:t>penitration</a:t>
            </a:r>
            <a:r>
              <a:rPr lang="en-IN" dirty="0"/>
              <a:t> of the larval forms of the parasite through unbroken skin </a:t>
            </a:r>
            <a:r>
              <a:rPr lang="en-IN" dirty="0" err="1"/>
              <a:t>filariform</a:t>
            </a:r>
            <a:r>
              <a:rPr lang="en-IN" dirty="0"/>
              <a:t> larva of  </a:t>
            </a:r>
            <a:r>
              <a:rPr lang="en-IN" dirty="0" err="1"/>
              <a:t>Strongyloides</a:t>
            </a:r>
            <a:r>
              <a:rPr lang="en-IN" dirty="0"/>
              <a:t> </a:t>
            </a:r>
            <a:r>
              <a:rPr lang="en-IN" dirty="0" err="1"/>
              <a:t>stercoralis</a:t>
            </a:r>
            <a:r>
              <a:rPr lang="en-IN" dirty="0"/>
              <a:t> and hookworm can penetrate through the skin of an individual walking barefooted over </a:t>
            </a:r>
            <a:r>
              <a:rPr lang="en-IN" dirty="0" err="1"/>
              <a:t>fecally</a:t>
            </a:r>
            <a:r>
              <a:rPr lang="en-IN" dirty="0"/>
              <a:t> contaminated soil or by blood sucking insects vectors </a:t>
            </a:r>
            <a:r>
              <a:rPr lang="en-IN" dirty="0" err="1"/>
              <a:t>e.g</a:t>
            </a:r>
            <a:r>
              <a:rPr lang="en-IN" dirty="0"/>
              <a:t> Plasmodium.</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Sexual contacts –</a:t>
            </a:r>
            <a:r>
              <a:rPr lang="en-IN" dirty="0"/>
              <a:t> </a:t>
            </a:r>
            <a:r>
              <a:rPr lang="en-IN" dirty="0" err="1"/>
              <a:t>Trichomonas</a:t>
            </a:r>
            <a:r>
              <a:rPr lang="en-IN" dirty="0"/>
              <a:t> </a:t>
            </a:r>
            <a:r>
              <a:rPr lang="en-IN" dirty="0" err="1"/>
              <a:t>vaginalis</a:t>
            </a:r>
            <a:r>
              <a:rPr lang="en-IN" dirty="0"/>
              <a:t>. </a:t>
            </a:r>
            <a:r>
              <a:rPr lang="en-IN" dirty="0" err="1"/>
              <a:t>Entamoeba</a:t>
            </a:r>
            <a:r>
              <a:rPr lang="en-IN" dirty="0"/>
              <a:t>, </a:t>
            </a:r>
            <a:r>
              <a:rPr lang="en-IN" dirty="0" err="1"/>
              <a:t>giardia</a:t>
            </a:r>
            <a:r>
              <a:rPr lang="en-IN" dirty="0"/>
              <a:t> </a:t>
            </a:r>
            <a:r>
              <a:rPr lang="en-IN" dirty="0" err="1"/>
              <a:t>Entrobius</a:t>
            </a:r>
            <a:r>
              <a:rPr lang="en-IN" dirty="0"/>
              <a:t> also transmitted rarely by homosexuals.</a:t>
            </a:r>
          </a:p>
          <a:p>
            <a:r>
              <a:rPr lang="en-IN" b="1" dirty="0"/>
              <a:t>Bite of vectors- </a:t>
            </a:r>
            <a:r>
              <a:rPr lang="en-IN" dirty="0"/>
              <a:t> </a:t>
            </a:r>
            <a:r>
              <a:rPr lang="en-IN" dirty="0" err="1"/>
              <a:t>e.g</a:t>
            </a:r>
            <a:r>
              <a:rPr lang="en-IN" dirty="0"/>
              <a:t> malaria by bite of female anopheles .</a:t>
            </a:r>
          </a:p>
          <a:p>
            <a:r>
              <a:rPr lang="en-IN" b="1" dirty="0"/>
              <a:t>Vertical transmission – </a:t>
            </a:r>
            <a:r>
              <a:rPr lang="en-IN" dirty="0"/>
              <a:t>Mother to </a:t>
            </a:r>
            <a:r>
              <a:rPr lang="en-IN" dirty="0" err="1"/>
              <a:t>fetus</a:t>
            </a:r>
            <a:r>
              <a:rPr lang="en-IN" dirty="0"/>
              <a:t> through </a:t>
            </a:r>
            <a:r>
              <a:rPr lang="en-IN" dirty="0" err="1"/>
              <a:t>transplacental</a:t>
            </a:r>
            <a:r>
              <a:rPr lang="en-IN" dirty="0"/>
              <a:t> rout  </a:t>
            </a:r>
            <a:r>
              <a:rPr lang="en-IN" dirty="0" err="1"/>
              <a:t>e.g</a:t>
            </a:r>
            <a:r>
              <a:rPr lang="en-IN" dirty="0"/>
              <a:t> </a:t>
            </a:r>
            <a:r>
              <a:rPr lang="en-IN" dirty="0" err="1"/>
              <a:t>Toxoplasma</a:t>
            </a:r>
            <a:r>
              <a:rPr lang="en-IN" dirty="0"/>
              <a:t> </a:t>
            </a:r>
            <a:r>
              <a:rPr lang="en-IN" dirty="0" err="1"/>
              <a:t>gondii</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a:bodyPr>
          <a:lstStyle/>
          <a:p>
            <a:r>
              <a:rPr lang="en-IN" b="1" dirty="0"/>
              <a:t>Blood Transfusion –</a:t>
            </a:r>
            <a:r>
              <a:rPr lang="en-IN" dirty="0"/>
              <a:t> </a:t>
            </a:r>
            <a:r>
              <a:rPr lang="en-IN" dirty="0" err="1"/>
              <a:t>e.g</a:t>
            </a:r>
            <a:r>
              <a:rPr lang="en-IN" dirty="0"/>
              <a:t> Plasmodium </a:t>
            </a:r>
            <a:r>
              <a:rPr lang="en-IN" dirty="0" err="1"/>
              <a:t>spp.,Toxoplasma</a:t>
            </a:r>
            <a:r>
              <a:rPr lang="en-IN" dirty="0"/>
              <a:t>, </a:t>
            </a:r>
            <a:r>
              <a:rPr lang="en-IN" dirty="0" err="1"/>
              <a:t>Leishmania</a:t>
            </a:r>
            <a:r>
              <a:rPr lang="en-IN" dirty="0"/>
              <a:t>, </a:t>
            </a:r>
            <a:r>
              <a:rPr lang="en-IN" dirty="0" err="1"/>
              <a:t>trypanosoma</a:t>
            </a:r>
            <a:r>
              <a:rPr lang="en-IN" dirty="0"/>
              <a:t> can be transmitted through transfusion of blood or blood products.</a:t>
            </a:r>
          </a:p>
          <a:p>
            <a:r>
              <a:rPr lang="en-IN" b="1" dirty="0"/>
              <a:t>Autoinfection- </a:t>
            </a:r>
            <a:r>
              <a:rPr lang="en-IN" dirty="0"/>
              <a:t>Few intestinal parasites may be transmitted to the same person by contaminated hand (external </a:t>
            </a:r>
            <a:r>
              <a:rPr lang="en-IN" dirty="0" err="1"/>
              <a:t>autoinfectiion</a:t>
            </a:r>
            <a:r>
              <a:rPr lang="en-IN" dirty="0"/>
              <a:t>) or by reverse </a:t>
            </a:r>
            <a:r>
              <a:rPr lang="en-IN" dirty="0" err="1"/>
              <a:t>paristalsis</a:t>
            </a:r>
            <a:r>
              <a:rPr lang="en-IN" dirty="0"/>
              <a:t> ( internal autoinfection)  </a:t>
            </a:r>
            <a:r>
              <a:rPr lang="en-IN" dirty="0" err="1"/>
              <a:t>e.g</a:t>
            </a:r>
            <a:r>
              <a:rPr lang="en-IN" dirty="0"/>
              <a:t> </a:t>
            </a:r>
            <a:r>
              <a:rPr lang="en-IN" dirty="0" err="1"/>
              <a:t>Taenia</a:t>
            </a:r>
            <a:r>
              <a:rPr lang="en-IN" dirty="0"/>
              <a:t> </a:t>
            </a:r>
            <a:r>
              <a:rPr lang="en-IN" dirty="0" err="1"/>
              <a:t>solium</a:t>
            </a:r>
            <a:r>
              <a:rPr lang="en-IN" dirty="0"/>
              <a:t>, </a:t>
            </a:r>
            <a:r>
              <a:rPr lang="en-IN" dirty="0" err="1"/>
              <a:t>Entrobious</a:t>
            </a:r>
            <a:r>
              <a:rPr lang="en-IN" dirty="0"/>
              <a:t> </a:t>
            </a:r>
            <a:r>
              <a:rPr lang="en-IN" dirty="0" err="1"/>
              <a:t>vermicularis</a:t>
            </a:r>
            <a:r>
              <a:rPr lang="en-IN" dirty="0"/>
              <a:t>.</a:t>
            </a:r>
            <a:endParaRPr lang="en-IN"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2">
            <a:schemeClr val="accent2">
              <a:shade val="50000"/>
            </a:schemeClr>
          </a:lnRef>
          <a:fillRef idx="1">
            <a:schemeClr val="accent2"/>
          </a:fillRef>
          <a:effectRef idx="0">
            <a:schemeClr val="accent2"/>
          </a:effectRef>
          <a:fontRef idx="minor">
            <a:schemeClr val="lt1"/>
          </a:fontRef>
        </p:style>
        <p:txBody>
          <a:bodyPr/>
          <a:lstStyle/>
          <a:p>
            <a:r>
              <a:rPr lang="en-IN" dirty="0"/>
              <a:t>PARASITE</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dirty="0"/>
              <a:t>.Parasite is a living organism which lives in or upon another organism(host) and derives nutrients directly from it without giving any benefit to the host.</a:t>
            </a:r>
          </a:p>
          <a:p>
            <a:r>
              <a:rPr lang="en-IN" dirty="0"/>
              <a:t>Protozoa and </a:t>
            </a:r>
            <a:r>
              <a:rPr lang="en-IN" dirty="0" err="1"/>
              <a:t>helminths</a:t>
            </a:r>
            <a:r>
              <a:rPr lang="en-IN" dirty="0"/>
              <a:t> (animal parasites) are studied in medical </a:t>
            </a:r>
            <a:r>
              <a:rPr lang="en-IN" dirty="0" err="1"/>
              <a:t>parasitology</a:t>
            </a:r>
            <a:r>
              <a:rPr lang="en-IN"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b="1" dirty="0"/>
              <a:t>PATHOGENESIS OF PARASITIC DISEASE</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r>
              <a:rPr lang="en-IN" sz="4700" b="1" dirty="0"/>
              <a:t> Mechanical </a:t>
            </a:r>
            <a:r>
              <a:rPr lang="en-IN" sz="4700" b="1" dirty="0" err="1"/>
              <a:t>truama</a:t>
            </a:r>
            <a:r>
              <a:rPr lang="en-IN" sz="4700" b="1" dirty="0"/>
              <a:t> </a:t>
            </a:r>
            <a:r>
              <a:rPr lang="en-IN" b="1" dirty="0"/>
              <a:t>–</a:t>
            </a:r>
            <a:r>
              <a:rPr lang="en-IN" dirty="0"/>
              <a:t> </a:t>
            </a:r>
          </a:p>
          <a:p>
            <a:r>
              <a:rPr lang="en-IN" u="sng" dirty="0"/>
              <a:t>Egg-</a:t>
            </a:r>
            <a:r>
              <a:rPr lang="en-IN" dirty="0"/>
              <a:t>  </a:t>
            </a:r>
            <a:r>
              <a:rPr lang="en-IN" dirty="0" err="1"/>
              <a:t>Trematode</a:t>
            </a:r>
            <a:r>
              <a:rPr lang="en-IN" dirty="0"/>
              <a:t> eggs being large in size ,can be deposited in intestinal mucosa (</a:t>
            </a:r>
            <a:r>
              <a:rPr lang="en-IN" dirty="0" err="1"/>
              <a:t>Schistosoma</a:t>
            </a:r>
            <a:r>
              <a:rPr lang="en-IN" dirty="0"/>
              <a:t> </a:t>
            </a:r>
            <a:r>
              <a:rPr lang="en-IN" dirty="0" err="1"/>
              <a:t>mansoni</a:t>
            </a:r>
            <a:r>
              <a:rPr lang="en-IN" dirty="0"/>
              <a:t>) Lungs ( </a:t>
            </a:r>
            <a:r>
              <a:rPr lang="en-IN" dirty="0" err="1"/>
              <a:t>Paraoinimus</a:t>
            </a:r>
            <a:r>
              <a:rPr lang="en-IN" dirty="0"/>
              <a:t>), liver (</a:t>
            </a:r>
            <a:r>
              <a:rPr lang="en-IN" dirty="0" err="1"/>
              <a:t>Fasciola</a:t>
            </a:r>
            <a:r>
              <a:rPr lang="en-IN" dirty="0"/>
              <a:t> hepatica) can cause mechanical irritation.</a:t>
            </a:r>
          </a:p>
          <a:p>
            <a:r>
              <a:rPr lang="en-IN" u="sng" dirty="0"/>
              <a:t>Larvae </a:t>
            </a:r>
            <a:r>
              <a:rPr lang="en-IN" dirty="0"/>
              <a:t>– Migration of several </a:t>
            </a:r>
            <a:r>
              <a:rPr lang="en-IN" dirty="0" err="1"/>
              <a:t>helmenthic</a:t>
            </a:r>
            <a:r>
              <a:rPr lang="en-IN" dirty="0"/>
              <a:t> larvae (Hookworm, </a:t>
            </a:r>
            <a:r>
              <a:rPr lang="en-IN" dirty="0" err="1"/>
              <a:t>ascaris</a:t>
            </a:r>
            <a:r>
              <a:rPr lang="en-IN" dirty="0"/>
              <a:t>)  in the lung produce traumatic damage of the pulmonary capillaries leading to </a:t>
            </a:r>
            <a:r>
              <a:rPr lang="en-IN" dirty="0" err="1"/>
              <a:t>pneumonitis</a:t>
            </a:r>
            <a:r>
              <a:rPr lang="en-IN" dirty="0"/>
              <a:t>.</a:t>
            </a:r>
          </a:p>
          <a:p>
            <a:r>
              <a:rPr lang="en-IN" u="sng" dirty="0"/>
              <a:t>Adult worm –</a:t>
            </a:r>
            <a:r>
              <a:rPr lang="en-IN" dirty="0"/>
              <a:t> adult worm of </a:t>
            </a:r>
            <a:r>
              <a:rPr lang="en-IN" dirty="0" err="1"/>
              <a:t>hookworm,ascaris</a:t>
            </a:r>
            <a:r>
              <a:rPr lang="en-IN" dirty="0"/>
              <a:t> or </a:t>
            </a:r>
            <a:r>
              <a:rPr lang="en-IN" dirty="0" err="1"/>
              <a:t>taenia</a:t>
            </a:r>
            <a:r>
              <a:rPr lang="en-IN" dirty="0"/>
              <a:t> adhere to the intestinal wall and cause mechanical trauma.</a:t>
            </a:r>
            <a:endParaRPr lang="en-IN" u="sng" dirty="0"/>
          </a:p>
          <a:p>
            <a:endParaRPr lang="en-IN" u="sn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r>
              <a:rPr lang="en-IN" b="1" dirty="0"/>
              <a:t>SPACE OCCUPYING LESION-</a:t>
            </a:r>
            <a:r>
              <a:rPr lang="en-IN" dirty="0"/>
              <a:t> certain parasite produces characteristic cystic lesion that may compress the surrounding tissue or organs, </a:t>
            </a:r>
            <a:r>
              <a:rPr lang="en-IN" dirty="0" err="1"/>
              <a:t>e.g</a:t>
            </a:r>
            <a:r>
              <a:rPr lang="en-IN" dirty="0"/>
              <a:t> </a:t>
            </a:r>
            <a:r>
              <a:rPr lang="en-IN" dirty="0" err="1"/>
              <a:t>Hydatid</a:t>
            </a:r>
            <a:r>
              <a:rPr lang="en-IN" dirty="0"/>
              <a:t> cysts, </a:t>
            </a:r>
            <a:r>
              <a:rPr lang="en-IN" dirty="0" err="1"/>
              <a:t>neurocysticercosis</a:t>
            </a:r>
            <a:r>
              <a:rPr lang="en-IN" dirty="0"/>
              <a:t>.</a:t>
            </a:r>
          </a:p>
          <a:p>
            <a:r>
              <a:rPr lang="en-IN" b="1" dirty="0"/>
              <a:t>Inflammatory reaction-</a:t>
            </a:r>
            <a:r>
              <a:rPr lang="en-IN" dirty="0"/>
              <a:t> Most of the parasite induce cellular proliferation and infiltration at the site of their multiplication, </a:t>
            </a:r>
            <a:r>
              <a:rPr lang="en-IN" dirty="0" err="1"/>
              <a:t>e.g</a:t>
            </a:r>
            <a:r>
              <a:rPr lang="en-IN" dirty="0"/>
              <a:t> </a:t>
            </a:r>
            <a:r>
              <a:rPr lang="en-IN" dirty="0" err="1"/>
              <a:t>E.histolytica</a:t>
            </a:r>
            <a:r>
              <a:rPr lang="en-IN" dirty="0"/>
              <a:t> provokes inflammation at large intestine- amoebic </a:t>
            </a:r>
            <a:r>
              <a:rPr lang="en-IN" dirty="0" err="1"/>
              <a:t>granuloma</a:t>
            </a:r>
            <a:r>
              <a:rPr lang="en-IN" dirty="0"/>
              <a:t>. </a:t>
            </a:r>
            <a:r>
              <a:rPr lang="en-IN" dirty="0" err="1"/>
              <a:t>W.broncrofti</a:t>
            </a:r>
            <a:r>
              <a:rPr lang="en-IN" dirty="0"/>
              <a:t> chronic blockage and </a:t>
            </a:r>
            <a:r>
              <a:rPr lang="en-IN" dirty="0" err="1"/>
              <a:t>chr</a:t>
            </a:r>
            <a:r>
              <a:rPr lang="en-IN" dirty="0"/>
              <a:t> inflammation of </a:t>
            </a:r>
            <a:r>
              <a:rPr lang="en-IN" dirty="0" err="1"/>
              <a:t>lymphatics</a:t>
            </a:r>
            <a:r>
              <a:rPr lang="en-IN" dirty="0"/>
              <a:t> and lymph vessels</a:t>
            </a:r>
            <a:endParaRPr lang="en-IN"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Enzyme production and </a:t>
            </a:r>
            <a:r>
              <a:rPr lang="en-IN" b="1" dirty="0" err="1"/>
              <a:t>lytic</a:t>
            </a:r>
            <a:r>
              <a:rPr lang="en-IN" b="1" dirty="0"/>
              <a:t> necrosis-</a:t>
            </a:r>
            <a:r>
              <a:rPr lang="en-IN" dirty="0"/>
              <a:t> Obligate intracellular parasite </a:t>
            </a:r>
            <a:r>
              <a:rPr lang="en-IN" dirty="0" err="1"/>
              <a:t>e.g</a:t>
            </a:r>
            <a:r>
              <a:rPr lang="en-IN" dirty="0"/>
              <a:t> </a:t>
            </a:r>
            <a:r>
              <a:rPr lang="en-IN" dirty="0" err="1"/>
              <a:t>plasmodlium</a:t>
            </a:r>
            <a:r>
              <a:rPr lang="en-IN" dirty="0"/>
              <a:t> produces several enzymes – causes digestion and necrosis of host cells.</a:t>
            </a:r>
          </a:p>
          <a:p>
            <a:r>
              <a:rPr lang="en-IN" b="1" dirty="0"/>
              <a:t>Toxins –</a:t>
            </a:r>
            <a:r>
              <a:rPr lang="en-IN" dirty="0"/>
              <a:t> some parasite produce toxin may be responsible for pathogenesis of the disease in contrast to bacterial toxin have minimal role in pathogenesis.</a:t>
            </a:r>
            <a:endParaRPr lang="en-IN"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n-IN" b="1" dirty="0"/>
              <a:t>Allergic manifestations -:</a:t>
            </a:r>
            <a:r>
              <a:rPr lang="en-IN" dirty="0"/>
              <a:t> Many metabolic and excretory products of parasite get absorbed in circulation and produce variety of allergic manifestation in </a:t>
            </a:r>
            <a:r>
              <a:rPr lang="en-IN" dirty="0" err="1"/>
              <a:t>sensetized</a:t>
            </a:r>
            <a:r>
              <a:rPr lang="en-IN" dirty="0"/>
              <a:t> person </a:t>
            </a:r>
            <a:r>
              <a:rPr lang="en-IN" dirty="0" err="1"/>
              <a:t>e.g</a:t>
            </a:r>
            <a:r>
              <a:rPr lang="en-IN" dirty="0"/>
              <a:t> ruptured </a:t>
            </a:r>
            <a:r>
              <a:rPr lang="en-IN" dirty="0" err="1"/>
              <a:t>hydatid</a:t>
            </a:r>
            <a:r>
              <a:rPr lang="en-IN" dirty="0"/>
              <a:t> cyst – anaphylactic shock, occult </a:t>
            </a:r>
            <a:r>
              <a:rPr lang="en-IN" dirty="0" err="1"/>
              <a:t>filariasis</a:t>
            </a:r>
            <a:r>
              <a:rPr lang="en-IN" dirty="0"/>
              <a:t> – tropical pulmonary </a:t>
            </a:r>
            <a:r>
              <a:rPr lang="en-IN" dirty="0" err="1"/>
              <a:t>eosiniphilia</a:t>
            </a:r>
            <a:r>
              <a:rPr lang="en-IN" dirty="0"/>
              <a:t>.</a:t>
            </a:r>
          </a:p>
          <a:p>
            <a:r>
              <a:rPr lang="en-IN" b="1" dirty="0" err="1"/>
              <a:t>Neoplasia</a:t>
            </a:r>
            <a:r>
              <a:rPr lang="en-IN" b="1" dirty="0"/>
              <a:t> –</a:t>
            </a:r>
            <a:r>
              <a:rPr lang="en-IN" dirty="0"/>
              <a:t> Seen in some </a:t>
            </a:r>
            <a:r>
              <a:rPr lang="en-IN" dirty="0" err="1"/>
              <a:t>helmenth</a:t>
            </a:r>
            <a:r>
              <a:rPr lang="en-IN" dirty="0"/>
              <a:t> disease </a:t>
            </a:r>
            <a:r>
              <a:rPr lang="en-IN" dirty="0" err="1"/>
              <a:t>Schistosomiasis</a:t>
            </a:r>
            <a:r>
              <a:rPr lang="en-IN" dirty="0"/>
              <a:t> and </a:t>
            </a:r>
            <a:r>
              <a:rPr lang="en-IN" dirty="0" err="1"/>
              <a:t>strongyloidiasis</a:t>
            </a:r>
            <a:r>
              <a:rPr lang="en-IN" dirty="0"/>
              <a:t>.</a:t>
            </a:r>
          </a:p>
          <a:p>
            <a:r>
              <a:rPr lang="en-IN" b="1" dirty="0"/>
              <a:t>Secondary </a:t>
            </a:r>
            <a:r>
              <a:rPr lang="en-IN" b="1" dirty="0" err="1"/>
              <a:t>bact</a:t>
            </a:r>
            <a:r>
              <a:rPr lang="en-IN" b="1" dirty="0"/>
              <a:t> infection – Seen in some </a:t>
            </a:r>
            <a:r>
              <a:rPr lang="en-IN" b="1" dirty="0" err="1"/>
              <a:t>helmenth</a:t>
            </a:r>
            <a:r>
              <a:rPr lang="en-IN" b="1" dirty="0"/>
              <a:t> dis. </a:t>
            </a:r>
            <a:r>
              <a:rPr lang="en-IN" dirty="0"/>
              <a:t> </a:t>
            </a:r>
            <a:r>
              <a:rPr lang="en-IN" dirty="0" err="1"/>
              <a:t>E.g</a:t>
            </a:r>
            <a:r>
              <a:rPr lang="en-IN" dirty="0"/>
              <a:t> </a:t>
            </a:r>
            <a:r>
              <a:rPr lang="en-IN" dirty="0" err="1"/>
              <a:t>Schistosomiasis</a:t>
            </a:r>
            <a:r>
              <a:rPr lang="en-IN" dirty="0"/>
              <a:t> .</a:t>
            </a:r>
            <a:endParaRPr lang="en-IN"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endParaRPr lang="en-IN"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n-IN" dirty="0"/>
              <a:t>Parasite may be classified as :</a:t>
            </a:r>
          </a:p>
          <a:p>
            <a:r>
              <a:rPr lang="en-IN" sz="4400" dirty="0" err="1"/>
              <a:t>Ectoparasite</a:t>
            </a:r>
            <a:r>
              <a:rPr lang="en-IN" sz="4400" dirty="0"/>
              <a:t>-</a:t>
            </a:r>
            <a:r>
              <a:rPr lang="en-IN" sz="3600" dirty="0"/>
              <a:t> </a:t>
            </a:r>
            <a:r>
              <a:rPr lang="en-IN" dirty="0"/>
              <a:t>They inhabit the surface of the body of the host without </a:t>
            </a:r>
            <a:r>
              <a:rPr lang="en-IN" dirty="0" err="1"/>
              <a:t>penitrating</a:t>
            </a:r>
            <a:r>
              <a:rPr lang="en-IN" dirty="0"/>
              <a:t> into the tissues. </a:t>
            </a:r>
          </a:p>
          <a:p>
            <a:r>
              <a:rPr lang="en-IN" sz="3600" dirty="0"/>
              <a:t>Imp. Vectors transmitting the pathogenic microbes.</a:t>
            </a:r>
          </a:p>
          <a:p>
            <a:r>
              <a:rPr lang="en-IN" sz="3600" dirty="0"/>
              <a:t>Infection may be called as Infestation e.g.-fleas or ticks.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en-IN" sz="4000" b="1" dirty="0" err="1"/>
              <a:t>Endoparasite</a:t>
            </a:r>
            <a:r>
              <a:rPr lang="en-IN" sz="4000" dirty="0"/>
              <a:t>-</a:t>
            </a:r>
            <a:r>
              <a:rPr lang="en-IN" sz="2800" dirty="0"/>
              <a:t> </a:t>
            </a:r>
            <a:r>
              <a:rPr lang="en-IN" dirty="0"/>
              <a:t>They live within the body of the host (</a:t>
            </a:r>
            <a:r>
              <a:rPr lang="en-IN" dirty="0" err="1"/>
              <a:t>e.g</a:t>
            </a:r>
            <a:r>
              <a:rPr lang="en-IN" dirty="0"/>
              <a:t> </a:t>
            </a:r>
            <a:r>
              <a:rPr lang="en-IN" dirty="0" err="1"/>
              <a:t>Leishmania</a:t>
            </a:r>
            <a:r>
              <a:rPr lang="en-IN" dirty="0"/>
              <a:t>).</a:t>
            </a:r>
          </a:p>
          <a:p>
            <a:r>
              <a:rPr lang="en-IN" dirty="0"/>
              <a:t>Invasion by the </a:t>
            </a:r>
            <a:r>
              <a:rPr lang="en-IN" dirty="0" err="1"/>
              <a:t>endoparasite</a:t>
            </a:r>
            <a:r>
              <a:rPr lang="en-IN" dirty="0"/>
              <a:t> </a:t>
            </a:r>
            <a:r>
              <a:rPr lang="en-IN" dirty="0" err="1"/>
              <a:t>Viz</a:t>
            </a:r>
            <a:r>
              <a:rPr lang="en-IN" dirty="0"/>
              <a:t> –Infection</a:t>
            </a:r>
          </a:p>
          <a:p>
            <a:r>
              <a:rPr lang="en-IN" dirty="0" err="1"/>
              <a:t>Endoparasite</a:t>
            </a:r>
            <a:r>
              <a:rPr lang="en-IN" dirty="0"/>
              <a:t> are of following types-</a:t>
            </a:r>
          </a:p>
          <a:p>
            <a:r>
              <a:rPr lang="en-IN" b="1" dirty="0"/>
              <a:t>Obligate parasite- </a:t>
            </a:r>
            <a:r>
              <a:rPr lang="en-IN" dirty="0"/>
              <a:t>Cannot exist without a parasitic life within the host </a:t>
            </a:r>
            <a:r>
              <a:rPr lang="en-IN" dirty="0" err="1"/>
              <a:t>e.g</a:t>
            </a:r>
            <a:r>
              <a:rPr lang="en-IN" dirty="0"/>
              <a:t> (Plasmodium spp.)</a:t>
            </a:r>
            <a:endParaRPr lang="en-IN"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n-IN" b="1" dirty="0"/>
              <a:t>Facultative parasite</a:t>
            </a:r>
            <a:r>
              <a:rPr lang="en-IN" dirty="0"/>
              <a:t>- they can live a parasitic life or free living life when the opportunity arises. </a:t>
            </a:r>
            <a:r>
              <a:rPr lang="en-IN" dirty="0" err="1"/>
              <a:t>E.g</a:t>
            </a:r>
            <a:r>
              <a:rPr lang="en-IN" dirty="0"/>
              <a:t> </a:t>
            </a:r>
            <a:r>
              <a:rPr lang="en-IN" dirty="0" err="1"/>
              <a:t>Acanthamoeba</a:t>
            </a:r>
            <a:r>
              <a:rPr lang="en-IN" dirty="0"/>
              <a:t>.</a:t>
            </a:r>
          </a:p>
          <a:p>
            <a:r>
              <a:rPr lang="en-IN" b="1" dirty="0"/>
              <a:t>Accidental parasite</a:t>
            </a:r>
            <a:r>
              <a:rPr lang="en-IN" dirty="0"/>
              <a:t>- They infect an unusual host. e.g. </a:t>
            </a:r>
            <a:r>
              <a:rPr lang="en-IN" dirty="0" err="1"/>
              <a:t>Echinicoccus</a:t>
            </a:r>
            <a:r>
              <a:rPr lang="en-IN" dirty="0"/>
              <a:t> </a:t>
            </a:r>
            <a:r>
              <a:rPr lang="en-IN" dirty="0" err="1"/>
              <a:t>granulosus</a:t>
            </a:r>
            <a:r>
              <a:rPr lang="en-IN" dirty="0"/>
              <a:t>. Infect human accidently .</a:t>
            </a:r>
          </a:p>
          <a:p>
            <a:r>
              <a:rPr lang="en-IN" b="1" dirty="0"/>
              <a:t>Aberrant parasite or wandering parasite-</a:t>
            </a:r>
            <a:r>
              <a:rPr lang="en-IN" dirty="0"/>
              <a:t> They infect a host where they cannot live or  develop further e.g. </a:t>
            </a:r>
            <a:r>
              <a:rPr lang="en-IN" dirty="0" err="1"/>
              <a:t>Toxocara</a:t>
            </a:r>
            <a:r>
              <a:rPr lang="en-IN" dirty="0"/>
              <a:t> in humans. </a:t>
            </a:r>
            <a:endParaRPr lang="en-IN"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IN" dirty="0"/>
              <a:t>HOST</a:t>
            </a: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dirty="0"/>
              <a:t>Host is defined as an organism which harbour  parasite and provide nourishment and shelter.</a:t>
            </a:r>
          </a:p>
          <a:p>
            <a:r>
              <a:rPr lang="en-IN" dirty="0"/>
              <a:t>Host may be of following types</a:t>
            </a:r>
          </a:p>
          <a:p>
            <a:r>
              <a:rPr lang="en-IN" b="1" dirty="0"/>
              <a:t>Definitive host –</a:t>
            </a:r>
            <a:r>
              <a:rPr lang="en-IN" dirty="0"/>
              <a:t> The host in which the adult parasite replicate sexually ( </a:t>
            </a:r>
            <a:r>
              <a:rPr lang="en-IN" dirty="0" err="1"/>
              <a:t>e.g</a:t>
            </a:r>
            <a:r>
              <a:rPr lang="en-IN" dirty="0"/>
              <a:t> Anopheles spp.)</a:t>
            </a:r>
          </a:p>
          <a:p>
            <a:r>
              <a:rPr lang="en-IN" dirty="0"/>
              <a:t>May be humans or non humans living.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en-IN" b="1" dirty="0"/>
              <a:t>Intermediate host- </a:t>
            </a:r>
            <a:r>
              <a:rPr lang="en-IN" dirty="0"/>
              <a:t>in which the parasite undergoes asexual multiplication. </a:t>
            </a:r>
            <a:r>
              <a:rPr lang="en-IN" dirty="0" err="1"/>
              <a:t>Eg</a:t>
            </a:r>
            <a:r>
              <a:rPr lang="en-IN" dirty="0"/>
              <a:t> in Malaria parasite humans are the intermediate host)</a:t>
            </a:r>
          </a:p>
          <a:p>
            <a:r>
              <a:rPr lang="en-IN" b="1" dirty="0"/>
              <a:t>   </a:t>
            </a:r>
            <a:r>
              <a:rPr lang="en-IN" dirty="0"/>
              <a:t>Int. Host are essential for the completion of life cycle for some parasite</a:t>
            </a:r>
          </a:p>
          <a:p>
            <a:r>
              <a:rPr lang="en-IN" dirty="0"/>
              <a:t>Some parasite required 2 intermediate hosts to complete their different larval stages , these are called as first and second int. Host. </a:t>
            </a:r>
            <a:r>
              <a:rPr lang="en-IN" dirty="0" err="1"/>
              <a:t>E.g</a:t>
            </a:r>
            <a:r>
              <a:rPr lang="en-IN" dirty="0"/>
              <a:t> For </a:t>
            </a:r>
            <a:r>
              <a:rPr lang="en-IN" dirty="0" err="1"/>
              <a:t>Fasciola</a:t>
            </a:r>
            <a:r>
              <a:rPr lang="en-IN" dirty="0"/>
              <a:t> hepatica – amphibians snails are 1</a:t>
            </a:r>
            <a:r>
              <a:rPr lang="en-IN" baseline="30000" dirty="0"/>
              <a:t>st</a:t>
            </a:r>
            <a:r>
              <a:rPr lang="en-IN" dirty="0"/>
              <a:t>, </a:t>
            </a:r>
            <a:r>
              <a:rPr lang="en-IN" dirty="0" err="1"/>
              <a:t>aqaitic</a:t>
            </a:r>
            <a:r>
              <a:rPr lang="en-IN" dirty="0"/>
              <a:t> plants are 2</a:t>
            </a:r>
            <a:r>
              <a:rPr lang="en-IN" baseline="30000" dirty="0"/>
              <a:t>nd</a:t>
            </a:r>
            <a:r>
              <a:rPr lang="en-IN" dirty="0"/>
              <a:t> </a:t>
            </a:r>
            <a:r>
              <a:rPr lang="en-IN" dirty="0" err="1"/>
              <a:t>int</a:t>
            </a:r>
            <a:r>
              <a:rPr lang="en-IN" dirty="0"/>
              <a:t> host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r>
              <a:rPr lang="en-IN" dirty="0"/>
              <a:t>Host can also be –</a:t>
            </a:r>
          </a:p>
          <a:p>
            <a:r>
              <a:rPr lang="en-IN" b="1" dirty="0"/>
              <a:t>Reservoir host</a:t>
            </a:r>
            <a:r>
              <a:rPr lang="en-IN" dirty="0"/>
              <a:t> – which harbours the parasite and serve as an important source of infection to other susceptible host. </a:t>
            </a:r>
            <a:r>
              <a:rPr lang="en-IN" dirty="0" err="1"/>
              <a:t>Eg</a:t>
            </a:r>
            <a:r>
              <a:rPr lang="en-IN" dirty="0"/>
              <a:t> dog is reservoir for  </a:t>
            </a:r>
            <a:r>
              <a:rPr lang="en-IN" dirty="0" err="1"/>
              <a:t>echinococcus</a:t>
            </a:r>
            <a:r>
              <a:rPr lang="en-IN" dirty="0"/>
              <a:t>.</a:t>
            </a:r>
          </a:p>
          <a:p>
            <a:r>
              <a:rPr lang="en-IN" b="1" dirty="0" err="1"/>
              <a:t>Paratenic</a:t>
            </a:r>
            <a:r>
              <a:rPr lang="en-IN" b="1" dirty="0"/>
              <a:t> host </a:t>
            </a:r>
            <a:r>
              <a:rPr lang="en-IN" dirty="0"/>
              <a:t>– is the host in which parasite lives but cannot develop further and not essential for life cycle </a:t>
            </a:r>
            <a:r>
              <a:rPr lang="en-IN" dirty="0" err="1"/>
              <a:t>e.g</a:t>
            </a:r>
            <a:r>
              <a:rPr lang="en-IN" dirty="0"/>
              <a:t> fresh water prawn for </a:t>
            </a:r>
            <a:r>
              <a:rPr lang="en-IN" dirty="0" err="1"/>
              <a:t>Angiostrongylus</a:t>
            </a:r>
            <a:r>
              <a:rPr lang="en-IN" dirty="0"/>
              <a:t> suitable fish for </a:t>
            </a:r>
            <a:r>
              <a:rPr lang="en-IN" dirty="0" err="1"/>
              <a:t>plerosercoid</a:t>
            </a:r>
            <a:r>
              <a:rPr lang="en-IN" dirty="0"/>
              <a:t> larva of </a:t>
            </a:r>
            <a:r>
              <a:rPr lang="en-IN" dirty="0" err="1"/>
              <a:t>Diphyllobothrum</a:t>
            </a:r>
            <a:r>
              <a:rPr lang="en-IN" dirty="0"/>
              <a:t> </a:t>
            </a:r>
            <a:r>
              <a:rPr lang="en-IN" dirty="0" err="1"/>
              <a:t>latum</a:t>
            </a:r>
            <a:r>
              <a:rPr lang="en-IN" dirty="0"/>
              <a:t> and fresh water fishes for </a:t>
            </a:r>
            <a:r>
              <a:rPr lang="en-IN" dirty="0" err="1"/>
              <a:t>Gnathostoma</a:t>
            </a:r>
            <a:r>
              <a:rPr lang="en-IN" dirty="0"/>
              <a:t> </a:t>
            </a:r>
            <a:r>
              <a:rPr lang="en-IN" dirty="0" err="1"/>
              <a:t>spinegerum</a:t>
            </a:r>
            <a:r>
              <a:rPr lang="en-IN" dirty="0"/>
              <a:t>. Function as transport or carrier host.</a:t>
            </a:r>
            <a:endParaRPr lang="en-IN"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IN" b="1" dirty="0"/>
              <a:t>Amplifier host – </a:t>
            </a:r>
            <a:r>
              <a:rPr lang="en-IN" dirty="0"/>
              <a:t>it is the host in which the parasite lives and multiplies exponentially.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1212</Words>
  <Application>Microsoft Office PowerPoint</Application>
  <PresentationFormat>On-screen Show (4:3)</PresentationFormat>
  <Paragraphs>66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PARASITOLOGY</vt:lpstr>
      <vt:lpstr>PARASITE</vt:lpstr>
      <vt:lpstr>PowerPoint Presentation</vt:lpstr>
      <vt:lpstr>PowerPoint Presentation</vt:lpstr>
      <vt:lpstr>PowerPoint Presentation</vt:lpstr>
      <vt:lpstr>HOST</vt:lpstr>
      <vt:lpstr>PowerPoint Presentation</vt:lpstr>
      <vt:lpstr>PowerPoint Presentation</vt:lpstr>
      <vt:lpstr>PowerPoint Presentation</vt:lpstr>
      <vt:lpstr>HOST PARASITE RELATIONSHIP</vt:lpstr>
      <vt:lpstr>PowerPoint Presentation</vt:lpstr>
      <vt:lpstr>PowerPoint Presentation</vt:lpstr>
      <vt:lpstr>TRANSMISSION OF PARASITE</vt:lpstr>
      <vt:lpstr>PowerPoint Presentation</vt:lpstr>
      <vt:lpstr>PowerPoint Presentation</vt:lpstr>
      <vt:lpstr>MODES OF TRANSMISSION</vt:lpstr>
      <vt:lpstr>PowerPoint Presentation</vt:lpstr>
      <vt:lpstr>PowerPoint Presentation</vt:lpstr>
      <vt:lpstr>PowerPoint Presentation</vt:lpstr>
      <vt:lpstr>PATHOGENESIS OF PARASITIC DISEASE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Malay</dc:creator>
  <cp:lastModifiedBy>ssunita23oct@gmail.com</cp:lastModifiedBy>
  <cp:revision>52</cp:revision>
  <dcterms:created xsi:type="dcterms:W3CDTF">2018-05-14T07:24:51Z</dcterms:created>
  <dcterms:modified xsi:type="dcterms:W3CDTF">2020-06-25T16:53:21Z</dcterms:modified>
</cp:coreProperties>
</file>