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312" r:id="rId2"/>
    <p:sldId id="257" r:id="rId3"/>
    <p:sldId id="31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14" r:id="rId16"/>
    <p:sldId id="269" r:id="rId17"/>
    <p:sldId id="315" r:id="rId18"/>
    <p:sldId id="270" r:id="rId19"/>
    <p:sldId id="271" r:id="rId20"/>
    <p:sldId id="272" r:id="rId21"/>
    <p:sldId id="273" r:id="rId22"/>
    <p:sldId id="316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3" r:id="rId32"/>
    <p:sldId id="284" r:id="rId33"/>
    <p:sldId id="285" r:id="rId34"/>
    <p:sldId id="317" r:id="rId35"/>
    <p:sldId id="286" r:id="rId36"/>
    <p:sldId id="318" r:id="rId37"/>
    <p:sldId id="288" r:id="rId38"/>
    <p:sldId id="289" r:id="rId39"/>
    <p:sldId id="311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6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6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7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Metabolism of </a:t>
            </a:r>
            <a:r>
              <a:rPr lang="en-US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Xenobiotics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67600" cy="24384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Ms.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Arati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Gupta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600" y="1752600"/>
            <a:ext cx="8290560" cy="3803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03575" y="401828"/>
            <a:ext cx="2643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5" dirty="0">
                <a:solidFill>
                  <a:srgbClr val="C00000"/>
                </a:solidFill>
              </a:rPr>
              <a:t>Role </a:t>
            </a:r>
            <a:r>
              <a:rPr sz="3600" spc="-55">
                <a:solidFill>
                  <a:srgbClr val="C00000"/>
                </a:solidFill>
              </a:rPr>
              <a:t>of</a:t>
            </a:r>
            <a:r>
              <a:rPr sz="3600" spc="-400">
                <a:solidFill>
                  <a:srgbClr val="C00000"/>
                </a:solidFill>
              </a:rPr>
              <a:t> </a:t>
            </a:r>
            <a:r>
              <a:rPr sz="3600" spc="-85">
                <a:solidFill>
                  <a:srgbClr val="C00000"/>
                </a:solidFill>
              </a:rPr>
              <a:t>Liver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140" y="1447800"/>
            <a:ext cx="7997190" cy="4439677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84480" indent="-272415">
              <a:lnSpc>
                <a:spcPct val="100000"/>
              </a:lnSpc>
              <a:spcBef>
                <a:spcPts val="1540"/>
              </a:spcBef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Main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organ</a:t>
            </a:r>
            <a:r>
              <a:rPr sz="2400" spc="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involved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buSzPct val="95833"/>
              <a:buFont typeface="Wingdings"/>
              <a:buChar char=""/>
              <a:tabLst>
                <a:tab pos="369570" algn="l"/>
              </a:tabLst>
            </a:pP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Hepatocytes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contain wide variety of enzymes 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to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process</a:t>
            </a:r>
            <a:endParaRPr lang="en-US" sz="2400" spc="-5" dirty="0">
              <a:solidFill>
                <a:srgbClr val="2E2B1F"/>
              </a:solidFill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buSzPct val="95833"/>
              <a:tabLst>
                <a:tab pos="369570" algn="l"/>
              </a:tabLst>
            </a:pP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  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  xenobiotics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buSzPct val="95833"/>
              <a:buFont typeface="Wingdings"/>
              <a:buChar char=""/>
              <a:tabLst>
                <a:tab pos="369570" algn="l"/>
                <a:tab pos="1757680" algn="l"/>
                <a:tab pos="2333625" algn="l"/>
                <a:tab pos="3489325" algn="l"/>
                <a:tab pos="3860800" algn="l"/>
                <a:tab pos="5709920" algn="l"/>
                <a:tab pos="7084695" algn="l"/>
                <a:tab pos="7727950" algn="l"/>
              </a:tabLst>
            </a:pP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 spc="-15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zymes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are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pres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ent	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endo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lasmic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reti</a:t>
            </a:r>
            <a:r>
              <a:rPr sz="2400" spc="10" dirty="0">
                <a:solidFill>
                  <a:srgbClr val="2E2B1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ulum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d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	to</a:t>
            </a:r>
            <a:endParaRPr lang="en-US" sz="2400" dirty="0">
              <a:solidFill>
                <a:srgbClr val="2E2B1F"/>
              </a:solidFill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buSzPct val="95833"/>
              <a:tabLst>
                <a:tab pos="369570" algn="l"/>
                <a:tab pos="1757680" algn="l"/>
                <a:tab pos="2333625" algn="l"/>
                <a:tab pos="3489325" algn="l"/>
                <a:tab pos="3860800" algn="l"/>
                <a:tab pos="5709920" algn="l"/>
                <a:tab pos="7084695" algn="l"/>
                <a:tab pos="7727950" algn="l"/>
              </a:tabLst>
            </a:pP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  </a:t>
            </a:r>
            <a:r>
              <a:rPr lang="en-US" sz="2400" dirty="0">
                <a:solidFill>
                  <a:srgbClr val="2E2B1F"/>
                </a:solidFill>
                <a:latin typeface="Arial"/>
                <a:cs typeface="Arial"/>
              </a:rPr>
              <a:t> 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lesser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extent in other</a:t>
            </a:r>
            <a:r>
              <a:rPr sz="2400" spc="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organelles</a:t>
            </a:r>
            <a:endParaRPr sz="2400">
              <a:latin typeface="Arial"/>
              <a:cs typeface="Arial"/>
            </a:endParaRPr>
          </a:p>
          <a:p>
            <a:pPr marL="367665" indent="-355600">
              <a:lnSpc>
                <a:spcPct val="100000"/>
              </a:lnSpc>
              <a:spcBef>
                <a:spcPts val="1440"/>
              </a:spcBef>
              <a:buSzPct val="95833"/>
              <a:buFont typeface="Wingdings"/>
              <a:buChar char=""/>
              <a:tabLst>
                <a:tab pos="36830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Each enzyme represents a large family of gene</a:t>
            </a:r>
            <a:r>
              <a:rPr sz="2400" spc="1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12700" marR="7620">
              <a:lnSpc>
                <a:spcPct val="150000"/>
              </a:lnSpc>
              <a:buSzPct val="95833"/>
              <a:buFont typeface="Wingdings"/>
              <a:buChar char=""/>
              <a:tabLst>
                <a:tab pos="369570" algn="l"/>
                <a:tab pos="1323340" algn="l"/>
                <a:tab pos="2261870" algn="l"/>
                <a:tab pos="3539490" algn="l"/>
                <a:tab pos="4376420" algn="l"/>
                <a:tab pos="4975225" algn="l"/>
                <a:tab pos="6304280" algn="l"/>
                <a:tab pos="6886575" algn="l"/>
              </a:tabLst>
            </a:pP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 spc="-15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ch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gene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product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may	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duced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y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di</a:t>
            </a:r>
            <a:r>
              <a:rPr sz="2400" spc="-55">
                <a:solidFill>
                  <a:srgbClr val="2E2B1F"/>
                </a:solidFill>
                <a:latin typeface="Arial"/>
                <a:cs typeface="Arial"/>
              </a:rPr>
              <a:t>f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ferent</a:t>
            </a:r>
            <a:endParaRPr lang="en-US" sz="2400" spc="-5" dirty="0">
              <a:solidFill>
                <a:srgbClr val="2E2B1F"/>
              </a:solidFill>
              <a:latin typeface="Arial"/>
              <a:cs typeface="Arial"/>
            </a:endParaRPr>
          </a:p>
          <a:p>
            <a:pPr marL="12700" marR="7620">
              <a:lnSpc>
                <a:spcPct val="150000"/>
              </a:lnSpc>
              <a:buSzPct val="95833"/>
              <a:tabLst>
                <a:tab pos="369570" algn="l"/>
                <a:tab pos="1323340" algn="l"/>
                <a:tab pos="2261870" algn="l"/>
                <a:tab pos="3539490" algn="l"/>
                <a:tab pos="4376420" algn="l"/>
                <a:tab pos="4975225" algn="l"/>
                <a:tab pos="6304280" algn="l"/>
                <a:tab pos="6886575" algn="l"/>
              </a:tabLst>
            </a:pP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 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xenobiotics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55394" y="685800"/>
            <a:ext cx="37128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80">
                <a:solidFill>
                  <a:srgbClr val="C00000"/>
                </a:solidFill>
              </a:rPr>
              <a:t>Phase </a:t>
            </a:r>
            <a:r>
              <a:rPr lang="en-US" sz="3600" b="1" spc="-5" dirty="0">
                <a:solidFill>
                  <a:srgbClr val="C00000"/>
                </a:solidFill>
              </a:rPr>
              <a:t>I</a:t>
            </a:r>
            <a:r>
              <a:rPr sz="3600" b="1" spc="-415">
                <a:solidFill>
                  <a:srgbClr val="C00000"/>
                </a:solidFill>
              </a:rPr>
              <a:t> </a:t>
            </a:r>
            <a:r>
              <a:rPr sz="3600" b="1" spc="-90" dirty="0">
                <a:solidFill>
                  <a:srgbClr val="C00000"/>
                </a:solidFill>
              </a:rPr>
              <a:t>reactions</a:t>
            </a:r>
            <a:endParaRPr sz="3600" b="1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1981200"/>
            <a:ext cx="7997190" cy="334450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391795" indent="-343535">
              <a:lnSpc>
                <a:spcPct val="100000"/>
              </a:lnSpc>
              <a:spcBef>
                <a:spcPts val="1540"/>
              </a:spcBef>
              <a:buFont typeface="Wingdings"/>
              <a:buChar char=""/>
              <a:tabLst>
                <a:tab pos="392430" algn="l"/>
              </a:tabLst>
            </a:pP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Phase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I reactions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include:</a:t>
            </a:r>
            <a:endParaRPr sz="2400">
              <a:latin typeface="Arial"/>
              <a:cs typeface="Arial"/>
            </a:endParaRPr>
          </a:p>
          <a:p>
            <a:pPr marL="794385" lvl="1" indent="-381635">
              <a:lnSpc>
                <a:spcPct val="100000"/>
              </a:lnSpc>
              <a:spcBef>
                <a:spcPts val="1440"/>
              </a:spcBef>
              <a:buFont typeface="Wingdings"/>
              <a:buChar char=""/>
              <a:tabLst>
                <a:tab pos="795020" algn="l"/>
              </a:tabLst>
            </a:pP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Oxidation</a:t>
            </a:r>
            <a:endParaRPr sz="2400">
              <a:latin typeface="Arial"/>
              <a:cs typeface="Arial"/>
            </a:endParaRPr>
          </a:p>
          <a:p>
            <a:pPr marL="794385" lvl="1" indent="-381635">
              <a:lnSpc>
                <a:spcPct val="100000"/>
              </a:lnSpc>
              <a:spcBef>
                <a:spcPts val="1440"/>
              </a:spcBef>
              <a:buFont typeface="Wingdings"/>
              <a:buChar char=""/>
              <a:tabLst>
                <a:tab pos="795020" algn="l"/>
              </a:tabLst>
            </a:pP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Reduction</a:t>
            </a:r>
            <a:endParaRPr sz="2400">
              <a:latin typeface="Arial"/>
              <a:cs typeface="Arial"/>
            </a:endParaRPr>
          </a:p>
          <a:p>
            <a:pPr marL="794385" lvl="1" indent="-381635">
              <a:lnSpc>
                <a:spcPct val="100000"/>
              </a:lnSpc>
              <a:spcBef>
                <a:spcPts val="1440"/>
              </a:spcBef>
              <a:buFont typeface="Wingdings"/>
              <a:buChar char=""/>
              <a:tabLst>
                <a:tab pos="795020" algn="l"/>
              </a:tabLst>
            </a:pPr>
            <a:r>
              <a:rPr sz="2400" b="1" spc="-10" dirty="0">
                <a:solidFill>
                  <a:srgbClr val="2E2B1F"/>
                </a:solidFill>
                <a:latin typeface="Arial"/>
                <a:cs typeface="Arial"/>
              </a:rPr>
              <a:t>Hydrolysis</a:t>
            </a:r>
            <a:r>
              <a:rPr sz="2400" b="1" spc="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reactions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Wingdings"/>
              <a:buChar char=""/>
            </a:pPr>
            <a:endParaRPr sz="3750">
              <a:latin typeface="Times New Roman"/>
              <a:cs typeface="Times New Roman"/>
            </a:endParaRPr>
          </a:p>
          <a:p>
            <a:pPr marL="393700" marR="5080" indent="-381000" algn="just">
              <a:lnSpc>
                <a:spcPct val="150000"/>
              </a:lnSpc>
              <a:spcBef>
                <a:spcPts val="5"/>
              </a:spcBef>
              <a:tabLst>
                <a:tab pos="393700" algn="l"/>
              </a:tabLst>
            </a:pP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97810" y="347217"/>
            <a:ext cx="2268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5" dirty="0">
                <a:solidFill>
                  <a:srgbClr val="C00000"/>
                </a:solidFill>
              </a:rPr>
              <a:t>Ox</a:t>
            </a:r>
            <a:r>
              <a:rPr sz="4000" b="1" spc="-100" dirty="0">
                <a:solidFill>
                  <a:srgbClr val="C00000"/>
                </a:solidFill>
              </a:rPr>
              <a:t>i</a:t>
            </a:r>
            <a:r>
              <a:rPr sz="4000" b="1" spc="-105" dirty="0">
                <a:solidFill>
                  <a:srgbClr val="C00000"/>
                </a:solidFill>
              </a:rPr>
              <a:t>dat</a:t>
            </a:r>
            <a:r>
              <a:rPr sz="4000" b="1" spc="-100" dirty="0">
                <a:solidFill>
                  <a:srgbClr val="C00000"/>
                </a:solidFill>
              </a:rPr>
              <a:t>i</a:t>
            </a:r>
            <a:r>
              <a:rPr sz="4000" b="1" spc="-105" dirty="0">
                <a:solidFill>
                  <a:srgbClr val="C00000"/>
                </a:solidFill>
              </a:rPr>
              <a:t>o</a:t>
            </a:r>
            <a:r>
              <a:rPr sz="4000" b="1" spc="-5" dirty="0">
                <a:solidFill>
                  <a:srgbClr val="C00000"/>
                </a:solidFill>
              </a:rPr>
              <a:t>n</a:t>
            </a:r>
            <a:endParaRPr sz="4000" b="1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440" y="1752600"/>
            <a:ext cx="7880984" cy="3953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>
                <a:solidFill>
                  <a:srgbClr val="2E2B1F"/>
                </a:solidFill>
                <a:latin typeface="Arial"/>
                <a:cs typeface="Arial"/>
              </a:rPr>
              <a:t>Oxidation</a:t>
            </a:r>
            <a:r>
              <a:rPr sz="2000" b="1" spc="20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b="1" spc="-5">
                <a:solidFill>
                  <a:srgbClr val="2E2B1F"/>
                </a:solidFill>
                <a:latin typeface="Arial"/>
                <a:cs typeface="Arial"/>
              </a:rPr>
              <a:t>of</a:t>
            </a:r>
            <a:r>
              <a:rPr sz="2000" b="1" spc="20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2E2B1F"/>
                </a:solidFill>
                <a:latin typeface="Arial"/>
                <a:cs typeface="Arial"/>
              </a:rPr>
              <a:t>Alcohols-</a:t>
            </a:r>
            <a:r>
              <a:rPr sz="2000" b="1" spc="215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Arial"/>
                <a:cs typeface="Arial"/>
              </a:rPr>
              <a:t>Primary</a:t>
            </a:r>
            <a:r>
              <a:rPr sz="2000" spc="2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aliphatic</a:t>
            </a:r>
            <a:r>
              <a:rPr sz="2000" spc="2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and</a:t>
            </a:r>
            <a:r>
              <a:rPr sz="2000" spc="2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Arial"/>
                <a:cs typeface="Arial"/>
              </a:rPr>
              <a:t>aromatic</a:t>
            </a:r>
            <a:r>
              <a:rPr sz="2000" spc="2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alcohols</a:t>
            </a:r>
            <a:r>
              <a:rPr sz="2000" spc="2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Arial"/>
                <a:cs typeface="Arial"/>
              </a:rPr>
              <a:t>are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oxidized </a:t>
            </a:r>
            <a:r>
              <a:rPr sz="2000" spc="-5" dirty="0">
                <a:solidFill>
                  <a:srgbClr val="2E2B1F"/>
                </a:solidFill>
                <a:latin typeface="Arial"/>
                <a:cs typeface="Arial"/>
              </a:rPr>
              <a:t>to </a:t>
            </a:r>
            <a:r>
              <a:rPr sz="2000">
                <a:solidFill>
                  <a:srgbClr val="2E2B1F"/>
                </a:solidFill>
                <a:latin typeface="Arial"/>
                <a:cs typeface="Arial"/>
              </a:rPr>
              <a:t>corresponding</a:t>
            </a:r>
            <a:r>
              <a:rPr sz="2000" spc="-45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2E2B1F"/>
                </a:solidFill>
                <a:latin typeface="Arial"/>
                <a:cs typeface="Arial"/>
              </a:rPr>
              <a:t>acids</a:t>
            </a:r>
            <a:r>
              <a:rPr lang="en-US" sz="2000" dirty="0">
                <a:solidFill>
                  <a:srgbClr val="2E2B1F"/>
                </a:solidFill>
                <a:latin typeface="Arial"/>
                <a:cs typeface="Arial"/>
              </a:rPr>
              <a:t>. Two enzymes are involved in this process : </a:t>
            </a:r>
            <a:r>
              <a:rPr lang="en-US" sz="2000" dirty="0">
                <a:solidFill>
                  <a:srgbClr val="0070C0"/>
                </a:solidFill>
                <a:latin typeface="Arial"/>
                <a:cs typeface="Arial"/>
              </a:rPr>
              <a:t>alcohol </a:t>
            </a:r>
            <a:r>
              <a:rPr lang="en-US" sz="2000" dirty="0" err="1">
                <a:solidFill>
                  <a:srgbClr val="0070C0"/>
                </a:solidFill>
                <a:latin typeface="Arial"/>
                <a:cs typeface="Arial"/>
              </a:rPr>
              <a:t>dehydrogenase</a:t>
            </a:r>
            <a:r>
              <a:rPr lang="en-US" sz="20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2E2B1F"/>
                </a:solidFill>
                <a:latin typeface="Arial"/>
                <a:cs typeface="Arial"/>
              </a:rPr>
              <a:t>oxidizes alcohol to </a:t>
            </a:r>
            <a:r>
              <a:rPr lang="en-US" sz="2000" dirty="0" err="1">
                <a:solidFill>
                  <a:srgbClr val="2E2B1F"/>
                </a:solidFill>
                <a:latin typeface="Arial"/>
                <a:cs typeface="Arial"/>
              </a:rPr>
              <a:t>aldehyde</a:t>
            </a:r>
            <a:r>
              <a:rPr lang="en-US" sz="2000" dirty="0">
                <a:solidFill>
                  <a:srgbClr val="2E2B1F"/>
                </a:solidFill>
                <a:latin typeface="Arial"/>
                <a:cs typeface="Arial"/>
              </a:rPr>
              <a:t>; and </a:t>
            </a:r>
            <a:r>
              <a:rPr lang="en-US" sz="2000" dirty="0" err="1">
                <a:solidFill>
                  <a:srgbClr val="0070C0"/>
                </a:solidFill>
                <a:latin typeface="Arial"/>
                <a:cs typeface="Arial"/>
              </a:rPr>
              <a:t>aldehyde</a:t>
            </a:r>
            <a:r>
              <a:rPr lang="en-US" sz="20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Arial"/>
                <a:cs typeface="Arial"/>
              </a:rPr>
              <a:t>dehydrogenase</a:t>
            </a:r>
            <a:r>
              <a:rPr lang="en-US" sz="20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2E2B1F"/>
                </a:solidFill>
                <a:latin typeface="Arial"/>
                <a:cs typeface="Arial"/>
              </a:rPr>
              <a:t>oxidized </a:t>
            </a:r>
            <a:r>
              <a:rPr lang="en-US" sz="2000" dirty="0" err="1">
                <a:solidFill>
                  <a:srgbClr val="2E2B1F"/>
                </a:solidFill>
                <a:latin typeface="Arial"/>
                <a:cs typeface="Arial"/>
              </a:rPr>
              <a:t>aldehyde</a:t>
            </a:r>
            <a:r>
              <a:rPr lang="en-US" sz="2000" dirty="0">
                <a:solidFill>
                  <a:srgbClr val="2E2B1F"/>
                </a:solidFill>
                <a:latin typeface="Arial"/>
                <a:cs typeface="Arial"/>
              </a:rPr>
              <a:t> to acid.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en-US" sz="2000" dirty="0">
              <a:solidFill>
                <a:srgbClr val="2E2B1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641600" algn="l"/>
                <a:tab pos="6299835" algn="l"/>
              </a:tabLst>
            </a:pPr>
            <a:r>
              <a:rPr sz="2000">
                <a:solidFill>
                  <a:srgbClr val="2E2B1F"/>
                </a:solidFill>
                <a:latin typeface="Arial"/>
                <a:cs typeface="Arial"/>
              </a:rPr>
              <a:t>Methanol</a:t>
            </a:r>
            <a:r>
              <a:rPr lang="en-US" sz="2000" dirty="0">
                <a:solidFill>
                  <a:srgbClr val="2E2B1F"/>
                </a:solidFill>
                <a:latin typeface="Arial"/>
                <a:cs typeface="Arial"/>
              </a:rPr>
              <a:t>     </a:t>
            </a:r>
            <a:r>
              <a:rPr sz="2000">
                <a:solidFill>
                  <a:srgbClr val="2E2B1F"/>
                </a:solidFill>
                <a:latin typeface="Arial"/>
                <a:cs typeface="Arial"/>
              </a:rPr>
              <a:t>	Formaldehyde</a:t>
            </a:r>
            <a:r>
              <a:rPr lang="en-US" sz="2000" dirty="0">
                <a:solidFill>
                  <a:srgbClr val="2E2B1F"/>
                </a:solidFill>
                <a:latin typeface="Arial"/>
                <a:cs typeface="Arial"/>
              </a:rPr>
              <a:t>                      </a:t>
            </a:r>
            <a:r>
              <a:rPr sz="2000">
                <a:solidFill>
                  <a:srgbClr val="2E2B1F"/>
                </a:solidFill>
                <a:latin typeface="Arial"/>
                <a:cs typeface="Arial"/>
              </a:rPr>
              <a:t>Formic</a:t>
            </a:r>
            <a:r>
              <a:rPr sz="2000" spc="-35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acid</a:t>
            </a:r>
            <a:endParaRPr sz="2000">
              <a:latin typeface="Arial"/>
              <a:cs typeface="Arial"/>
            </a:endParaRPr>
          </a:p>
          <a:p>
            <a:pPr marL="12700" marR="342900">
              <a:lnSpc>
                <a:spcPct val="240000"/>
              </a:lnSpc>
              <a:tabLst>
                <a:tab pos="2641600" algn="l"/>
                <a:tab pos="2781935" algn="l"/>
                <a:tab pos="5525770" algn="l"/>
                <a:tab pos="6299835" algn="l"/>
              </a:tabLst>
            </a:pP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Ethanol	Acetaldehyde		Acetic</a:t>
            </a:r>
            <a:r>
              <a:rPr sz="2000" spc="-9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acid  Benzoyal</a:t>
            </a:r>
            <a:r>
              <a:rPr sz="2000" spc="-1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Alcohol		Benzaldehyde	Benzoic</a:t>
            </a:r>
            <a:r>
              <a:rPr sz="2000" spc="-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acid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9200" y="4038600"/>
            <a:ext cx="838200" cy="76200"/>
          </a:xfrm>
          <a:custGeom>
            <a:avLst/>
            <a:gdLst/>
            <a:ahLst/>
            <a:cxnLst/>
            <a:rect l="l" t="t" r="r" b="b"/>
            <a:pathLst>
              <a:path w="838200" h="45720">
                <a:moveTo>
                  <a:pt x="0" y="11430"/>
                </a:moveTo>
                <a:lnTo>
                  <a:pt x="815339" y="11430"/>
                </a:lnTo>
                <a:lnTo>
                  <a:pt x="815339" y="0"/>
                </a:lnTo>
                <a:lnTo>
                  <a:pt x="838200" y="22860"/>
                </a:lnTo>
                <a:lnTo>
                  <a:pt x="815339" y="45720"/>
                </a:lnTo>
                <a:lnTo>
                  <a:pt x="815339" y="34289"/>
                </a:lnTo>
                <a:lnTo>
                  <a:pt x="0" y="34289"/>
                </a:lnTo>
                <a:lnTo>
                  <a:pt x="0" y="11430"/>
                </a:lnTo>
                <a:close/>
              </a:path>
            </a:pathLst>
          </a:custGeom>
          <a:solidFill>
            <a:schemeClr val="accent2"/>
          </a:solidFill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76400" y="4648200"/>
            <a:ext cx="838200" cy="45720"/>
          </a:xfrm>
          <a:custGeom>
            <a:avLst/>
            <a:gdLst/>
            <a:ahLst/>
            <a:cxnLst/>
            <a:rect l="l" t="t" r="r" b="b"/>
            <a:pathLst>
              <a:path w="838200" h="45720">
                <a:moveTo>
                  <a:pt x="0" y="11430"/>
                </a:moveTo>
                <a:lnTo>
                  <a:pt x="815340" y="11430"/>
                </a:lnTo>
                <a:lnTo>
                  <a:pt x="815340" y="0"/>
                </a:lnTo>
                <a:lnTo>
                  <a:pt x="838200" y="22860"/>
                </a:lnTo>
                <a:lnTo>
                  <a:pt x="815340" y="45720"/>
                </a:lnTo>
                <a:lnTo>
                  <a:pt x="815340" y="34290"/>
                </a:lnTo>
                <a:lnTo>
                  <a:pt x="0" y="34290"/>
                </a:lnTo>
                <a:lnTo>
                  <a:pt x="0" y="11430"/>
                </a:lnTo>
                <a:close/>
              </a:path>
            </a:pathLst>
          </a:custGeom>
          <a:ln w="25907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57800" y="4648200"/>
            <a:ext cx="838200" cy="45720"/>
          </a:xfrm>
          <a:custGeom>
            <a:avLst/>
            <a:gdLst/>
            <a:ahLst/>
            <a:cxnLst/>
            <a:rect l="l" t="t" r="r" b="b"/>
            <a:pathLst>
              <a:path w="838200" h="45720">
                <a:moveTo>
                  <a:pt x="0" y="11429"/>
                </a:moveTo>
                <a:lnTo>
                  <a:pt x="815340" y="11429"/>
                </a:lnTo>
                <a:lnTo>
                  <a:pt x="815340" y="0"/>
                </a:lnTo>
                <a:lnTo>
                  <a:pt x="838200" y="22859"/>
                </a:lnTo>
                <a:lnTo>
                  <a:pt x="815340" y="45719"/>
                </a:lnTo>
                <a:lnTo>
                  <a:pt x="815340" y="34289"/>
                </a:lnTo>
                <a:lnTo>
                  <a:pt x="0" y="34289"/>
                </a:lnTo>
                <a:lnTo>
                  <a:pt x="0" y="11429"/>
                </a:lnTo>
                <a:close/>
              </a:path>
            </a:pathLst>
          </a:custGeom>
          <a:solidFill>
            <a:schemeClr val="accent2"/>
          </a:solidFill>
          <a:ln w="25907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 flipV="1">
            <a:off x="2514600" y="54102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45720">
                <a:moveTo>
                  <a:pt x="0" y="11429"/>
                </a:moveTo>
                <a:lnTo>
                  <a:pt x="434340" y="11429"/>
                </a:lnTo>
                <a:lnTo>
                  <a:pt x="434340" y="0"/>
                </a:lnTo>
                <a:lnTo>
                  <a:pt x="457200" y="22859"/>
                </a:lnTo>
                <a:lnTo>
                  <a:pt x="434340" y="45719"/>
                </a:lnTo>
                <a:lnTo>
                  <a:pt x="434340" y="34289"/>
                </a:lnTo>
                <a:lnTo>
                  <a:pt x="0" y="34289"/>
                </a:lnTo>
                <a:lnTo>
                  <a:pt x="0" y="11429"/>
                </a:lnTo>
                <a:close/>
              </a:path>
            </a:pathLst>
          </a:custGeom>
          <a:solidFill>
            <a:schemeClr val="accent2"/>
          </a:solidFill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05400" y="53340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45720">
                <a:moveTo>
                  <a:pt x="0" y="11429"/>
                </a:moveTo>
                <a:lnTo>
                  <a:pt x="434339" y="11429"/>
                </a:lnTo>
                <a:lnTo>
                  <a:pt x="434339" y="0"/>
                </a:lnTo>
                <a:lnTo>
                  <a:pt x="457200" y="22859"/>
                </a:lnTo>
                <a:lnTo>
                  <a:pt x="434339" y="45719"/>
                </a:lnTo>
                <a:lnTo>
                  <a:pt x="434339" y="34289"/>
                </a:lnTo>
                <a:lnTo>
                  <a:pt x="0" y="34289"/>
                </a:lnTo>
                <a:lnTo>
                  <a:pt x="0" y="11429"/>
                </a:lnTo>
                <a:close/>
              </a:path>
            </a:pathLst>
          </a:custGeom>
          <a:solidFill>
            <a:schemeClr val="accent2"/>
          </a:solidFill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0"/>
          <p:cNvSpPr/>
          <p:nvPr/>
        </p:nvSpPr>
        <p:spPr>
          <a:xfrm>
            <a:off x="1600200" y="4038600"/>
            <a:ext cx="1066800" cy="76200"/>
          </a:xfrm>
          <a:custGeom>
            <a:avLst/>
            <a:gdLst/>
            <a:ahLst/>
            <a:cxnLst/>
            <a:rect l="l" t="t" r="r" b="b"/>
            <a:pathLst>
              <a:path w="838200" h="45719">
                <a:moveTo>
                  <a:pt x="0" y="11429"/>
                </a:moveTo>
                <a:lnTo>
                  <a:pt x="815339" y="11429"/>
                </a:lnTo>
                <a:lnTo>
                  <a:pt x="815339" y="0"/>
                </a:lnTo>
                <a:lnTo>
                  <a:pt x="838200" y="22860"/>
                </a:lnTo>
                <a:lnTo>
                  <a:pt x="815339" y="45720"/>
                </a:lnTo>
                <a:lnTo>
                  <a:pt x="815339" y="34289"/>
                </a:lnTo>
                <a:lnTo>
                  <a:pt x="0" y="34289"/>
                </a:lnTo>
                <a:lnTo>
                  <a:pt x="0" y="11429"/>
                </a:lnTo>
                <a:close/>
              </a:path>
            </a:pathLst>
          </a:custGeom>
          <a:solidFill>
            <a:schemeClr val="accent2"/>
          </a:solidFill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9" y="1447800"/>
            <a:ext cx="9098280" cy="4724400"/>
          </a:xfrm>
          <a:prstGeom prst="rect">
            <a:avLst/>
          </a:prstGeom>
          <a:blipFill>
            <a:blip r:embed="rId2" cstate="print">
              <a:lum bright="-10000" contrast="10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8812" y="5303266"/>
            <a:ext cx="39744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E2B1F"/>
                </a:solidFill>
                <a:latin typeface="Arial"/>
                <a:cs typeface="Arial"/>
              </a:rPr>
              <a:t>It is an example of</a:t>
            </a:r>
            <a:r>
              <a:rPr sz="2000" b="1" spc="-1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E2B1F"/>
                </a:solidFill>
                <a:latin typeface="Arial"/>
                <a:cs typeface="Arial"/>
              </a:rPr>
              <a:t>Entoxification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major group of compounds which are reduced and detoxified by the liver are nitro compounds.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Nitro compound are reduce to their amines, while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aldehydes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ketones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are reduced to alcohols.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Examples: Picric acid </a:t>
            </a:r>
            <a:r>
              <a:rPr lang="en-US" sz="2800" dirty="0">
                <a:latin typeface="Times New Roman"/>
                <a:cs typeface="Times New Roman"/>
              </a:rPr>
              <a:t>→ </a:t>
            </a:r>
            <a:r>
              <a:rPr lang="en-US" sz="2800" dirty="0" err="1">
                <a:latin typeface="Times New Roman"/>
                <a:cs typeface="Times New Roman"/>
              </a:rPr>
              <a:t>picramic</a:t>
            </a:r>
            <a:r>
              <a:rPr lang="en-US" sz="2800" dirty="0">
                <a:latin typeface="Times New Roman"/>
                <a:cs typeface="Times New Roman"/>
              </a:rPr>
              <a:t> acid</a:t>
            </a:r>
          </a:p>
          <a:p>
            <a:pPr>
              <a:buNone/>
            </a:pPr>
            <a:r>
              <a:rPr lang="en-US" sz="2800" dirty="0">
                <a:latin typeface="Times New Roman"/>
                <a:cs typeface="Times New Roman"/>
              </a:rPr>
              <a:t>                        Para-</a:t>
            </a:r>
            <a:r>
              <a:rPr lang="en-US" sz="2800" dirty="0" err="1">
                <a:latin typeface="Times New Roman"/>
                <a:cs typeface="Times New Roman"/>
              </a:rPr>
              <a:t>nitrophenol</a:t>
            </a:r>
            <a:r>
              <a:rPr lang="en-US" sz="2800" dirty="0">
                <a:latin typeface="Times New Roman"/>
                <a:cs typeface="Times New Roman"/>
              </a:rPr>
              <a:t> → </a:t>
            </a:r>
            <a:r>
              <a:rPr lang="en-US" sz="2800" dirty="0" err="1">
                <a:latin typeface="Times New Roman"/>
                <a:cs typeface="Times New Roman"/>
              </a:rPr>
              <a:t>para</a:t>
            </a:r>
            <a:r>
              <a:rPr lang="en-US" sz="2800" dirty="0">
                <a:latin typeface="Times New Roman"/>
                <a:cs typeface="Times New Roman"/>
              </a:rPr>
              <a:t>-aminophenol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5975" y="316737"/>
            <a:ext cx="24079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95" dirty="0">
                <a:solidFill>
                  <a:srgbClr val="C00000"/>
                </a:solidFill>
              </a:rPr>
              <a:t>Reduction</a:t>
            </a:r>
            <a:endParaRPr sz="4000" b="1">
              <a:solidFill>
                <a:srgbClr val="C0000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1447800"/>
            <a:ext cx="74676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Hydrolysis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Hydrolysis is a chemical reaction in which the addition of water splits the toxicant into two fragments or smaller molecules.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The hydroxyl group (OH-) is incorporated into one fragment and the hydrogen atom is incorporated into the other.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Ester, amines,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hydrazines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amide,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glycosidic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bonds and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carbamates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are generally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biotransformed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by hydrolysis, e.g. aspirin, acetanilide, procaine,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xylocaine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aliphatic ester etc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8394" y="293623"/>
            <a:ext cx="25126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5" dirty="0">
                <a:solidFill>
                  <a:srgbClr val="C00000"/>
                </a:solidFill>
              </a:rPr>
              <a:t>Hyd</a:t>
            </a:r>
            <a:r>
              <a:rPr sz="4000" spc="-95" dirty="0">
                <a:solidFill>
                  <a:srgbClr val="C00000"/>
                </a:solidFill>
              </a:rPr>
              <a:t>r</a:t>
            </a:r>
            <a:r>
              <a:rPr sz="4000" spc="-105" dirty="0">
                <a:solidFill>
                  <a:srgbClr val="C00000"/>
                </a:solidFill>
              </a:rPr>
              <a:t>o</a:t>
            </a:r>
            <a:r>
              <a:rPr sz="4000" spc="-95" dirty="0">
                <a:solidFill>
                  <a:srgbClr val="C00000"/>
                </a:solidFill>
              </a:rPr>
              <a:t>l</a:t>
            </a:r>
            <a:r>
              <a:rPr sz="4000" spc="-105" dirty="0">
                <a:solidFill>
                  <a:srgbClr val="C00000"/>
                </a:solidFill>
              </a:rPr>
              <a:t>ys</a:t>
            </a:r>
            <a:r>
              <a:rPr sz="4000" spc="-95" dirty="0">
                <a:solidFill>
                  <a:srgbClr val="C00000"/>
                </a:solidFill>
              </a:rPr>
              <a:t>i</a:t>
            </a:r>
            <a:r>
              <a:rPr sz="4000" spc="-5" dirty="0">
                <a:solidFill>
                  <a:srgbClr val="C00000"/>
                </a:solidFill>
              </a:rPr>
              <a:t>s</a:t>
            </a:r>
            <a:endParaRPr sz="4000">
              <a:solidFill>
                <a:srgbClr val="C0000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2110739"/>
            <a:ext cx="8382000" cy="3505200"/>
          </a:xfrm>
          <a:prstGeom prst="rect">
            <a:avLst/>
          </a:prstGeom>
          <a:blipFill>
            <a:blip r:embed="rId2" cstate="print">
              <a:lum contrast="10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40739" y="293623"/>
            <a:ext cx="65424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85" dirty="0">
                <a:solidFill>
                  <a:srgbClr val="C00000"/>
                </a:solidFill>
              </a:rPr>
              <a:t>Phase </a:t>
            </a:r>
            <a:r>
              <a:rPr sz="4000" spc="-5" dirty="0">
                <a:solidFill>
                  <a:srgbClr val="C00000"/>
                </a:solidFill>
              </a:rPr>
              <a:t>1 </a:t>
            </a:r>
            <a:r>
              <a:rPr sz="4000" spc="-95" dirty="0">
                <a:solidFill>
                  <a:srgbClr val="C00000"/>
                </a:solidFill>
              </a:rPr>
              <a:t>reactions-</a:t>
            </a:r>
            <a:r>
              <a:rPr sz="4000" spc="-555" dirty="0">
                <a:solidFill>
                  <a:srgbClr val="C00000"/>
                </a:solidFill>
              </a:rPr>
              <a:t> </a:t>
            </a:r>
            <a:r>
              <a:rPr sz="4000" spc="-90" dirty="0">
                <a:solidFill>
                  <a:srgbClr val="C00000"/>
                </a:solidFill>
              </a:rPr>
              <a:t>Enzymes</a:t>
            </a:r>
            <a:endParaRPr sz="4000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0116" y="1480692"/>
            <a:ext cx="7655559" cy="4965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1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Mainly Catalyzed by a class of enzymes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referred 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as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Monooxygenases, Mixed Function oxidases 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or 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Cytochrome</a:t>
            </a:r>
            <a:r>
              <a:rPr sz="2400" b="1" spc="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P450s.</a:t>
            </a:r>
            <a:endParaRPr sz="24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144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Other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enzymes of significance</a:t>
            </a:r>
            <a:r>
              <a:rPr sz="2400" b="1" spc="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are-</a:t>
            </a:r>
            <a:endParaRPr sz="2400">
              <a:latin typeface="Arial"/>
              <a:cs typeface="Arial"/>
            </a:endParaRPr>
          </a:p>
          <a:p>
            <a:pPr marL="775970" lvl="1" indent="-343535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776605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Aldehyde and alcohol</a:t>
            </a:r>
            <a:r>
              <a:rPr sz="2400" spc="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dehydrogenase</a:t>
            </a:r>
            <a:endParaRPr sz="2400">
              <a:latin typeface="Arial"/>
              <a:cs typeface="Arial"/>
            </a:endParaRPr>
          </a:p>
          <a:p>
            <a:pPr marL="775970" lvl="1" indent="-343535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776605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Deaminases</a:t>
            </a:r>
            <a:endParaRPr sz="2400">
              <a:latin typeface="Arial"/>
              <a:cs typeface="Arial"/>
            </a:endParaRPr>
          </a:p>
          <a:p>
            <a:pPr marL="775970" lvl="1" indent="-343535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776605" algn="l"/>
              </a:tabLst>
            </a:pP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Esterases</a:t>
            </a:r>
            <a:endParaRPr sz="2400">
              <a:latin typeface="Arial"/>
              <a:cs typeface="Arial"/>
            </a:endParaRPr>
          </a:p>
          <a:p>
            <a:pPr marL="775970" lvl="1" indent="-343535">
              <a:lnSpc>
                <a:spcPct val="100000"/>
              </a:lnSpc>
              <a:spcBef>
                <a:spcPts val="1445"/>
              </a:spcBef>
              <a:buFont typeface="Courier New"/>
              <a:buChar char="o"/>
              <a:tabLst>
                <a:tab pos="776605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Amidases</a:t>
            </a:r>
            <a:endParaRPr sz="2400">
              <a:latin typeface="Arial"/>
              <a:cs typeface="Arial"/>
            </a:endParaRPr>
          </a:p>
          <a:p>
            <a:pPr marL="775970" lvl="1" indent="-343535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776605" algn="l"/>
              </a:tabLst>
            </a:pP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Epoxide</a:t>
            </a:r>
            <a:r>
              <a:rPr sz="2400" spc="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hydrolases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03575" y="325628"/>
            <a:ext cx="2492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95" dirty="0">
                <a:solidFill>
                  <a:srgbClr val="C00000"/>
                </a:solidFill>
              </a:rPr>
              <a:t>Xenobiotics</a:t>
            </a:r>
            <a:endParaRPr sz="3600" b="1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800" y="1066801"/>
            <a:ext cx="8077200" cy="4544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  <a:tabLst>
                <a:tab pos="588645" algn="l"/>
                <a:tab pos="2728595" algn="l"/>
                <a:tab pos="3662679" algn="l"/>
                <a:tab pos="4973955" algn="l"/>
                <a:tab pos="7013575" algn="l"/>
                <a:tab pos="7632065" algn="l"/>
              </a:tabLst>
            </a:pPr>
            <a:r>
              <a:rPr lang="en-US" sz="2400" b="1" spc="-5" dirty="0">
                <a:solidFill>
                  <a:srgbClr val="2E2B1F"/>
                </a:solidFill>
                <a:latin typeface="Arial"/>
                <a:cs typeface="Arial"/>
              </a:rPr>
              <a:t>X</a:t>
            </a:r>
            <a:r>
              <a:rPr sz="2400" b="1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 b="1" spc="-5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 b="1" spc="5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 b="1" spc="-5">
                <a:solidFill>
                  <a:srgbClr val="2E2B1F"/>
                </a:solidFill>
                <a:latin typeface="Arial"/>
                <a:cs typeface="Arial"/>
              </a:rPr>
              <a:t>biotic</a:t>
            </a:r>
            <a:r>
              <a:rPr lang="en-US" sz="2400" b="1" spc="-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5">
                <a:solidFill>
                  <a:srgbClr val="2E2B1F"/>
                </a:solidFill>
                <a:latin typeface="Arial"/>
                <a:cs typeface="Arial"/>
              </a:rPr>
              <a:t>(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Gk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i="1">
                <a:solidFill>
                  <a:srgbClr val="2E2B1F"/>
                </a:solidFill>
                <a:latin typeface="Arial"/>
                <a:cs typeface="Arial"/>
              </a:rPr>
              <a:t>xeno</a:t>
            </a:r>
            <a:r>
              <a:rPr sz="2400" i="1" spc="-5">
                <a:solidFill>
                  <a:srgbClr val="2E2B1F"/>
                </a:solidFill>
                <a:latin typeface="Arial"/>
                <a:cs typeface="Arial"/>
              </a:rPr>
              <a:t>s</a:t>
            </a:r>
            <a:r>
              <a:rPr lang="en-US" sz="2400" i="1" spc="-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"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s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tr</a:t>
            </a:r>
            <a:r>
              <a:rPr sz="2400" spc="5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g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r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")</a:t>
            </a: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 are compounds which may be accidently ingested or taken as drugs or compound produced in the body by bacterial metabolism.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tabLst>
                <a:tab pos="2035175" algn="l"/>
                <a:tab pos="2789555" algn="l"/>
                <a:tab pos="4257040" algn="l"/>
                <a:tab pos="4636770" algn="l"/>
                <a:tab pos="5866765" algn="l"/>
                <a:tab pos="634365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Xen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ot</a:t>
            </a:r>
            <a:r>
              <a:rPr sz="2400" spc="10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cs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ca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produc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v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2E2B1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ty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o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g</a:t>
            </a:r>
            <a:r>
              <a:rPr sz="24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l  </a:t>
            </a:r>
            <a:r>
              <a:rPr sz="2400" spc="-10">
                <a:solidFill>
                  <a:srgbClr val="2E2B1F"/>
                </a:solidFill>
                <a:latin typeface="Arial"/>
                <a:cs typeface="Arial"/>
              </a:rPr>
              <a:t>effects</a:t>
            </a:r>
            <a:r>
              <a:rPr sz="2400" spc="-2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including-</a:t>
            </a:r>
            <a:endParaRPr sz="24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1680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400" spc="-45" dirty="0">
                <a:solidFill>
                  <a:srgbClr val="2E2B1F"/>
                </a:solidFill>
                <a:latin typeface="Arial"/>
                <a:cs typeface="Arial"/>
              </a:rPr>
              <a:t>Toxicity</a:t>
            </a:r>
            <a:endParaRPr sz="24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168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Immunological</a:t>
            </a:r>
            <a:r>
              <a:rPr sz="2400" spc="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responses</a:t>
            </a:r>
            <a:endParaRPr sz="24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1680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Cancers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424941"/>
            <a:ext cx="7092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0" dirty="0">
                <a:solidFill>
                  <a:srgbClr val="C00000"/>
                </a:solidFill>
              </a:rPr>
              <a:t>Cytochrome </a:t>
            </a:r>
            <a:r>
              <a:rPr sz="3600" spc="-75" dirty="0">
                <a:solidFill>
                  <a:srgbClr val="C00000"/>
                </a:solidFill>
              </a:rPr>
              <a:t>P450 </a:t>
            </a:r>
            <a:r>
              <a:rPr sz="3600" spc="-85" dirty="0">
                <a:solidFill>
                  <a:srgbClr val="C00000"/>
                </a:solidFill>
              </a:rPr>
              <a:t>Enzyme</a:t>
            </a:r>
            <a:r>
              <a:rPr sz="3600" spc="-575" dirty="0">
                <a:solidFill>
                  <a:srgbClr val="C00000"/>
                </a:solidFill>
              </a:rPr>
              <a:t> </a:t>
            </a:r>
            <a:r>
              <a:rPr sz="3600" spc="-80" dirty="0">
                <a:solidFill>
                  <a:srgbClr val="C00000"/>
                </a:solidFill>
              </a:rPr>
              <a:t>system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667000"/>
            <a:ext cx="7086600" cy="990600"/>
          </a:xfrm>
          <a:prstGeom prst="rect">
            <a:avLst/>
          </a:prstGeom>
          <a:blipFill>
            <a:blip r:embed="rId2" cstate="print">
              <a:lum contrast="10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230886"/>
            <a:ext cx="73456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0" dirty="0">
                <a:solidFill>
                  <a:srgbClr val="C00000"/>
                </a:solidFill>
              </a:rPr>
              <a:t>Properties</a:t>
            </a:r>
            <a:r>
              <a:rPr sz="3200" spc="-265" dirty="0">
                <a:solidFill>
                  <a:srgbClr val="C00000"/>
                </a:solidFill>
              </a:rPr>
              <a:t> </a:t>
            </a:r>
            <a:r>
              <a:rPr sz="3200" spc="-50" dirty="0">
                <a:solidFill>
                  <a:srgbClr val="C00000"/>
                </a:solidFill>
              </a:rPr>
              <a:t>of</a:t>
            </a:r>
            <a:r>
              <a:rPr sz="3200" spc="-235" dirty="0">
                <a:solidFill>
                  <a:srgbClr val="C00000"/>
                </a:solidFill>
              </a:rPr>
              <a:t> </a:t>
            </a:r>
            <a:r>
              <a:rPr sz="3200" spc="-80" dirty="0">
                <a:solidFill>
                  <a:srgbClr val="C00000"/>
                </a:solidFill>
              </a:rPr>
              <a:t>Human</a:t>
            </a:r>
            <a:r>
              <a:rPr sz="3200" spc="-240" dirty="0">
                <a:solidFill>
                  <a:srgbClr val="C00000"/>
                </a:solidFill>
              </a:rPr>
              <a:t> </a:t>
            </a:r>
            <a:r>
              <a:rPr sz="3200" spc="-90" dirty="0">
                <a:solidFill>
                  <a:srgbClr val="C00000"/>
                </a:solidFill>
              </a:rPr>
              <a:t>Cytochrome</a:t>
            </a:r>
            <a:r>
              <a:rPr sz="3200" spc="-254" dirty="0">
                <a:solidFill>
                  <a:srgbClr val="C00000"/>
                </a:solidFill>
              </a:rPr>
              <a:t> </a:t>
            </a:r>
            <a:r>
              <a:rPr sz="3200" spc="-85" dirty="0">
                <a:solidFill>
                  <a:srgbClr val="C00000"/>
                </a:solidFill>
              </a:rPr>
              <a:t>P450s</a:t>
            </a:r>
            <a:endParaRPr sz="3200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400" y="1219200"/>
            <a:ext cx="8839200" cy="49013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42290" indent="-342900">
              <a:spcBef>
                <a:spcPts val="100"/>
              </a:spcBef>
              <a:buFont typeface="Courier New"/>
              <a:buChar char="o"/>
              <a:tabLst>
                <a:tab pos="355600" algn="l"/>
                <a:tab pos="1704339" algn="l"/>
                <a:tab pos="2155190" algn="l"/>
                <a:tab pos="3197860" algn="l"/>
                <a:tab pos="3496945" algn="l"/>
                <a:tab pos="3961765" algn="l"/>
                <a:tab pos="4597400" algn="l"/>
                <a:tab pos="6371590" algn="l"/>
                <a:tab pos="6836409" algn="l"/>
              </a:tabLst>
            </a:pP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They are</a:t>
            </a:r>
            <a:r>
              <a:rPr lang="en-US" sz="2400" spc="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lang="en-US" sz="2400" b="1" spc="-5" dirty="0" err="1">
                <a:solidFill>
                  <a:srgbClr val="2E2B1F"/>
                </a:solidFill>
                <a:latin typeface="Arial"/>
                <a:cs typeface="Arial"/>
              </a:rPr>
              <a:t>heme</a:t>
            </a:r>
            <a:r>
              <a:rPr lang="en-US" sz="2400" b="1" spc="-5" dirty="0">
                <a:solidFill>
                  <a:srgbClr val="2E2B1F"/>
                </a:solidFill>
                <a:latin typeface="Arial"/>
                <a:cs typeface="Arial"/>
              </a:rPr>
              <a:t>- containing enzymes, </a:t>
            </a: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localized in the </a:t>
            </a:r>
            <a:r>
              <a:rPr lang="en-US" sz="2400" b="1" spc="-5" dirty="0">
                <a:solidFill>
                  <a:srgbClr val="2E2B1F"/>
                </a:solidFill>
                <a:latin typeface="Arial"/>
                <a:cs typeface="Arial"/>
              </a:rPr>
              <a:t>endoplasmic reticulum of liver. </a:t>
            </a:r>
            <a:endParaRPr lang="en-US" sz="2400" dirty="0">
              <a:latin typeface="Arial"/>
              <a:cs typeface="Arial"/>
            </a:endParaRPr>
          </a:p>
          <a:p>
            <a:pPr marL="355600" marR="542290" indent="-342900">
              <a:lnSpc>
                <a:spcPct val="100000"/>
              </a:lnSpc>
              <a:spcBef>
                <a:spcPts val="100"/>
              </a:spcBef>
              <a:tabLst>
                <a:tab pos="355600" algn="l"/>
                <a:tab pos="1704339" algn="l"/>
                <a:tab pos="2155190" algn="l"/>
                <a:tab pos="3197860" algn="l"/>
                <a:tab pos="3496945" algn="l"/>
                <a:tab pos="3961765" algn="l"/>
                <a:tab pos="4597400" algn="l"/>
                <a:tab pos="6371590" algn="l"/>
                <a:tab pos="6836409" algn="l"/>
              </a:tabLst>
            </a:pPr>
            <a:endParaRPr lang="en-US" sz="2400" spc="-5" dirty="0">
              <a:solidFill>
                <a:srgbClr val="2E2B1F"/>
              </a:solidFill>
              <a:latin typeface="Arial"/>
              <a:cs typeface="Arial"/>
            </a:endParaRPr>
          </a:p>
          <a:p>
            <a:pPr marL="355600" marR="542290" indent="-3429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355600" algn="l"/>
                <a:tab pos="1704339" algn="l"/>
                <a:tab pos="2155190" algn="l"/>
                <a:tab pos="3197860" algn="l"/>
                <a:tab pos="3496945" algn="l"/>
                <a:tab pos="3961765" algn="l"/>
                <a:tab pos="4597400" algn="l"/>
                <a:tab pos="6371590" algn="l"/>
                <a:tab pos="6836409" algn="l"/>
              </a:tabLst>
            </a:pP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Involved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ph</a:t>
            </a:r>
            <a:r>
              <a:rPr sz="2400" spc="-15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I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f	the	met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ab</a:t>
            </a:r>
            <a:r>
              <a:rPr sz="2400" spc="-15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lism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15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f</a:t>
            </a:r>
            <a:r>
              <a:rPr lang="en-US" sz="24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15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nu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merable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xenobiotics.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355600" marR="542290" indent="-342900">
              <a:lnSpc>
                <a:spcPct val="100000"/>
              </a:lnSpc>
              <a:buFont typeface="Courier New"/>
              <a:buChar char="o"/>
              <a:tabLst>
                <a:tab pos="355600" algn="l"/>
                <a:tab pos="1823085" algn="l"/>
                <a:tab pos="2393315" algn="l"/>
                <a:tab pos="3149600" algn="l"/>
                <a:tab pos="5042535" algn="l"/>
                <a:tab pos="5629275" algn="l"/>
                <a:tab pos="670687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Involved	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the	met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abo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ism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f</a:t>
            </a:r>
            <a:r>
              <a:rPr sz="240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many</a:t>
            </a: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spc="-5">
                <a:solidFill>
                  <a:srgbClr val="2E2B1F"/>
                </a:solidFill>
                <a:latin typeface="Arial"/>
                <a:cs typeface="Arial"/>
              </a:rPr>
              <a:t>endogenou</a:t>
            </a:r>
            <a:r>
              <a:rPr sz="2400" b="1" spc="-10">
                <a:solidFill>
                  <a:srgbClr val="2E2B1F"/>
                </a:solidFill>
                <a:latin typeface="Arial"/>
                <a:cs typeface="Arial"/>
              </a:rPr>
              <a:t>s 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compounds.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355600" marR="541020" indent="-342900">
              <a:lnSpc>
                <a:spcPct val="100000"/>
              </a:lnSpc>
              <a:buFont typeface="Courier New"/>
              <a:buChar char="o"/>
              <a:tabLst>
                <a:tab pos="35560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They catalyze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reactions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involving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introduction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of one atom  of </a:t>
            </a:r>
            <a:r>
              <a:rPr sz="2400" b="1" spc="-10" dirty="0">
                <a:solidFill>
                  <a:srgbClr val="2E2B1F"/>
                </a:solidFill>
                <a:latin typeface="Arial"/>
                <a:cs typeface="Arial"/>
              </a:rPr>
              <a:t>oxygen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into the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substrate and one </a:t>
            </a:r>
            <a:r>
              <a:rPr sz="2400" b="1">
                <a:solidFill>
                  <a:srgbClr val="2E2B1F"/>
                </a:solidFill>
                <a:latin typeface="Arial"/>
                <a:cs typeface="Arial"/>
              </a:rPr>
              <a:t>into</a:t>
            </a:r>
            <a:r>
              <a:rPr sz="2400" b="1" spc="-5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>
                <a:solidFill>
                  <a:srgbClr val="2E2B1F"/>
                </a:solidFill>
                <a:latin typeface="Arial"/>
                <a:cs typeface="Arial"/>
              </a:rPr>
              <a:t>water</a:t>
            </a:r>
            <a:r>
              <a:rPr lang="en-US" sz="2400" b="1" dirty="0">
                <a:solidFill>
                  <a:srgbClr val="2E2B1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355600" algn="just">
              <a:buFont typeface="Courier New"/>
              <a:buChar char="o"/>
              <a:tabLst>
                <a:tab pos="355600" algn="l"/>
                <a:tab pos="1469390" algn="l"/>
                <a:tab pos="2513330" algn="l"/>
                <a:tab pos="4083685" algn="l"/>
                <a:tab pos="5857875" algn="l"/>
                <a:tab pos="6630670" algn="l"/>
                <a:tab pos="7235825" algn="l"/>
                <a:tab pos="7770495" algn="l"/>
              </a:tabLst>
            </a:pP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Exhibit	</a:t>
            </a:r>
            <a:r>
              <a:rPr lang="en-US" sz="2800" b="1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broad	substrate specificity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, thus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act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many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compounds.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542290" algn="just">
              <a:buFont typeface="Courier New"/>
              <a:buChar char="o"/>
              <a:tabLst>
                <a:tab pos="355600" algn="l"/>
                <a:tab pos="1852295" algn="l"/>
                <a:tab pos="3233420" algn="l"/>
                <a:tab pos="4766310" algn="l"/>
                <a:tab pos="6008370" algn="l"/>
                <a:tab pos="7270750" algn="l"/>
                <a:tab pos="8176259" algn="l"/>
              </a:tabLst>
            </a:pP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8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800" spc="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ly </a:t>
            </a:r>
            <a:r>
              <a:rPr lang="en-US" sz="2800" b="1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vers</a:t>
            </a:r>
            <a:r>
              <a:rPr lang="en-US" sz="2800" b="1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ati</a:t>
            </a:r>
            <a:r>
              <a:rPr lang="en-US" sz="2800" b="1" spc="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800" b="1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 cata</a:t>
            </a:r>
            <a:r>
              <a:rPr lang="en-US" sz="2800" b="1" spc="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800" b="1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800" b="1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sts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erhaps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catalyz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ut	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60 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types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2800" spc="-2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reactions.</a:t>
            </a:r>
          </a:p>
          <a:p>
            <a:pPr marL="299085" indent="-287020" algn="just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299720" algn="l"/>
                <a:tab pos="1088390" algn="l"/>
                <a:tab pos="2350135" algn="l"/>
                <a:tab pos="3463290" algn="l"/>
                <a:tab pos="6648450" algn="l"/>
                <a:tab pos="7437120" algn="l"/>
              </a:tabLst>
            </a:pPr>
            <a:r>
              <a:rPr lang="en-US" sz="2800" spc="-5" dirty="0">
                <a:solidFill>
                  <a:srgbClr val="2E2B1F"/>
                </a:solidFill>
                <a:latin typeface="Arial"/>
                <a:cs typeface="Arial"/>
              </a:rPr>
              <a:t>Liver contains </a:t>
            </a:r>
            <a:r>
              <a:rPr lang="en-US" sz="2800" dirty="0">
                <a:solidFill>
                  <a:srgbClr val="2E2B1F"/>
                </a:solidFill>
                <a:latin typeface="Arial"/>
                <a:cs typeface="Arial"/>
              </a:rPr>
              <a:t>highest </a:t>
            </a:r>
            <a:r>
              <a:rPr lang="en-US" sz="2800" spc="-5" dirty="0">
                <a:solidFill>
                  <a:srgbClr val="2E2B1F"/>
                </a:solidFill>
                <a:latin typeface="Arial"/>
                <a:cs typeface="Arial"/>
              </a:rPr>
              <a:t>amounts,  but</a:t>
            </a:r>
            <a:r>
              <a:rPr lang="en-US" sz="2800" spc="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2E2B1F"/>
                </a:solidFill>
                <a:latin typeface="Arial"/>
                <a:cs typeface="Arial"/>
              </a:rPr>
              <a:t>found</a:t>
            </a:r>
            <a:r>
              <a:rPr lang="en-US" sz="2800" spc="3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2E2B1F"/>
                </a:solidFill>
                <a:latin typeface="Arial"/>
                <a:cs typeface="Arial"/>
              </a:rPr>
              <a:t>in	most </a:t>
            </a:r>
            <a:r>
              <a:rPr lang="en-US" sz="2800" spc="-5" dirty="0">
                <a:solidFill>
                  <a:srgbClr val="2E2B1F"/>
                </a:solidFill>
                <a:latin typeface="Arial"/>
                <a:cs typeface="Arial"/>
              </a:rPr>
              <a:t>if</a:t>
            </a:r>
            <a:r>
              <a:rPr lang="en-US" sz="2800" spc="2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lang="en-US" sz="2800" spc="-20" dirty="0">
                <a:solidFill>
                  <a:srgbClr val="2E2B1F"/>
                </a:solidFill>
                <a:latin typeface="Arial"/>
                <a:cs typeface="Arial"/>
              </a:rPr>
              <a:t>not </a:t>
            </a:r>
            <a:r>
              <a:rPr lang="en-US" sz="2800" spc="-5" dirty="0">
                <a:solidFill>
                  <a:srgbClr val="2E2B1F"/>
                </a:solidFill>
                <a:latin typeface="Arial"/>
                <a:cs typeface="Arial"/>
              </a:rPr>
              <a:t>all </a:t>
            </a:r>
            <a:r>
              <a:rPr lang="en-US" sz="2800" dirty="0">
                <a:solidFill>
                  <a:srgbClr val="2E2B1F"/>
                </a:solidFill>
                <a:latin typeface="Arial"/>
                <a:cs typeface="Arial"/>
              </a:rPr>
              <a:t>tissues, </a:t>
            </a:r>
            <a:r>
              <a:rPr lang="en-US" sz="2800" spc="-5" dirty="0">
                <a:solidFill>
                  <a:srgbClr val="2E2B1F"/>
                </a:solidFill>
                <a:latin typeface="Arial"/>
                <a:cs typeface="Arial"/>
              </a:rPr>
              <a:t>including small intestine, brain, and</a:t>
            </a:r>
            <a:r>
              <a:rPr lang="en-US" sz="2800" spc="11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lang="en-US" sz="2800" spc="-5" dirty="0">
                <a:solidFill>
                  <a:srgbClr val="2E2B1F"/>
                </a:solidFill>
                <a:latin typeface="Arial"/>
                <a:cs typeface="Arial"/>
              </a:rPr>
              <a:t>lung.</a:t>
            </a:r>
            <a:endParaRPr lang="en-US" sz="2800" dirty="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endParaRPr lang="en-US" sz="2800" dirty="0">
              <a:latin typeface="Times New Roman"/>
              <a:cs typeface="Times New Roman"/>
            </a:endParaRPr>
          </a:p>
          <a:p>
            <a:pPr marL="382905" indent="-370840" algn="just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383540" algn="l"/>
              </a:tabLst>
            </a:pPr>
            <a:r>
              <a:rPr lang="en-US" sz="2800" spc="-5" dirty="0">
                <a:solidFill>
                  <a:srgbClr val="2E2B1F"/>
                </a:solidFill>
                <a:latin typeface="Arial"/>
                <a:cs typeface="Arial"/>
              </a:rPr>
              <a:t>Located in </a:t>
            </a:r>
            <a:r>
              <a:rPr lang="en-US" sz="2800" dirty="0">
                <a:solidFill>
                  <a:srgbClr val="2E2B1F"/>
                </a:solidFill>
                <a:latin typeface="Arial"/>
                <a:cs typeface="Arial"/>
              </a:rPr>
              <a:t>the </a:t>
            </a:r>
            <a:r>
              <a:rPr lang="en-US" sz="2800" b="1" dirty="0">
                <a:solidFill>
                  <a:srgbClr val="2E2B1F"/>
                </a:solidFill>
                <a:latin typeface="Arial"/>
                <a:cs typeface="Arial"/>
              </a:rPr>
              <a:t>smooth </a:t>
            </a:r>
            <a:r>
              <a:rPr lang="en-US" sz="2800" b="1" spc="-5" dirty="0">
                <a:solidFill>
                  <a:srgbClr val="2E2B1F"/>
                </a:solidFill>
                <a:latin typeface="Arial"/>
                <a:cs typeface="Arial"/>
              </a:rPr>
              <a:t>endoplasmic</a:t>
            </a:r>
            <a:r>
              <a:rPr lang="en-US" sz="2800" b="1" spc="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lang="en-US" sz="2800" b="1" dirty="0">
                <a:solidFill>
                  <a:srgbClr val="2E2B1F"/>
                </a:solidFill>
                <a:latin typeface="Arial"/>
                <a:cs typeface="Arial"/>
              </a:rPr>
              <a:t>reticulum.</a:t>
            </a:r>
            <a:endParaRPr lang="en-US" sz="2800" dirty="0">
              <a:latin typeface="Arial"/>
              <a:cs typeface="Arial"/>
            </a:endParaRPr>
          </a:p>
          <a:p>
            <a:pPr marL="355600" marR="542290">
              <a:buFont typeface="Courier New"/>
              <a:buChar char="o"/>
              <a:tabLst>
                <a:tab pos="355600" algn="l"/>
                <a:tab pos="1852295" algn="l"/>
                <a:tab pos="3233420" algn="l"/>
                <a:tab pos="4766310" algn="l"/>
                <a:tab pos="6008370" algn="l"/>
                <a:tab pos="7270750" algn="l"/>
                <a:tab pos="8176259" algn="l"/>
              </a:tabLst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4939" y="329895"/>
            <a:ext cx="8149590" cy="4875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299085" marR="6985" indent="-287020">
              <a:lnSpc>
                <a:spcPct val="100000"/>
              </a:lnSpc>
              <a:buClr>
                <a:srgbClr val="2E2B1F"/>
              </a:buClr>
              <a:buFont typeface="Courier New"/>
              <a:buChar char="o"/>
              <a:tabLst>
                <a:tab pos="383540" algn="l"/>
                <a:tab pos="902335" algn="l"/>
                <a:tab pos="1913255" algn="l"/>
                <a:tab pos="3059430" algn="l"/>
                <a:tab pos="3917315" algn="l"/>
                <a:tab pos="5354955" algn="l"/>
                <a:tab pos="6076950" algn="l"/>
                <a:tab pos="7867015" algn="l"/>
              </a:tabLst>
            </a:pPr>
            <a:r>
              <a:rPr dirty="0"/>
              <a:t>	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In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some	cases,	t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ir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ducts	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are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	mutagenic	</a:t>
            </a:r>
            <a:r>
              <a:rPr sz="2400" spc="-20" dirty="0">
                <a:solidFill>
                  <a:srgbClr val="2E2B1F"/>
                </a:solidFill>
                <a:latin typeface="Arial"/>
                <a:cs typeface="Arial"/>
              </a:rPr>
              <a:t>or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carcinogenic.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382905" indent="-370840">
              <a:lnSpc>
                <a:spcPct val="100000"/>
              </a:lnSpc>
              <a:buFont typeface="Courier New"/>
              <a:buChar char="o"/>
              <a:tabLst>
                <a:tab pos="383540" algn="l"/>
              </a:tabLst>
            </a:pP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Many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have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molecular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mass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of about 55</a:t>
            </a:r>
            <a:r>
              <a:rPr sz="2400" spc="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kDa.</a:t>
            </a:r>
            <a:endParaRPr sz="2400">
              <a:latin typeface="Arial"/>
              <a:cs typeface="Arial"/>
            </a:endParaRPr>
          </a:p>
          <a:p>
            <a:pPr marL="299085" marR="6350" indent="-287020"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  <a:tabLst>
                <a:tab pos="384810" algn="l"/>
                <a:tab pos="1324610" algn="l"/>
                <a:tab pos="1975485" algn="l"/>
                <a:tab pos="3589654" algn="l"/>
                <a:tab pos="4937125" algn="l"/>
                <a:tab pos="5368290" algn="l"/>
                <a:tab pos="6071235" algn="l"/>
                <a:tab pos="7077075" algn="l"/>
                <a:tab pos="7526655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Many	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are	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indu</a:t>
            </a:r>
            <a:r>
              <a:rPr sz="2400" b="1" spc="-20" dirty="0">
                <a:solidFill>
                  <a:srgbClr val="2E2B1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2E2B1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,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resulting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on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15" dirty="0">
                <a:solidFill>
                  <a:srgbClr val="2E2B1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ause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f	</a:t>
            </a:r>
            <a:r>
              <a:rPr sz="2400" spc="-20" dirty="0">
                <a:solidFill>
                  <a:srgbClr val="2E2B1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rug  interactions.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299085" marR="7620" indent="-287020">
              <a:lnSpc>
                <a:spcPct val="100000"/>
              </a:lnSpc>
              <a:buClr>
                <a:srgbClr val="2E2B1F"/>
              </a:buClr>
              <a:buFont typeface="Courier New"/>
              <a:buChar char="o"/>
              <a:tabLst>
                <a:tab pos="384810" algn="l"/>
                <a:tab pos="1278890" algn="l"/>
                <a:tab pos="1867535" algn="l"/>
                <a:tab pos="3152140" algn="l"/>
                <a:tab pos="3623310" algn="l"/>
                <a:tab pos="4755515" algn="l"/>
                <a:tab pos="5667375" algn="l"/>
                <a:tab pos="6086475" algn="l"/>
                <a:tab pos="682879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Many	are	i</a:t>
            </a:r>
            <a:r>
              <a:rPr sz="2400" spc="-15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ibited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various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drugs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their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met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abolic  products, providing another cause of drug</a:t>
            </a:r>
            <a:r>
              <a:rPr sz="2400" spc="1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interactions.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Clr>
                <a:srgbClr val="2E2B1F"/>
              </a:buClr>
              <a:buFont typeface="Courier New"/>
              <a:buChar char="o"/>
              <a:tabLst>
                <a:tab pos="38481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Some exhibit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genetic polymorphisms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, which can result  in atypical drug</a:t>
            </a:r>
            <a:r>
              <a:rPr sz="2400" spc="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metabolism.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07794" y="228600"/>
            <a:ext cx="45758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80" dirty="0">
                <a:solidFill>
                  <a:srgbClr val="C00000"/>
                </a:solidFill>
              </a:rPr>
              <a:t>Phase </a:t>
            </a:r>
            <a:r>
              <a:rPr sz="3600" b="1" dirty="0">
                <a:solidFill>
                  <a:srgbClr val="C00000"/>
                </a:solidFill>
              </a:rPr>
              <a:t>2 -</a:t>
            </a:r>
            <a:r>
              <a:rPr sz="3600" b="1" spc="-600" dirty="0">
                <a:solidFill>
                  <a:srgbClr val="C00000"/>
                </a:solidFill>
              </a:rPr>
              <a:t> </a:t>
            </a:r>
            <a:r>
              <a:rPr sz="3600" b="1" spc="-95" dirty="0">
                <a:solidFill>
                  <a:srgbClr val="C00000"/>
                </a:solidFill>
              </a:rPr>
              <a:t>Conjugation</a:t>
            </a:r>
            <a:endParaRPr sz="3600" b="1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432" y="871473"/>
            <a:ext cx="8169275" cy="551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715" indent="-342900" algn="just">
              <a:lnSpc>
                <a:spcPct val="150100"/>
              </a:lnSpc>
              <a:spcBef>
                <a:spcPts val="95"/>
              </a:spcBef>
              <a:buFont typeface="Courier New"/>
              <a:buChar char="o"/>
              <a:tabLst>
                <a:tab pos="35560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These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reactions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involve covalent attachment 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small  polar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endogenous molecule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such as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glucuronic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acid, 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sulfate,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or glycine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to form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water-soluble</a:t>
            </a:r>
            <a:r>
              <a:rPr sz="2400" spc="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compounds.</a:t>
            </a:r>
            <a:endParaRPr sz="2400">
              <a:latin typeface="Arial"/>
              <a:cs typeface="Arial"/>
            </a:endParaRPr>
          </a:p>
          <a:p>
            <a:pPr marL="355600" marR="6350" indent="-342900" algn="just">
              <a:lnSpc>
                <a:spcPct val="150000"/>
              </a:lnSpc>
              <a:buFont typeface="Courier New"/>
              <a:buChar char="o"/>
              <a:tabLst>
                <a:tab pos="355600" algn="l"/>
              </a:tabLst>
            </a:pP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Conjugation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reactions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can occur independently or can  follow phase 1(hydroxylation)</a:t>
            </a:r>
            <a:r>
              <a:rPr sz="2400" b="1" spc="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reactions.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5"/>
              </a:spcBef>
              <a:buFont typeface="Courier New"/>
              <a:buChar char="o"/>
              <a:tabLst>
                <a:tab pos="355600" algn="l"/>
              </a:tabLst>
            </a:pP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Conjugation takes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place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primarily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 liver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but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can occur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in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kidney</a:t>
            </a:r>
            <a:r>
              <a:rPr sz="2400" spc="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also.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150000"/>
              </a:lnSpc>
              <a:buClr>
                <a:srgbClr val="2E2B1F"/>
              </a:buClr>
              <a:buFont typeface="Courier New"/>
              <a:buChar char="o"/>
              <a:tabLst>
                <a:tab pos="42418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After conjugation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the products are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generally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rendered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non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toxic but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 certain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conditions they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are left unchanged  or become more</a:t>
            </a:r>
            <a:r>
              <a:rPr sz="2400" spc="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toxic.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6800" y="1447800"/>
            <a:ext cx="60198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2140" y="948160"/>
            <a:ext cx="4525010" cy="3317875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5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Glucuronidation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Sulfation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4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Acetylation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Methylation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Conjugation with Amino</a:t>
            </a:r>
            <a:r>
              <a:rPr sz="2400" spc="-1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acids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Conjugation with</a:t>
            </a:r>
            <a:r>
              <a:rPr sz="2400" spc="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G-SH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7340" y="1457325"/>
            <a:ext cx="769302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355600" algn="l"/>
              </a:tabLst>
            </a:pP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Glucuronidation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is the 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most frequent 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conjugation</a:t>
            </a:r>
            <a:r>
              <a:rPr sz="2400" spc="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reaction.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2E2B1F"/>
              </a:buClr>
              <a:buFont typeface="Courier New"/>
              <a:buChar char="o"/>
              <a:tabLst>
                <a:tab pos="424180" algn="l"/>
                <a:tab pos="2508885" algn="l"/>
                <a:tab pos="3155315" algn="l"/>
                <a:tab pos="3361054" algn="l"/>
                <a:tab pos="3681095" algn="l"/>
                <a:tab pos="4226560" algn="l"/>
                <a:tab pos="5693410" algn="l"/>
                <a:tab pos="6623050" algn="l"/>
                <a:tab pos="7490459" algn="l"/>
              </a:tabLst>
            </a:pPr>
            <a:r>
              <a:rPr dirty="0"/>
              <a:t>	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UDP-glucuronic	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acid	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,	is	the	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Glucuronyl	</a:t>
            </a:r>
            <a:r>
              <a:rPr sz="2400" spc="-40" dirty="0">
                <a:solidFill>
                  <a:srgbClr val="2E2B1F"/>
                </a:solidFill>
                <a:latin typeface="Calibri"/>
                <a:cs typeface="Calibri"/>
              </a:rPr>
              <a:t>donor,	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which	is  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formed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in the 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Uronic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acid 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pathway 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Glucose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 metabolism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424180" indent="-411480">
              <a:lnSpc>
                <a:spcPct val="100000"/>
              </a:lnSpc>
              <a:buFont typeface="Courier New"/>
              <a:buChar char="o"/>
              <a:tabLst>
                <a:tab pos="424180" algn="l"/>
              </a:tabLst>
            </a:pP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Glucuronyl 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Transferases, 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present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both</a:t>
            </a:r>
            <a:r>
              <a:rPr sz="2400" spc="229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the endoplasmic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reticulum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cytosol, 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are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catalysts.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marR="7620" indent="-342900">
              <a:lnSpc>
                <a:spcPct val="100000"/>
              </a:lnSpc>
              <a:buFont typeface="Courier New"/>
              <a:buChar char="o"/>
              <a:tabLst>
                <a:tab pos="355600" algn="l"/>
              </a:tabLst>
            </a:pP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The glucuronide 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may 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be 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attached 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oxygen,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nitrogen, or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sulfur 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groups 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400" spc="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substrates.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89758" y="217423"/>
            <a:ext cx="37738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95" dirty="0">
                <a:solidFill>
                  <a:srgbClr val="C00000"/>
                </a:solidFill>
              </a:rPr>
              <a:t>Glucuronidation</a:t>
            </a:r>
            <a:endParaRPr sz="40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3400" y="533400"/>
            <a:ext cx="7620000" cy="601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79775" y="255523"/>
            <a:ext cx="20993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5" dirty="0">
                <a:solidFill>
                  <a:srgbClr val="C00000"/>
                </a:solidFill>
              </a:rPr>
              <a:t>Su</a:t>
            </a:r>
            <a:r>
              <a:rPr sz="4000" b="1" spc="-100" dirty="0">
                <a:solidFill>
                  <a:srgbClr val="C00000"/>
                </a:solidFill>
              </a:rPr>
              <a:t>l</a:t>
            </a:r>
            <a:r>
              <a:rPr sz="4000" b="1" spc="-105" dirty="0">
                <a:solidFill>
                  <a:srgbClr val="C00000"/>
                </a:solidFill>
              </a:rPr>
              <a:t>fat</a:t>
            </a:r>
            <a:r>
              <a:rPr sz="4000" b="1" spc="-100" dirty="0">
                <a:solidFill>
                  <a:srgbClr val="C00000"/>
                </a:solidFill>
              </a:rPr>
              <a:t>i</a:t>
            </a:r>
            <a:r>
              <a:rPr sz="4000" b="1" spc="-105" dirty="0">
                <a:solidFill>
                  <a:srgbClr val="C00000"/>
                </a:solidFill>
              </a:rPr>
              <a:t>o</a:t>
            </a:r>
            <a:r>
              <a:rPr sz="4000" b="1" spc="-5" dirty="0">
                <a:solidFill>
                  <a:srgbClr val="C00000"/>
                </a:solidFill>
              </a:rPr>
              <a:t>n</a:t>
            </a:r>
            <a:endParaRPr sz="4000" b="1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071" y="1168653"/>
            <a:ext cx="7919720" cy="52142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355600" algn="l"/>
              </a:tabLst>
            </a:pPr>
            <a:r>
              <a:rPr sz="24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sz="2400" b="1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sulfate donor </a:t>
            </a:r>
            <a:r>
              <a:rPr sz="2400" spc="-5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400" b="1" spc="-5" dirty="0" err="1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Phospho</a:t>
            </a:r>
            <a:r>
              <a:rPr lang="en-US" sz="2400" b="1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adenosine</a:t>
            </a:r>
            <a:r>
              <a:rPr sz="2400" b="1" spc="-5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 phospho</a:t>
            </a:r>
            <a:r>
              <a:rPr lang="en-US" sz="2400" b="1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sulfate </a:t>
            </a:r>
            <a:r>
              <a:rPr sz="2400" b="1" spc="-3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(PAPS) </a:t>
            </a:r>
            <a:r>
              <a:rPr sz="24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sz="24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compound is </a:t>
            </a:r>
            <a:r>
              <a:rPr sz="24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called  </a:t>
            </a:r>
            <a:r>
              <a:rPr sz="24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"active sulfate“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Arial" pitchFamily="34" charset="0"/>
              <a:cs typeface="Arial" pitchFamily="34" charset="0"/>
            </a:endParaRPr>
          </a:p>
          <a:p>
            <a:pPr marL="434340" indent="-422275">
              <a:lnSpc>
                <a:spcPct val="100000"/>
              </a:lnSpc>
              <a:buFont typeface="Courier New"/>
              <a:buChar char="o"/>
              <a:tabLst>
                <a:tab pos="434975" algn="l"/>
              </a:tabLst>
            </a:pPr>
            <a:r>
              <a:rPr sz="24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 enzyme is sulfo</a:t>
            </a:r>
            <a:r>
              <a:rPr sz="2400" spc="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transferase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Arial" pitchFamily="34" charset="0"/>
              <a:cs typeface="Arial" pitchFamily="34" charset="0"/>
            </a:endParaRPr>
          </a:p>
          <a:p>
            <a:pPr marL="440690" indent="-428625">
              <a:lnSpc>
                <a:spcPct val="100000"/>
              </a:lnSpc>
              <a:buFont typeface="Courier New"/>
              <a:buChar char="o"/>
              <a:tabLst>
                <a:tab pos="441325" algn="l"/>
                <a:tab pos="2223770" algn="l"/>
                <a:tab pos="3141345" algn="l"/>
                <a:tab pos="3860800" algn="l"/>
                <a:tab pos="5491480" algn="l"/>
                <a:tab pos="6173470" algn="l"/>
                <a:tab pos="7465695" algn="l"/>
              </a:tabLst>
            </a:pPr>
            <a:r>
              <a:rPr sz="24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sz="24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sz="24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mpou</a:t>
            </a:r>
            <a:r>
              <a:rPr sz="2400" spc="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sz="24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ds	which	are	co</a:t>
            </a:r>
            <a:r>
              <a:rPr sz="24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sz="24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ju</a:t>
            </a:r>
            <a:r>
              <a:rPr sz="2400" spc="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sz="24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ated	with	sulphate	are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sz="240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spc="-5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follows-</a:t>
            </a:r>
            <a:endParaRPr sz="2500">
              <a:latin typeface="Arial" pitchFamily="34" charset="0"/>
              <a:cs typeface="Arial" pitchFamily="34" charset="0"/>
            </a:endParaRPr>
          </a:p>
          <a:p>
            <a:pPr marL="439420" indent="-426720">
              <a:lnSpc>
                <a:spcPct val="100000"/>
              </a:lnSpc>
              <a:buChar char="•"/>
              <a:tabLst>
                <a:tab pos="438784" algn="l"/>
                <a:tab pos="439420" algn="l"/>
              </a:tabLst>
            </a:pPr>
            <a:r>
              <a:rPr sz="24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Phenols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439420" indent="-426720">
              <a:lnSpc>
                <a:spcPct val="100000"/>
              </a:lnSpc>
              <a:buChar char="•"/>
              <a:tabLst>
                <a:tab pos="438784" algn="l"/>
                <a:tab pos="439420" algn="l"/>
              </a:tabLst>
            </a:pPr>
            <a:r>
              <a:rPr sz="24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Cresols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439420" indent="-426720">
              <a:lnSpc>
                <a:spcPct val="100000"/>
              </a:lnSpc>
              <a:buChar char="•"/>
              <a:tabLst>
                <a:tab pos="438784" algn="l"/>
                <a:tab pos="439420" algn="l"/>
              </a:tabLst>
            </a:pPr>
            <a:r>
              <a:rPr sz="24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Indole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439420" indent="-426720">
              <a:lnSpc>
                <a:spcPct val="100000"/>
              </a:lnSpc>
              <a:buChar char="•"/>
              <a:tabLst>
                <a:tab pos="438784" algn="l"/>
                <a:tab pos="439420" algn="l"/>
              </a:tabLst>
            </a:pPr>
            <a:r>
              <a:rPr sz="2400" spc="-5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Steroids</a:t>
            </a:r>
            <a:endParaRPr lang="en-US" sz="2400" spc="-5" dirty="0">
              <a:solidFill>
                <a:srgbClr val="2E2B1F"/>
              </a:solidFill>
              <a:latin typeface="Arial" pitchFamily="34" charset="0"/>
              <a:cs typeface="Arial" pitchFamily="34" charset="0"/>
            </a:endParaRPr>
          </a:p>
          <a:p>
            <a:pPr marL="439420" indent="-426720">
              <a:lnSpc>
                <a:spcPct val="100000"/>
              </a:lnSpc>
              <a:tabLst>
                <a:tab pos="438784" algn="l"/>
                <a:tab pos="439420" algn="l"/>
              </a:tabLst>
            </a:pPr>
            <a:endParaRPr lang="en-US" sz="2400" spc="-5" dirty="0">
              <a:solidFill>
                <a:srgbClr val="2E2B1F"/>
              </a:solidFill>
              <a:latin typeface="Arial" pitchFamily="34" charset="0"/>
              <a:cs typeface="Arial" pitchFamily="34" charset="0"/>
            </a:endParaRPr>
          </a:p>
          <a:p>
            <a:pPr marL="439420" indent="-426720">
              <a:lnSpc>
                <a:spcPct val="100000"/>
              </a:lnSpc>
              <a:buFont typeface="Courier New" pitchFamily="49" charset="0"/>
              <a:buChar char="o"/>
              <a:tabLst>
                <a:tab pos="438784" algn="l"/>
                <a:tab pos="439420" algn="l"/>
              </a:tabLst>
            </a:pPr>
            <a:r>
              <a:rPr lang="en-US" sz="24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R-OH + PAPS → R-O-SO3 + PAP</a:t>
            </a:r>
          </a:p>
          <a:p>
            <a:pPr marL="439420" indent="-426720">
              <a:lnSpc>
                <a:spcPct val="100000"/>
              </a:lnSpc>
              <a:tabLst>
                <a:tab pos="438784" algn="l"/>
                <a:tab pos="439420" algn="l"/>
              </a:tabLst>
            </a:pPr>
            <a:r>
              <a:rPr lang="en-US" sz="24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      Phenol + PAPS → Phenyl sulfate + PAP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CHARACTERISTICS OF XENOBIOTICS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Most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xenobiotics</a:t>
            </a:r>
            <a:r>
              <a:rPr lang="en-US" dirty="0">
                <a:latin typeface="Arial" pitchFamily="34" charset="0"/>
                <a:cs typeface="Arial" pitchFamily="34" charset="0"/>
              </a:rPr>
              <a:t> are: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Lipophillic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Penetrate membranes by diffusion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Transported by lipoproteins in blood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Require chemical conversion to facilitate    excretion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898394" y="172973"/>
            <a:ext cx="26416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95" dirty="0">
                <a:solidFill>
                  <a:srgbClr val="C00000"/>
                </a:solidFill>
              </a:rPr>
              <a:t>Acetylation</a:t>
            </a:r>
            <a:endParaRPr sz="4000" b="1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399" y="1066800"/>
            <a:ext cx="8150859" cy="5242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35560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Acetylation is represented</a:t>
            </a:r>
            <a:r>
              <a:rPr sz="2400" spc="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by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E2B1F"/>
              </a:buClr>
              <a:buFont typeface="Courier New"/>
              <a:buChar char="o"/>
            </a:pPr>
            <a:endParaRPr sz="29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2425"/>
              </a:spcBef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where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X represents a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xenobiotic.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Courier New"/>
              <a:buChar char="o"/>
              <a:tabLst>
                <a:tab pos="355600" algn="l"/>
              </a:tabLst>
            </a:pP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Acetyl-CoA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(active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acetate)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acetyl</a:t>
            </a:r>
            <a:r>
              <a:rPr sz="2400" spc="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2E2B1F"/>
                </a:solidFill>
                <a:latin typeface="Arial"/>
                <a:cs typeface="Arial"/>
              </a:rPr>
              <a:t>donor.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Courier New"/>
              <a:buChar char="o"/>
              <a:tabLst>
                <a:tab pos="355600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These reactions are catalyzed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by</a:t>
            </a:r>
            <a:r>
              <a:rPr sz="2400" spc="8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spc="-5">
                <a:solidFill>
                  <a:srgbClr val="2E2B1F"/>
                </a:solidFill>
                <a:latin typeface="Arial"/>
                <a:cs typeface="Arial"/>
              </a:rPr>
              <a:t>acetyltransferases</a:t>
            </a:r>
            <a:endParaRPr lang="en-US" sz="2400" b="1" spc="-5" dirty="0">
              <a:solidFill>
                <a:srgbClr val="2E2B1F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tabLst>
                <a:tab pos="355600" algn="l"/>
              </a:tabLst>
            </a:pPr>
            <a:endParaRPr lang="en-US" sz="2400" b="1" spc="-5" dirty="0">
              <a:solidFill>
                <a:srgbClr val="2E2B1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Font typeface="Courier New" pitchFamily="49" charset="0"/>
              <a:buChar char="o"/>
            </a:pPr>
            <a:r>
              <a:rPr lang="en-US" sz="2400" b="1" spc="-5" dirty="0">
                <a:solidFill>
                  <a:srgbClr val="2E2B1F"/>
                </a:solidFill>
                <a:latin typeface="Arial"/>
                <a:cs typeface="Arial"/>
              </a:rPr>
              <a:t>  Compounds conjugated by</a:t>
            </a:r>
            <a:r>
              <a:rPr lang="en-US" sz="2400" b="1" spc="-2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lang="en-US" sz="2400" b="1" spc="-5" dirty="0" err="1">
                <a:solidFill>
                  <a:srgbClr val="2E2B1F"/>
                </a:solidFill>
                <a:latin typeface="Arial"/>
                <a:cs typeface="Arial"/>
              </a:rPr>
              <a:t>Acetylation</a:t>
            </a:r>
            <a:endParaRPr lang="en-US" sz="2500" dirty="0">
              <a:latin typeface="Times New Roman"/>
              <a:cs typeface="Times New Roman"/>
            </a:endParaRPr>
          </a:p>
          <a:p>
            <a:pPr marL="439420" indent="-426720">
              <a:lnSpc>
                <a:spcPct val="100000"/>
              </a:lnSpc>
              <a:spcBef>
                <a:spcPts val="5"/>
              </a:spcBef>
              <a:buChar char="•"/>
              <a:tabLst>
                <a:tab pos="438784" algn="l"/>
                <a:tab pos="439420" algn="l"/>
              </a:tabLst>
            </a:pPr>
            <a:r>
              <a:rPr lang="en-US" sz="2400" spc="-50" dirty="0">
                <a:solidFill>
                  <a:srgbClr val="2E2B1F"/>
                </a:solidFill>
                <a:latin typeface="Arial"/>
                <a:cs typeface="Arial"/>
              </a:rPr>
              <a:t>PABA </a:t>
            </a: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(Para Amino Benzoic</a:t>
            </a:r>
            <a:r>
              <a:rPr lang="en-US" sz="2400" spc="-3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Acid)</a:t>
            </a:r>
            <a:endParaRPr lang="en-US" sz="2400" dirty="0">
              <a:latin typeface="Arial"/>
              <a:cs typeface="Arial"/>
            </a:endParaRPr>
          </a:p>
          <a:p>
            <a:pPr marL="439420" indent="-426720">
              <a:lnSpc>
                <a:spcPct val="100000"/>
              </a:lnSpc>
              <a:buChar char="•"/>
              <a:tabLst>
                <a:tab pos="438784" algn="l"/>
                <a:tab pos="439420" algn="l"/>
              </a:tabLst>
            </a:pPr>
            <a:r>
              <a:rPr lang="en-US" sz="2400" spc="-5" dirty="0" err="1">
                <a:solidFill>
                  <a:srgbClr val="2E2B1F"/>
                </a:solidFill>
                <a:latin typeface="Arial"/>
                <a:cs typeface="Arial"/>
              </a:rPr>
              <a:t>Isoniazid</a:t>
            </a:r>
            <a:endParaRPr lang="en-US"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Courier New"/>
              <a:buChar char="o"/>
              <a:tabLst>
                <a:tab pos="355600" algn="l"/>
              </a:tabLst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tabLst>
                <a:tab pos="355600" algn="l"/>
              </a:tabLst>
            </a:pP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28800" y="1447800"/>
            <a:ext cx="3429000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40739" y="331723"/>
            <a:ext cx="69475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95" dirty="0">
                <a:solidFill>
                  <a:srgbClr val="C00000"/>
                </a:solidFill>
              </a:rPr>
              <a:t>Conjugation </a:t>
            </a:r>
            <a:r>
              <a:rPr sz="4000" b="1" spc="-75" dirty="0">
                <a:solidFill>
                  <a:srgbClr val="C00000"/>
                </a:solidFill>
              </a:rPr>
              <a:t>with </a:t>
            </a:r>
            <a:r>
              <a:rPr sz="4000" b="1" spc="-85" dirty="0">
                <a:solidFill>
                  <a:srgbClr val="C00000"/>
                </a:solidFill>
              </a:rPr>
              <a:t>Amino</a:t>
            </a:r>
            <a:r>
              <a:rPr sz="4000" b="1" spc="-610" dirty="0">
                <a:solidFill>
                  <a:srgbClr val="C00000"/>
                </a:solidFill>
              </a:rPr>
              <a:t> </a:t>
            </a:r>
            <a:r>
              <a:rPr sz="4000" b="1" spc="-85" dirty="0">
                <a:solidFill>
                  <a:srgbClr val="C00000"/>
                </a:solidFill>
              </a:rPr>
              <a:t>acids</a:t>
            </a:r>
            <a:endParaRPr sz="4000" b="1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1606677"/>
            <a:ext cx="4746625" cy="1185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Arial"/>
                <a:cs typeface="Arial"/>
              </a:rPr>
              <a:t>Conjugation with</a:t>
            </a:r>
            <a:r>
              <a:rPr sz="2800" b="1" u="heavy" spc="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Arial"/>
                <a:cs typeface="Arial"/>
              </a:rPr>
              <a:t>Glutamine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2E2B1F"/>
                </a:solidFill>
                <a:latin typeface="Arial"/>
                <a:cs typeface="Arial"/>
              </a:rPr>
              <a:t>Phenyl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Acetic acid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+</a:t>
            </a:r>
            <a:r>
              <a:rPr sz="2400" b="1" spc="-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Glutamine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4229557"/>
            <a:ext cx="76923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E2B1F"/>
                </a:solidFill>
                <a:latin typeface="Arial"/>
                <a:cs typeface="Arial"/>
              </a:rPr>
              <a:t>Phenyl Acetyl</a:t>
            </a:r>
            <a:r>
              <a:rPr sz="2400" b="1" spc="-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Glutamine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This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reaction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important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 patients of Phenyl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ketonuria,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since excess of Phenyl acetyl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glutamine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is excreted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in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urine,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that imparts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 mousy odor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to the</a:t>
            </a:r>
            <a:r>
              <a:rPr sz="2400" spc="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urine.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10561" y="2896361"/>
            <a:ext cx="228600" cy="1066800"/>
          </a:xfrm>
          <a:custGeom>
            <a:avLst/>
            <a:gdLst/>
            <a:ahLst/>
            <a:cxnLst/>
            <a:rect l="l" t="t" r="r" b="b"/>
            <a:pathLst>
              <a:path w="228600" h="1066800">
                <a:moveTo>
                  <a:pt x="228600" y="952500"/>
                </a:moveTo>
                <a:lnTo>
                  <a:pt x="0" y="952500"/>
                </a:lnTo>
                <a:lnTo>
                  <a:pt x="114300" y="1066800"/>
                </a:lnTo>
                <a:lnTo>
                  <a:pt x="228600" y="952500"/>
                </a:lnTo>
                <a:close/>
              </a:path>
              <a:path w="228600" h="1066800">
                <a:moveTo>
                  <a:pt x="171450" y="0"/>
                </a:moveTo>
                <a:lnTo>
                  <a:pt x="57150" y="0"/>
                </a:lnTo>
                <a:lnTo>
                  <a:pt x="57150" y="952500"/>
                </a:lnTo>
                <a:lnTo>
                  <a:pt x="171450" y="952500"/>
                </a:lnTo>
                <a:lnTo>
                  <a:pt x="17145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0561" y="2896361"/>
            <a:ext cx="228600" cy="1066800"/>
          </a:xfrm>
          <a:custGeom>
            <a:avLst/>
            <a:gdLst/>
            <a:ahLst/>
            <a:cxnLst/>
            <a:rect l="l" t="t" r="r" b="b"/>
            <a:pathLst>
              <a:path w="228600" h="1066800">
                <a:moveTo>
                  <a:pt x="0" y="952500"/>
                </a:moveTo>
                <a:lnTo>
                  <a:pt x="57150" y="952500"/>
                </a:lnTo>
                <a:lnTo>
                  <a:pt x="57150" y="0"/>
                </a:lnTo>
                <a:lnTo>
                  <a:pt x="171450" y="0"/>
                </a:lnTo>
                <a:lnTo>
                  <a:pt x="171450" y="952500"/>
                </a:lnTo>
                <a:lnTo>
                  <a:pt x="228600" y="952500"/>
                </a:lnTo>
                <a:lnTo>
                  <a:pt x="114300" y="1066800"/>
                </a:lnTo>
                <a:lnTo>
                  <a:pt x="0" y="952500"/>
                </a:lnTo>
                <a:close/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7719" y="160782"/>
            <a:ext cx="5982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95" dirty="0">
                <a:solidFill>
                  <a:srgbClr val="C00000"/>
                </a:solidFill>
                <a:latin typeface="Arial"/>
                <a:cs typeface="Arial"/>
              </a:rPr>
              <a:t>Conjugation </a:t>
            </a:r>
            <a:r>
              <a:rPr sz="3600" b="1" spc="-80" dirty="0">
                <a:solidFill>
                  <a:srgbClr val="C00000"/>
                </a:solidFill>
                <a:latin typeface="Arial"/>
                <a:cs typeface="Arial"/>
              </a:rPr>
              <a:t>with</a:t>
            </a:r>
            <a:r>
              <a:rPr sz="3600" b="1" spc="-3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b="1" spc="-95" dirty="0">
                <a:solidFill>
                  <a:srgbClr val="C00000"/>
                </a:solidFill>
                <a:latin typeface="Arial"/>
                <a:cs typeface="Arial"/>
              </a:rPr>
              <a:t>glutathione</a:t>
            </a:r>
            <a:endParaRPr sz="36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42516" y="1447800"/>
            <a:ext cx="5458967" cy="5114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77209" y="1011682"/>
            <a:ext cx="1346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structure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3400" y="762000"/>
            <a:ext cx="7620000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Methylation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Amino,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hydroxy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thiol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groups are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methylated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S-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adenosyl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methionine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(SAM)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the methyl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donor.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enzyme is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O- methyl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transferase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Example: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catechol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-O-methyl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transferase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converts epinephrine to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metanephrine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However,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methylation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decrease water solubility rather than increasing it.  Metals like mercury may be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methylated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making them more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lipophilic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increasing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permeablity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and causing neurotoxicity.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272922"/>
            <a:ext cx="74739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85" dirty="0">
                <a:solidFill>
                  <a:srgbClr val="C00000"/>
                </a:solidFill>
              </a:rPr>
              <a:t>Phase </a:t>
            </a:r>
            <a:r>
              <a:rPr sz="3600" b="1" spc="-70" dirty="0">
                <a:solidFill>
                  <a:srgbClr val="C00000"/>
                </a:solidFill>
              </a:rPr>
              <a:t>III </a:t>
            </a:r>
            <a:r>
              <a:rPr sz="3600" b="1" dirty="0">
                <a:solidFill>
                  <a:srgbClr val="C00000"/>
                </a:solidFill>
              </a:rPr>
              <a:t>– </a:t>
            </a:r>
            <a:r>
              <a:rPr sz="3600" b="1" spc="-90" dirty="0">
                <a:solidFill>
                  <a:srgbClr val="C00000"/>
                </a:solidFill>
              </a:rPr>
              <a:t>further </a:t>
            </a:r>
            <a:r>
              <a:rPr sz="3600" b="1" spc="-95" dirty="0">
                <a:solidFill>
                  <a:srgbClr val="C00000"/>
                </a:solidFill>
              </a:rPr>
              <a:t>modification </a:t>
            </a:r>
            <a:r>
              <a:rPr sz="3600" b="1" spc="-70" dirty="0">
                <a:solidFill>
                  <a:srgbClr val="C00000"/>
                </a:solidFill>
              </a:rPr>
              <a:t>and  </a:t>
            </a:r>
            <a:r>
              <a:rPr sz="3600" b="1" spc="-90" dirty="0">
                <a:solidFill>
                  <a:srgbClr val="C00000"/>
                </a:solidFill>
              </a:rPr>
              <a:t>excretion</a:t>
            </a:r>
            <a:endParaRPr sz="3600" b="1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2007234"/>
            <a:ext cx="784479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299720" algn="l"/>
              </a:tabLst>
            </a:pP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Conjugates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their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metabolites can be excreted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from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cells in phase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III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of their</a:t>
            </a:r>
            <a:r>
              <a:rPr sz="2400" spc="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metabolism.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E2B1F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A common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example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is the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processing of glutathione  conjugates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acetylcysteine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(mercapturic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acid)  conjugates.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Role of </a:t>
            </a:r>
            <a:r>
              <a:rPr lang="en-US" sz="4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Xenobiotics</a:t>
            </a:r>
            <a:r>
              <a:rPr lang="en-US" sz="4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2578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Xenobiotics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disrupt mitochondrial function and cause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free oxygen radical and free nitrogen radical formation.</a:t>
            </a:r>
          </a:p>
          <a:p>
            <a:pPr algn="just">
              <a:buNone/>
            </a:pP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 As ATP production decrease in mitochondrial dysfunction causes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fatigue and weakness.</a:t>
            </a:r>
          </a:p>
          <a:p>
            <a:pPr algn="just">
              <a:buNone/>
            </a:pP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Xenobiotics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produces variety of biological effects, including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toxicity, immunological reaction and cancer.</a:t>
            </a:r>
          </a:p>
          <a:p>
            <a:pPr algn="just">
              <a:buNone/>
            </a:pP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 Covalent binding of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xenobiotics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metabolites to macromolecules including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DNA, RNA and protein can lead to cell injury and ultimately to death of cell.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8194" y="250317"/>
            <a:ext cx="50977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0" dirty="0">
                <a:solidFill>
                  <a:srgbClr val="C00000"/>
                </a:solidFill>
              </a:rPr>
              <a:t>Effects </a:t>
            </a:r>
            <a:r>
              <a:rPr sz="4000" spc="-55" dirty="0">
                <a:solidFill>
                  <a:srgbClr val="C00000"/>
                </a:solidFill>
              </a:rPr>
              <a:t>of</a:t>
            </a:r>
            <a:r>
              <a:rPr sz="4000" spc="-350" dirty="0">
                <a:solidFill>
                  <a:srgbClr val="C00000"/>
                </a:solidFill>
              </a:rPr>
              <a:t> </a:t>
            </a:r>
            <a:r>
              <a:rPr sz="4000" spc="-95" dirty="0">
                <a:solidFill>
                  <a:srgbClr val="C00000"/>
                </a:solidFill>
              </a:rPr>
              <a:t>Xenobiotics</a:t>
            </a:r>
            <a:endParaRPr sz="4000">
              <a:solidFill>
                <a:srgbClr val="C0000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1295400"/>
            <a:ext cx="8231124" cy="5163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371600"/>
            <a:ext cx="8289035" cy="4600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400" y="1371600"/>
            <a:ext cx="7162800" cy="392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600" y="457200"/>
            <a:ext cx="807720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55394" y="455421"/>
            <a:ext cx="52705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0" dirty="0">
                <a:solidFill>
                  <a:srgbClr val="C00000"/>
                </a:solidFill>
              </a:rPr>
              <a:t>Biotransformation</a:t>
            </a:r>
            <a:r>
              <a:rPr sz="3200" b="1" spc="-265" dirty="0">
                <a:solidFill>
                  <a:srgbClr val="C00000"/>
                </a:solidFill>
              </a:rPr>
              <a:t> </a:t>
            </a:r>
            <a:r>
              <a:rPr sz="3200" b="1" spc="-90" dirty="0">
                <a:solidFill>
                  <a:srgbClr val="C00000"/>
                </a:solidFill>
              </a:rPr>
              <a:t>Reactions</a:t>
            </a:r>
            <a:endParaRPr sz="3200" b="1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1243329"/>
            <a:ext cx="7841615" cy="4415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E2B1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process whereby </a:t>
            </a:r>
            <a:r>
              <a:rPr sz="2800" spc="-5" dirty="0">
                <a:solidFill>
                  <a:srgbClr val="2E2B1F"/>
                </a:solidFill>
                <a:latin typeface="Arial"/>
                <a:cs typeface="Arial"/>
              </a:rPr>
              <a:t>a substance is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changed from  </a:t>
            </a:r>
            <a:r>
              <a:rPr sz="2800" spc="-5" dirty="0">
                <a:solidFill>
                  <a:srgbClr val="2E2B1F"/>
                </a:solidFill>
                <a:latin typeface="Arial"/>
                <a:cs typeface="Arial"/>
              </a:rPr>
              <a:t>one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chemical </a:t>
            </a:r>
            <a:r>
              <a:rPr sz="2800" spc="-5" dirty="0">
                <a:solidFill>
                  <a:srgbClr val="2E2B1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another chemical </a:t>
            </a:r>
            <a:r>
              <a:rPr sz="2800" spc="5" dirty="0">
                <a:solidFill>
                  <a:srgbClr val="2E2B1F"/>
                </a:solidFill>
                <a:latin typeface="Arial"/>
                <a:cs typeface="Arial"/>
              </a:rPr>
              <a:t>by </a:t>
            </a:r>
            <a:r>
              <a:rPr sz="2800" spc="-5" dirty="0">
                <a:solidFill>
                  <a:srgbClr val="2E2B1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chemical  </a:t>
            </a:r>
            <a:r>
              <a:rPr sz="2800" spc="-5" dirty="0">
                <a:solidFill>
                  <a:srgbClr val="2E2B1F"/>
                </a:solidFill>
                <a:latin typeface="Arial"/>
                <a:cs typeface="Arial"/>
              </a:rPr>
              <a:t>reaction within the</a:t>
            </a:r>
            <a:r>
              <a:rPr sz="2800" spc="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2E2B1F"/>
                </a:solidFill>
                <a:latin typeface="Arial"/>
                <a:cs typeface="Arial"/>
              </a:rPr>
              <a:t>body.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solidFill>
                  <a:srgbClr val="2E2B1F"/>
                </a:solidFill>
                <a:latin typeface="Arial"/>
                <a:cs typeface="Arial"/>
              </a:rPr>
              <a:t>Consequences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927100" indent="-457834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927735" algn="l"/>
              </a:tabLst>
            </a:pPr>
            <a:r>
              <a:rPr sz="2800" spc="-5" dirty="0">
                <a:solidFill>
                  <a:srgbClr val="2E2B1F"/>
                </a:solidFill>
                <a:latin typeface="Arial"/>
                <a:cs typeface="Arial"/>
              </a:rPr>
              <a:t>Changes in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solubility</a:t>
            </a:r>
            <a:r>
              <a:rPr sz="2800" spc="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characteristics</a:t>
            </a:r>
            <a:endParaRPr sz="2800">
              <a:latin typeface="Arial"/>
              <a:cs typeface="Arial"/>
            </a:endParaRPr>
          </a:p>
          <a:p>
            <a:pPr marL="927100" indent="-457834">
              <a:lnSpc>
                <a:spcPct val="100000"/>
              </a:lnSpc>
              <a:buFont typeface="Courier New"/>
              <a:buChar char="o"/>
              <a:tabLst>
                <a:tab pos="927735" algn="l"/>
              </a:tabLst>
            </a:pP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Detoxification</a:t>
            </a:r>
            <a:endParaRPr sz="2800">
              <a:latin typeface="Arial"/>
              <a:cs typeface="Arial"/>
            </a:endParaRPr>
          </a:p>
          <a:p>
            <a:pPr marL="927100" indent="-457834">
              <a:lnSpc>
                <a:spcPct val="100000"/>
              </a:lnSpc>
              <a:buFont typeface="Courier New"/>
              <a:buChar char="o"/>
              <a:tabLst>
                <a:tab pos="927735" algn="l"/>
              </a:tabLst>
            </a:pPr>
            <a:r>
              <a:rPr sz="2800" spc="-5" dirty="0">
                <a:solidFill>
                  <a:srgbClr val="2E2B1F"/>
                </a:solidFill>
                <a:latin typeface="Arial"/>
                <a:cs typeface="Arial"/>
              </a:rPr>
              <a:t>Metabolic</a:t>
            </a:r>
            <a:r>
              <a:rPr sz="2800" spc="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activation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41194" y="757173"/>
            <a:ext cx="440309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b="0" spc="-100" dirty="0">
                <a:latin typeface="Arial"/>
                <a:cs typeface="Arial"/>
              </a:rPr>
              <a:t>Biotransformation</a:t>
            </a:r>
            <a:endParaRPr sz="4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630" y="2083434"/>
            <a:ext cx="3968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Potentially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toxic</a:t>
            </a:r>
            <a:r>
              <a:rPr sz="2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xenobiotic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34361" y="2667761"/>
            <a:ext cx="76200" cy="1219200"/>
          </a:xfrm>
          <a:custGeom>
            <a:avLst/>
            <a:gdLst/>
            <a:ahLst/>
            <a:cxnLst/>
            <a:rect l="l" t="t" r="r" b="b"/>
            <a:pathLst>
              <a:path w="76200" h="1219200">
                <a:moveTo>
                  <a:pt x="76200" y="1181100"/>
                </a:moveTo>
                <a:lnTo>
                  <a:pt x="0" y="1181100"/>
                </a:lnTo>
                <a:lnTo>
                  <a:pt x="38100" y="1219200"/>
                </a:lnTo>
                <a:lnTo>
                  <a:pt x="76200" y="1181100"/>
                </a:lnTo>
                <a:close/>
              </a:path>
              <a:path w="76200" h="1219200">
                <a:moveTo>
                  <a:pt x="57150" y="0"/>
                </a:moveTo>
                <a:lnTo>
                  <a:pt x="19050" y="0"/>
                </a:lnTo>
                <a:lnTo>
                  <a:pt x="19050" y="1181100"/>
                </a:lnTo>
                <a:lnTo>
                  <a:pt x="57150" y="1181100"/>
                </a:lnTo>
                <a:lnTo>
                  <a:pt x="5715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34361" y="2667761"/>
            <a:ext cx="76200" cy="1219200"/>
          </a:xfrm>
          <a:custGeom>
            <a:avLst/>
            <a:gdLst/>
            <a:ahLst/>
            <a:cxnLst/>
            <a:rect l="l" t="t" r="r" b="b"/>
            <a:pathLst>
              <a:path w="76200" h="1219200">
                <a:moveTo>
                  <a:pt x="0" y="1181100"/>
                </a:moveTo>
                <a:lnTo>
                  <a:pt x="19050" y="1181100"/>
                </a:lnTo>
                <a:lnTo>
                  <a:pt x="19050" y="0"/>
                </a:lnTo>
                <a:lnTo>
                  <a:pt x="57150" y="0"/>
                </a:lnTo>
                <a:lnTo>
                  <a:pt x="57150" y="1181100"/>
                </a:lnTo>
                <a:lnTo>
                  <a:pt x="76200" y="1181100"/>
                </a:lnTo>
                <a:lnTo>
                  <a:pt x="38100" y="1219200"/>
                </a:lnTo>
                <a:lnTo>
                  <a:pt x="0" y="1181100"/>
                </a:lnTo>
                <a:close/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88794" y="2938018"/>
            <a:ext cx="17081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6F2F9F"/>
                </a:solidFill>
                <a:latin typeface="Arial"/>
                <a:cs typeface="Arial"/>
              </a:rPr>
              <a:t>Detoxificat</a:t>
            </a:r>
            <a:r>
              <a:rPr sz="2000" b="1" spc="-10" dirty="0">
                <a:solidFill>
                  <a:srgbClr val="6F2F9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6F2F9F"/>
                </a:solidFill>
                <a:latin typeface="Arial"/>
                <a:cs typeface="Arial"/>
              </a:rPr>
              <a:t>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444" y="4157217"/>
            <a:ext cx="276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Inactive</a:t>
            </a:r>
            <a:r>
              <a:rPr sz="24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metabolite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72861" y="2120265"/>
            <a:ext cx="1193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prodrug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36741" y="2667761"/>
            <a:ext cx="76200" cy="1219200"/>
          </a:xfrm>
          <a:custGeom>
            <a:avLst/>
            <a:gdLst/>
            <a:ahLst/>
            <a:cxnLst/>
            <a:rect l="l" t="t" r="r" b="b"/>
            <a:pathLst>
              <a:path w="76200" h="1219200">
                <a:moveTo>
                  <a:pt x="76200" y="1181100"/>
                </a:moveTo>
                <a:lnTo>
                  <a:pt x="0" y="1181100"/>
                </a:lnTo>
                <a:lnTo>
                  <a:pt x="38100" y="1219200"/>
                </a:lnTo>
                <a:lnTo>
                  <a:pt x="76200" y="1181100"/>
                </a:lnTo>
                <a:close/>
              </a:path>
              <a:path w="76200" h="1219200">
                <a:moveTo>
                  <a:pt x="57150" y="0"/>
                </a:moveTo>
                <a:lnTo>
                  <a:pt x="19050" y="0"/>
                </a:lnTo>
                <a:lnTo>
                  <a:pt x="19050" y="1181100"/>
                </a:lnTo>
                <a:lnTo>
                  <a:pt x="57150" y="1181100"/>
                </a:lnTo>
                <a:lnTo>
                  <a:pt x="5715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36741" y="2667761"/>
            <a:ext cx="76200" cy="1219200"/>
          </a:xfrm>
          <a:custGeom>
            <a:avLst/>
            <a:gdLst/>
            <a:ahLst/>
            <a:cxnLst/>
            <a:rect l="l" t="t" r="r" b="b"/>
            <a:pathLst>
              <a:path w="76200" h="1219200">
                <a:moveTo>
                  <a:pt x="0" y="1181100"/>
                </a:moveTo>
                <a:lnTo>
                  <a:pt x="19050" y="1181100"/>
                </a:lnTo>
                <a:lnTo>
                  <a:pt x="19050" y="0"/>
                </a:lnTo>
                <a:lnTo>
                  <a:pt x="57150" y="0"/>
                </a:lnTo>
                <a:lnTo>
                  <a:pt x="57150" y="1181100"/>
                </a:lnTo>
                <a:lnTo>
                  <a:pt x="76200" y="1181100"/>
                </a:lnTo>
                <a:lnTo>
                  <a:pt x="38100" y="1219200"/>
                </a:lnTo>
                <a:lnTo>
                  <a:pt x="0" y="1181100"/>
                </a:lnTo>
                <a:close/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127241" y="2938018"/>
            <a:ext cx="24517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6F2F9F"/>
                </a:solidFill>
                <a:latin typeface="Arial"/>
                <a:cs typeface="Arial"/>
              </a:rPr>
              <a:t>Metabolic</a:t>
            </a:r>
            <a:r>
              <a:rPr sz="2000" b="1" spc="-7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6F2F9F"/>
                </a:solidFill>
                <a:latin typeface="Arial"/>
                <a:cs typeface="Arial"/>
              </a:rPr>
              <a:t>activation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01285" y="4157217"/>
            <a:ext cx="31813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Reactive</a:t>
            </a:r>
            <a:r>
              <a:rPr sz="24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intermediate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31594" y="547242"/>
            <a:ext cx="5073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5" dirty="0">
                <a:solidFill>
                  <a:srgbClr val="C00000"/>
                </a:solidFill>
              </a:rPr>
              <a:t>Detoxification</a:t>
            </a:r>
            <a:r>
              <a:rPr sz="3600" spc="-270" dirty="0">
                <a:solidFill>
                  <a:srgbClr val="C00000"/>
                </a:solidFill>
              </a:rPr>
              <a:t> </a:t>
            </a:r>
            <a:r>
              <a:rPr sz="3600" spc="-90" dirty="0">
                <a:solidFill>
                  <a:srgbClr val="C00000"/>
                </a:solidFill>
              </a:rPr>
              <a:t>Reactions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1328292"/>
            <a:ext cx="7844155" cy="4302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Biochemical reactions involved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the conversion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of  foreign,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toxic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water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insoluble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molecules to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non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toxic, 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water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soluble and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excretable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forms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are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called 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Detoxification</a:t>
            </a:r>
            <a:r>
              <a:rPr sz="2400" b="1" spc="6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E2B1F"/>
                </a:solidFill>
                <a:latin typeface="Arial"/>
                <a:cs typeface="Arial"/>
              </a:rPr>
              <a:t>reactions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sz="2400" b="1" u="heavy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Arial"/>
                <a:cs typeface="Arial"/>
              </a:rPr>
              <a:t>Purpose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812800" indent="-343535">
              <a:lnSpc>
                <a:spcPct val="100000"/>
              </a:lnSpc>
              <a:buFont typeface="Courier New"/>
              <a:buChar char="o"/>
              <a:tabLst>
                <a:tab pos="813435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Converts lipophilic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hydrophilic</a:t>
            </a:r>
            <a:r>
              <a:rPr sz="2400" spc="1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compounds</a:t>
            </a:r>
            <a:endParaRPr sz="240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buFont typeface="Courier New"/>
              <a:buChar char="o"/>
              <a:tabLst>
                <a:tab pos="813435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Facilitates</a:t>
            </a:r>
            <a:r>
              <a:rPr sz="2400" spc="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excretion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26794" y="447802"/>
            <a:ext cx="5514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0" dirty="0">
                <a:solidFill>
                  <a:srgbClr val="C00000"/>
                </a:solidFill>
              </a:rPr>
              <a:t>Metabolism </a:t>
            </a:r>
            <a:r>
              <a:rPr sz="3600" spc="-55" dirty="0">
                <a:solidFill>
                  <a:srgbClr val="C00000"/>
                </a:solidFill>
              </a:rPr>
              <a:t>of</a:t>
            </a:r>
            <a:r>
              <a:rPr sz="3600" spc="-400" dirty="0">
                <a:solidFill>
                  <a:srgbClr val="C00000"/>
                </a:solidFill>
              </a:rPr>
              <a:t> </a:t>
            </a:r>
            <a:r>
              <a:rPr sz="3600" spc="-95" dirty="0">
                <a:solidFill>
                  <a:srgbClr val="C00000"/>
                </a:solidFill>
              </a:rPr>
              <a:t>Xenobiotics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48610" y="1389125"/>
            <a:ext cx="4060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60" dirty="0">
                <a:solidFill>
                  <a:srgbClr val="2E2B1F"/>
                </a:solidFill>
                <a:latin typeface="Arial"/>
                <a:cs typeface="Arial"/>
              </a:rPr>
              <a:t>Two </a:t>
            </a:r>
            <a:r>
              <a:rPr sz="2800" spc="-5" dirty="0">
                <a:solidFill>
                  <a:srgbClr val="2E2B1F"/>
                </a:solidFill>
                <a:latin typeface="Arial"/>
                <a:cs typeface="Arial"/>
              </a:rPr>
              <a:t>phase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of</a:t>
            </a:r>
            <a:r>
              <a:rPr sz="2800" spc="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2E2B1F"/>
                </a:solidFill>
                <a:latin typeface="Arial"/>
                <a:cs typeface="Arial"/>
              </a:rPr>
              <a:t>metabolism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01311" y="1888235"/>
            <a:ext cx="0" cy="351790"/>
          </a:xfrm>
          <a:custGeom>
            <a:avLst/>
            <a:gdLst/>
            <a:ahLst/>
            <a:cxnLst/>
            <a:rect l="l" t="t" r="r" b="b"/>
            <a:pathLst>
              <a:path h="351789">
                <a:moveTo>
                  <a:pt x="0" y="0"/>
                </a:moveTo>
                <a:lnTo>
                  <a:pt x="0" y="351281"/>
                </a:lnTo>
              </a:path>
            </a:pathLst>
          </a:custGeom>
          <a:ln w="12192">
            <a:solidFill>
              <a:srgbClr val="A6A1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69235" y="2249423"/>
            <a:ext cx="2132330" cy="0"/>
          </a:xfrm>
          <a:custGeom>
            <a:avLst/>
            <a:gdLst/>
            <a:ahLst/>
            <a:cxnLst/>
            <a:rect l="l" t="t" r="r" b="b"/>
            <a:pathLst>
              <a:path w="2132329">
                <a:moveTo>
                  <a:pt x="2131822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A6A1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01311" y="2249423"/>
            <a:ext cx="2132330" cy="0"/>
          </a:xfrm>
          <a:custGeom>
            <a:avLst/>
            <a:gdLst/>
            <a:ahLst/>
            <a:cxnLst/>
            <a:rect l="l" t="t" r="r" b="b"/>
            <a:pathLst>
              <a:path w="2132329">
                <a:moveTo>
                  <a:pt x="2131821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A6A1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18310" y="2650363"/>
            <a:ext cx="1177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Phase</a:t>
            </a:r>
            <a:r>
              <a:rPr sz="2400" b="1" spc="-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94653" y="2650363"/>
            <a:ext cx="1177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Phase</a:t>
            </a:r>
            <a:r>
              <a:rPr sz="2400" b="1" spc="-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533388" y="2249423"/>
            <a:ext cx="0" cy="351790"/>
          </a:xfrm>
          <a:custGeom>
            <a:avLst/>
            <a:gdLst/>
            <a:ahLst/>
            <a:cxnLst/>
            <a:rect l="l" t="t" r="r" b="b"/>
            <a:pathLst>
              <a:path h="351789">
                <a:moveTo>
                  <a:pt x="0" y="0"/>
                </a:moveTo>
                <a:lnTo>
                  <a:pt x="0" y="351281"/>
                </a:lnTo>
              </a:path>
            </a:pathLst>
          </a:custGeom>
          <a:ln w="12192">
            <a:solidFill>
              <a:srgbClr val="A6A1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69235" y="2272283"/>
            <a:ext cx="0" cy="351790"/>
          </a:xfrm>
          <a:custGeom>
            <a:avLst/>
            <a:gdLst/>
            <a:ahLst/>
            <a:cxnLst/>
            <a:rect l="l" t="t" r="r" b="b"/>
            <a:pathLst>
              <a:path h="351789">
                <a:moveTo>
                  <a:pt x="0" y="0"/>
                </a:moveTo>
                <a:lnTo>
                  <a:pt x="0" y="351281"/>
                </a:lnTo>
              </a:path>
            </a:pathLst>
          </a:custGeom>
          <a:ln w="12192">
            <a:solidFill>
              <a:srgbClr val="A6A1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95546" y="3607689"/>
            <a:ext cx="3745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41830" algn="l"/>
                <a:tab pos="3496945" algn="l"/>
              </a:tabLst>
            </a:pP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ound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s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produced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5546" y="3973448"/>
            <a:ext cx="3746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0285" algn="l"/>
                <a:tab pos="1347470" algn="l"/>
                <a:tab pos="1786889" algn="l"/>
                <a:tab pos="2394585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phase	1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	are</a:t>
            </a:r>
            <a:r>
              <a:rPr lang="en-US" sz="2400" spc="-5" dirty="0">
                <a:solidFill>
                  <a:srgbClr val="2E2B1F"/>
                </a:solidFill>
                <a:latin typeface="Arial"/>
                <a:cs typeface="Arial"/>
              </a:rPr>
              <a:t>  </a:t>
            </a:r>
            <a:r>
              <a:rPr sz="2400" spc="-5">
                <a:solidFill>
                  <a:srgbClr val="2E2B1F"/>
                </a:solidFill>
                <a:latin typeface="Arial"/>
                <a:cs typeface="Arial"/>
              </a:rPr>
              <a:t>converted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95546" y="4339208"/>
            <a:ext cx="3747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6905" algn="l"/>
                <a:tab pos="1957070" algn="l"/>
                <a:tab pos="3478529" algn="l"/>
              </a:tabLst>
            </a:pPr>
            <a:r>
              <a:rPr sz="2400" spc="-10" dirty="0">
                <a:solidFill>
                  <a:srgbClr val="2E2B1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spec</a:t>
            </a:r>
            <a:r>
              <a:rPr sz="2400" spc="-1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f</a:t>
            </a:r>
            <a:r>
              <a:rPr sz="24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c	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enzymes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	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95546" y="4704969"/>
            <a:ext cx="37452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5235" algn="l"/>
                <a:tab pos="2173605" algn="l"/>
              </a:tabLst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various	polar	metabolites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95546" y="5070424"/>
            <a:ext cx="3745229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by </a:t>
            </a:r>
            <a:r>
              <a:rPr sz="2400" b="1" spc="-5" dirty="0">
                <a:solidFill>
                  <a:srgbClr val="2E2B1F"/>
                </a:solidFill>
                <a:latin typeface="Arial"/>
                <a:cs typeface="Arial"/>
              </a:rPr>
              <a:t>conjugation.</a:t>
            </a:r>
            <a:endParaRPr sz="24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They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become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more water 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soluble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and easily  excretable.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1140" y="3607689"/>
            <a:ext cx="380492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Alteration of xenobiotic 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molecule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so as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add a  functional group, </a:t>
            </a:r>
            <a:r>
              <a:rPr sz="2400" dirty="0">
                <a:solidFill>
                  <a:srgbClr val="2E2B1F"/>
                </a:solidFill>
                <a:latin typeface="Arial"/>
                <a:cs typeface="Arial"/>
              </a:rPr>
              <a:t>which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can  be conjugated in phase</a:t>
            </a:r>
            <a:r>
              <a:rPr sz="2400" spc="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2.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0993" y="635253"/>
            <a:ext cx="1144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Phase</a:t>
            </a:r>
            <a:r>
              <a:rPr sz="2400" spc="-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9428" y="635253"/>
            <a:ext cx="1144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Arial"/>
                <a:cs typeface="Arial"/>
              </a:rPr>
              <a:t>Phase</a:t>
            </a:r>
            <a:r>
              <a:rPr sz="2400" b="0" spc="-65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367665" indent="-355600">
              <a:lnSpc>
                <a:spcPct val="100000"/>
              </a:lnSpc>
              <a:spcBef>
                <a:spcPts val="1545"/>
              </a:spcBef>
              <a:buFont typeface="Wingdings"/>
              <a:buChar char=""/>
              <a:tabLst>
                <a:tab pos="368300" algn="l"/>
              </a:tabLst>
            </a:pPr>
            <a:r>
              <a:rPr spc="-5" dirty="0"/>
              <a:t>Oxidation</a:t>
            </a:r>
          </a:p>
          <a:p>
            <a:pPr marL="284480" indent="-272415">
              <a:lnSpc>
                <a:spcPct val="100000"/>
              </a:lnSpc>
              <a:spcBef>
                <a:spcPts val="1445"/>
              </a:spcBef>
              <a:buFont typeface="Wingdings"/>
              <a:buChar char=""/>
              <a:tabLst>
                <a:tab pos="285115" algn="l"/>
              </a:tabLst>
            </a:pPr>
            <a:r>
              <a:rPr spc="-5" dirty="0"/>
              <a:t>Reduction</a:t>
            </a:r>
          </a:p>
          <a:p>
            <a:pPr marL="284480" indent="-272415">
              <a:lnSpc>
                <a:spcPct val="100000"/>
              </a:lnSpc>
              <a:spcBef>
                <a:spcPts val="1440"/>
              </a:spcBef>
              <a:buFont typeface="Wingdings"/>
              <a:buChar char=""/>
              <a:tabLst>
                <a:tab pos="285115" algn="l"/>
              </a:tabLst>
            </a:pPr>
            <a:r>
              <a:rPr spc="-5" dirty="0"/>
              <a:t>Hydrolysis</a:t>
            </a:r>
          </a:p>
          <a:p>
            <a:pPr marL="285115" indent="-273050">
              <a:lnSpc>
                <a:spcPct val="100000"/>
              </a:lnSpc>
              <a:spcBef>
                <a:spcPts val="1440"/>
              </a:spcBef>
              <a:buFont typeface="Wingdings"/>
              <a:buChar char=""/>
              <a:tabLst>
                <a:tab pos="285750" algn="l"/>
              </a:tabLst>
            </a:pPr>
            <a:r>
              <a:rPr spc="-5" dirty="0"/>
              <a:t>Deamination</a:t>
            </a:r>
          </a:p>
          <a:p>
            <a:pPr marL="284480" indent="-272415">
              <a:lnSpc>
                <a:spcPct val="100000"/>
              </a:lnSpc>
              <a:spcBef>
                <a:spcPts val="1440"/>
              </a:spcBef>
              <a:buFont typeface="Wingdings"/>
              <a:buChar char=""/>
              <a:tabLst>
                <a:tab pos="285115" algn="l"/>
              </a:tabLst>
            </a:pPr>
            <a:r>
              <a:rPr spc="-5" dirty="0"/>
              <a:t>Dehalogenation</a:t>
            </a:r>
          </a:p>
          <a:p>
            <a:pPr marL="284480" indent="-272415">
              <a:lnSpc>
                <a:spcPct val="100000"/>
              </a:lnSpc>
              <a:spcBef>
                <a:spcPts val="1440"/>
              </a:spcBef>
              <a:buFont typeface="Wingdings"/>
              <a:buChar char=""/>
              <a:tabLst>
                <a:tab pos="285115" algn="l"/>
              </a:tabLst>
            </a:pPr>
            <a:r>
              <a:rPr spc="-5" dirty="0"/>
              <a:t>Desulfuration</a:t>
            </a:r>
          </a:p>
          <a:p>
            <a:pPr marL="284480" indent="-272415">
              <a:lnSpc>
                <a:spcPct val="100000"/>
              </a:lnSpc>
              <a:spcBef>
                <a:spcPts val="1445"/>
              </a:spcBef>
              <a:buFont typeface="Wingdings"/>
              <a:buChar char=""/>
              <a:tabLst>
                <a:tab pos="285115" algn="l"/>
              </a:tabLst>
            </a:pPr>
            <a:r>
              <a:rPr spc="-5" dirty="0"/>
              <a:t>Epoxidation</a:t>
            </a:r>
          </a:p>
          <a:p>
            <a:pPr marL="284480" indent="-272415">
              <a:lnSpc>
                <a:spcPct val="100000"/>
              </a:lnSpc>
              <a:spcBef>
                <a:spcPts val="1435"/>
              </a:spcBef>
              <a:buFont typeface="Wingdings"/>
              <a:buChar char=""/>
              <a:tabLst>
                <a:tab pos="285115" algn="l"/>
              </a:tabLst>
            </a:pPr>
            <a:r>
              <a:rPr spc="-5" dirty="0"/>
              <a:t>Peroxygenation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56453" y="1862454"/>
            <a:ext cx="2800350" cy="276923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84480" indent="-272415">
              <a:lnSpc>
                <a:spcPct val="100000"/>
              </a:lnSpc>
              <a:spcBef>
                <a:spcPts val="1540"/>
              </a:spcBef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Glucuronic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acid</a:t>
            </a:r>
            <a:endParaRPr sz="2400">
              <a:latin typeface="Calibri"/>
              <a:cs typeface="Calibri"/>
            </a:endParaRPr>
          </a:p>
          <a:p>
            <a:pPr marL="352425" indent="-340360">
              <a:lnSpc>
                <a:spcPct val="100000"/>
              </a:lnSpc>
              <a:spcBef>
                <a:spcPts val="1440"/>
              </a:spcBef>
              <a:buSzPct val="95833"/>
              <a:buFont typeface="Wingdings"/>
              <a:buChar char=""/>
              <a:tabLst>
                <a:tab pos="353060" algn="l"/>
              </a:tabLst>
            </a:pP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Sulfate,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acetate,</a:t>
            </a:r>
            <a:endParaRPr sz="2400">
              <a:latin typeface="Calibri"/>
              <a:cs typeface="Calibri"/>
            </a:endParaRPr>
          </a:p>
          <a:p>
            <a:pPr marL="352425" indent="-340360">
              <a:lnSpc>
                <a:spcPct val="100000"/>
              </a:lnSpc>
              <a:spcBef>
                <a:spcPts val="1440"/>
              </a:spcBef>
              <a:buSzPct val="95833"/>
              <a:buFont typeface="Wingdings"/>
              <a:buChar char=""/>
              <a:tabLst>
                <a:tab pos="353060" algn="l"/>
              </a:tabLst>
            </a:pP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Glutathione</a:t>
            </a:r>
            <a:endParaRPr sz="2400">
              <a:latin typeface="Calibri"/>
              <a:cs typeface="Calibri"/>
            </a:endParaRPr>
          </a:p>
          <a:p>
            <a:pPr marL="352425" indent="-340360">
              <a:lnSpc>
                <a:spcPct val="100000"/>
              </a:lnSpc>
              <a:spcBef>
                <a:spcPts val="1440"/>
              </a:spcBef>
              <a:buSzPct val="95833"/>
              <a:buFont typeface="Wingdings"/>
              <a:buChar char=""/>
              <a:tabLst>
                <a:tab pos="353060" algn="l"/>
              </a:tabLst>
            </a:pP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Certain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amino</a:t>
            </a:r>
            <a:r>
              <a:rPr sz="2400" spc="-10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acids</a:t>
            </a:r>
            <a:endParaRPr sz="2400">
              <a:latin typeface="Calibri"/>
              <a:cs typeface="Calibri"/>
            </a:endParaRPr>
          </a:p>
          <a:p>
            <a:pPr marL="352425" indent="-340360">
              <a:lnSpc>
                <a:spcPct val="100000"/>
              </a:lnSpc>
              <a:spcBef>
                <a:spcPts val="1440"/>
              </a:spcBef>
              <a:buSzPct val="95833"/>
              <a:buFont typeface="Wingdings"/>
              <a:buChar char=""/>
              <a:tabLst>
                <a:tab pos="353060" algn="l"/>
              </a:tabLst>
            </a:pP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By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methylation.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834</Words>
  <Application>Microsoft Office PowerPoint</Application>
  <PresentationFormat>On-screen Show (4:3)</PresentationFormat>
  <Paragraphs>208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Metabolism of Xenobiotics</vt:lpstr>
      <vt:lpstr>Xenobiotics</vt:lpstr>
      <vt:lpstr>CHARACTERISTICS OF XENOBIOTICS </vt:lpstr>
      <vt:lpstr>PowerPoint Presentation</vt:lpstr>
      <vt:lpstr>Biotransformation Reactions</vt:lpstr>
      <vt:lpstr>Biotransformation</vt:lpstr>
      <vt:lpstr>Detoxification Reactions</vt:lpstr>
      <vt:lpstr>Metabolism of Xenobiotics</vt:lpstr>
      <vt:lpstr>Phase 2</vt:lpstr>
      <vt:lpstr>PowerPoint Presentation</vt:lpstr>
      <vt:lpstr>Role of Liver</vt:lpstr>
      <vt:lpstr>Phase I reactions</vt:lpstr>
      <vt:lpstr>Oxidation</vt:lpstr>
      <vt:lpstr>PowerPoint Presentation</vt:lpstr>
      <vt:lpstr>Reduction </vt:lpstr>
      <vt:lpstr>Reduction</vt:lpstr>
      <vt:lpstr>Hydrolysis</vt:lpstr>
      <vt:lpstr>Hydrolysis</vt:lpstr>
      <vt:lpstr>Phase 1 reactions- Enzymes</vt:lpstr>
      <vt:lpstr>Cytochrome P450 Enzyme system</vt:lpstr>
      <vt:lpstr>Properties of Human Cytochrome P450s</vt:lpstr>
      <vt:lpstr>PowerPoint Presentation</vt:lpstr>
      <vt:lpstr>PowerPoint Presentation</vt:lpstr>
      <vt:lpstr>Phase 2 - Conjugation</vt:lpstr>
      <vt:lpstr>PowerPoint Presentation</vt:lpstr>
      <vt:lpstr>PowerPoint Presentation</vt:lpstr>
      <vt:lpstr>Glucuronidation</vt:lpstr>
      <vt:lpstr>PowerPoint Presentation</vt:lpstr>
      <vt:lpstr>Sulfation</vt:lpstr>
      <vt:lpstr>Acetylation</vt:lpstr>
      <vt:lpstr>Conjugation with Amino acids</vt:lpstr>
      <vt:lpstr>PowerPoint Presentation</vt:lpstr>
      <vt:lpstr>PowerPoint Presentation</vt:lpstr>
      <vt:lpstr>Methylation</vt:lpstr>
      <vt:lpstr>Phase III – further modification and  excretion</vt:lpstr>
      <vt:lpstr>Role of Xenobiotics in Disease</vt:lpstr>
      <vt:lpstr>Effects of Xenobiotics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Unknown User</cp:lastModifiedBy>
  <cp:revision>60</cp:revision>
  <dcterms:created xsi:type="dcterms:W3CDTF">2020-07-16T05:46:35Z</dcterms:created>
  <dcterms:modified xsi:type="dcterms:W3CDTF">2020-07-21T02:00:45Z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2020-07-16T00:00:00Z</vt:filetime>
  </property>
</Properties>
</file>