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29" r:id="rId3"/>
    <p:sldId id="330" r:id="rId4"/>
    <p:sldId id="325" r:id="rId5"/>
    <p:sldId id="348" r:id="rId6"/>
    <p:sldId id="327" r:id="rId7"/>
    <p:sldId id="258" r:id="rId8"/>
    <p:sldId id="314" r:id="rId9"/>
    <p:sldId id="336" r:id="rId10"/>
    <p:sldId id="337" r:id="rId11"/>
    <p:sldId id="316" r:id="rId12"/>
    <p:sldId id="318" r:id="rId13"/>
    <p:sldId id="289" r:id="rId14"/>
    <p:sldId id="262" r:id="rId15"/>
    <p:sldId id="264" r:id="rId16"/>
    <p:sldId id="260" r:id="rId17"/>
    <p:sldId id="286" r:id="rId18"/>
    <p:sldId id="326" r:id="rId19"/>
    <p:sldId id="261" r:id="rId20"/>
    <p:sldId id="294" r:id="rId21"/>
    <p:sldId id="328" r:id="rId22"/>
    <p:sldId id="295" r:id="rId23"/>
    <p:sldId id="285" r:id="rId24"/>
    <p:sldId id="313" r:id="rId25"/>
    <p:sldId id="265" r:id="rId26"/>
    <p:sldId id="266" r:id="rId27"/>
    <p:sldId id="324" r:id="rId28"/>
    <p:sldId id="268" r:id="rId29"/>
    <p:sldId id="319" r:id="rId30"/>
    <p:sldId id="296" r:id="rId31"/>
    <p:sldId id="297" r:id="rId32"/>
    <p:sldId id="349" r:id="rId33"/>
    <p:sldId id="351" r:id="rId34"/>
    <p:sldId id="302" r:id="rId35"/>
    <p:sldId id="303" r:id="rId36"/>
    <p:sldId id="331" r:id="rId37"/>
    <p:sldId id="332" r:id="rId38"/>
    <p:sldId id="304" r:id="rId39"/>
    <p:sldId id="275" r:id="rId40"/>
    <p:sldId id="288" r:id="rId41"/>
    <p:sldId id="306" r:id="rId42"/>
    <p:sldId id="307" r:id="rId43"/>
    <p:sldId id="347" r:id="rId44"/>
    <p:sldId id="340" r:id="rId45"/>
    <p:sldId id="341" r:id="rId46"/>
    <p:sldId id="339" r:id="rId47"/>
    <p:sldId id="342" r:id="rId48"/>
    <p:sldId id="356" r:id="rId49"/>
    <p:sldId id="343" r:id="rId50"/>
    <p:sldId id="308" r:id="rId51"/>
    <p:sldId id="345" r:id="rId52"/>
    <p:sldId id="346" r:id="rId53"/>
    <p:sldId id="312" r:id="rId54"/>
    <p:sldId id="284" r:id="rId55"/>
    <p:sldId id="269" r:id="rId56"/>
    <p:sldId id="276" r:id="rId57"/>
    <p:sldId id="278" r:id="rId58"/>
    <p:sldId id="309" r:id="rId59"/>
    <p:sldId id="317" r:id="rId60"/>
    <p:sldId id="310" r:id="rId61"/>
    <p:sldId id="311" r:id="rId62"/>
    <p:sldId id="277" r:id="rId63"/>
    <p:sldId id="354" r:id="rId64"/>
    <p:sldId id="334" r:id="rId6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viewProps" Target="view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IN"/>
          </a:p>
        </p:txBody>
      </p:sp>
      <p:sp>
        <p:nvSpPr>
          <p:cNvPr id="737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IN"/>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IN" noProof="0"/>
              <a:t>Click to edit Master text styles</a:t>
            </a:r>
          </a:p>
          <a:p>
            <a:pPr lvl="1"/>
            <a:r>
              <a:rPr lang="en-IN" noProof="0"/>
              <a:t>Second level</a:t>
            </a:r>
          </a:p>
          <a:p>
            <a:pPr lvl="2"/>
            <a:r>
              <a:rPr lang="en-IN" noProof="0"/>
              <a:t>Third level</a:t>
            </a:r>
          </a:p>
          <a:p>
            <a:pPr lvl="3"/>
            <a:r>
              <a:rPr lang="en-IN" noProof="0"/>
              <a:t>Fourth level</a:t>
            </a:r>
          </a:p>
          <a:p>
            <a:pPr lvl="4"/>
            <a:r>
              <a:rPr lang="en-IN" noProof="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IN"/>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9BEA5F7-5B15-4984-9AB4-209706F6B4AA}" type="slidenum">
              <a:rPr lang="en-IN"/>
              <a:pPr>
                <a:defRPr/>
              </a:pPr>
              <a:t>‹#›</a:t>
            </a:fld>
            <a:endParaRPr lang="en-IN" dirty="0"/>
          </a:p>
        </p:txBody>
      </p:sp>
    </p:spTree>
    <p:extLst>
      <p:ext uri="{BB962C8B-B14F-4D97-AF65-F5344CB8AC3E}">
        <p14:creationId xmlns:p14="http://schemas.microsoft.com/office/powerpoint/2010/main" val="629061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90E4DED-3D95-4E98-8A56-E89637ED534D}" type="slidenum">
              <a:rPr lang="en-IN" sz="1200" smtClean="0"/>
              <a:pPr eaLnBrk="1" hangingPunct="1"/>
              <a:t>5</a:t>
            </a:fld>
            <a:endParaRPr lang="en-IN" sz="1200"/>
          </a:p>
        </p:txBody>
      </p:sp>
      <p:sp>
        <p:nvSpPr>
          <p:cNvPr id="72707" name="Slide Image Placeholder 1"/>
          <p:cNvSpPr>
            <a:spLocks noGrp="1" noRot="1" noChangeAspect="1" noTextEdit="1"/>
          </p:cNvSpPr>
          <p:nvPr>
            <p:ph type="sldImg"/>
          </p:nvPr>
        </p:nvSpPr>
        <p:spPr>
          <a:ln/>
        </p:spPr>
      </p:sp>
      <p:sp>
        <p:nvSpPr>
          <p:cNvPr id="72708" name="Notes Placeholder 2"/>
          <p:cNvSpPr>
            <a:spLocks noGrp="1"/>
          </p:cNvSpPr>
          <p:nvPr>
            <p:ph type="body" idx="1"/>
          </p:nvPr>
        </p:nvSpPr>
        <p:spPr>
          <a:xfrm>
            <a:off x="914400" y="4343400"/>
            <a:ext cx="5029200" cy="4114800"/>
          </a:xfrm>
          <a:noFill/>
        </p:spPr>
        <p:txBody>
          <a:bodyPr/>
          <a:lstStyle/>
          <a:p>
            <a:pPr eaLnBrk="1" hangingPunct="1"/>
            <a:endParaRPr lang="en-IN"/>
          </a:p>
        </p:txBody>
      </p:sp>
      <p:sp>
        <p:nvSpPr>
          <p:cNvPr id="7270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D14237E3-B97A-4D67-BD66-E4787C8A78B2}" type="slidenum">
              <a:rPr lang="en-US" sz="1200">
                <a:latin typeface="Times New Roman" pitchFamily="18" charset="0"/>
              </a:rPr>
              <a:pPr algn="r" eaLnBrk="1" hangingPunct="1"/>
              <a:t>5</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106EA96-3C0F-473B-8209-DC1AD07E78BD}" type="slidenum">
              <a:rPr lang="en-IN" sz="1200" smtClean="0"/>
              <a:pPr eaLnBrk="1" hangingPunct="1"/>
              <a:t>8</a:t>
            </a:fld>
            <a:endParaRPr lang="en-IN" sz="1200"/>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xfrm>
            <a:off x="914400" y="4343400"/>
            <a:ext cx="5029200" cy="4114800"/>
          </a:xfrm>
          <a:noFill/>
        </p:spPr>
        <p:txBody>
          <a:bodyPr/>
          <a:lstStyle/>
          <a:p>
            <a:pPr eaLnBrk="1" hangingPunct="1"/>
            <a:endParaRPr lang="en-IN"/>
          </a:p>
        </p:txBody>
      </p:sp>
      <p:sp>
        <p:nvSpPr>
          <p:cNvPr id="7373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9C548234-1029-4E40-A145-BEA88F02858D}" type="slidenum">
              <a:rPr lang="en-US" sz="1200">
                <a:latin typeface="Times New Roman" pitchFamily="18" charset="0"/>
              </a:rPr>
              <a:pPr algn="r" eaLnBrk="1" hangingPunct="1"/>
              <a:t>8</a:t>
            </a:fld>
            <a:endParaRPr 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CBC67B4-EA0E-4583-955E-FEF58A4D95AF}" type="slidenum">
              <a:rPr lang="en-IN" sz="1200" smtClean="0"/>
              <a:pPr eaLnBrk="1" hangingPunct="1"/>
              <a:t>11</a:t>
            </a:fld>
            <a:endParaRPr lang="en-IN"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p:spPr>
        <p:txBody>
          <a:bodyPr/>
          <a:lstStyle/>
          <a:p>
            <a:pPr eaLnBrk="1" hangingPunct="1"/>
            <a:r>
              <a:rPr lang="en-US" b="1"/>
              <a:t>Question for the students: </a:t>
            </a:r>
            <a:r>
              <a:rPr lang="en-US"/>
              <a:t>What is a mammal?</a:t>
            </a:r>
          </a:p>
          <a:p>
            <a:pPr lvl="1" eaLnBrk="1" hangingPunct="1"/>
            <a:r>
              <a:rPr lang="en-US" b="1"/>
              <a:t>Answer:</a:t>
            </a:r>
          </a:p>
          <a:p>
            <a:pPr lvl="2" eaLnBrk="1" hangingPunct="1">
              <a:buFontTx/>
              <a:buChar char="•"/>
            </a:pPr>
            <a:r>
              <a:rPr lang="en-US"/>
              <a:t>Warm-blooded</a:t>
            </a:r>
          </a:p>
          <a:p>
            <a:pPr lvl="2" eaLnBrk="1" hangingPunct="1">
              <a:buFontTx/>
              <a:buChar char="•"/>
            </a:pPr>
            <a:r>
              <a:rPr lang="en-US"/>
              <a:t>Has a backbone </a:t>
            </a:r>
          </a:p>
          <a:p>
            <a:pPr lvl="2" eaLnBrk="1" hangingPunct="1">
              <a:buFontTx/>
              <a:buChar char="•"/>
            </a:pPr>
            <a:r>
              <a:rPr lang="en-US"/>
              <a:t>Has fur</a:t>
            </a:r>
          </a:p>
          <a:p>
            <a:pPr lvl="2" eaLnBrk="1" hangingPunct="1">
              <a:buFontTx/>
              <a:buChar char="•"/>
            </a:pPr>
            <a:r>
              <a:rPr lang="en-US"/>
              <a:t>Offspring born live (as opposed to hatching from an egg)*</a:t>
            </a:r>
          </a:p>
          <a:p>
            <a:pPr lvl="2" eaLnBrk="1" hangingPunct="1">
              <a:buFontTx/>
              <a:buChar char="•"/>
            </a:pPr>
            <a:r>
              <a:rPr lang="en-US"/>
              <a:t>Females have mammary glands for feeding young</a:t>
            </a:r>
          </a:p>
          <a:p>
            <a:pPr lvl="2" eaLnBrk="1" hangingPunct="1">
              <a:buFontTx/>
              <a:buChar char="•"/>
            </a:pPr>
            <a:endParaRPr lang="en-US"/>
          </a:p>
          <a:p>
            <a:pPr lvl="2" eaLnBrk="1" hangingPunct="1"/>
            <a:r>
              <a:rPr lang="en-US"/>
              <a:t>Note: the kids always know this!!</a:t>
            </a:r>
          </a:p>
          <a:p>
            <a:pPr lvl="2" eaLnBrk="1" hangingPunct="1"/>
            <a:endParaRPr lang="en-US"/>
          </a:p>
          <a:p>
            <a:pPr lvl="2" eaLnBrk="1" hangingPunct="1"/>
            <a:r>
              <a:rPr lang="en-US"/>
              <a:t>*Sometimes kids know that there are 2 mammal species that lay eggs rather than delivering live offspring.  These are the Platypus and the Echidna (pronounced “EE-KID-NAH”).  Both are native to Australia.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79BE98-49EF-4125-B641-A52E2078274D}" type="slidenum">
              <a:rPr lang="en-IN" sz="1200" smtClean="0"/>
              <a:pPr eaLnBrk="1" hangingPunct="1"/>
              <a:t>12</a:t>
            </a:fld>
            <a:endParaRPr lang="en-IN" sz="1200"/>
          </a:p>
        </p:txBody>
      </p:sp>
      <p:sp>
        <p:nvSpPr>
          <p:cNvPr id="757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AF2CD75C-F020-4337-96A3-E61648AAE0E1}" type="slidenum">
              <a:rPr lang="en-US" sz="1200">
                <a:cs typeface="Arial" charset="0"/>
              </a:rPr>
              <a:pPr algn="r" eaLnBrk="1" hangingPunct="1"/>
              <a:t>12</a:t>
            </a:fld>
            <a:endParaRPr lang="en-US" sz="1200">
              <a:cs typeface="Arial" charset="0"/>
            </a:endParaRPr>
          </a:p>
        </p:txBody>
      </p:sp>
      <p:sp>
        <p:nvSpPr>
          <p:cNvPr id="75780" name="Rectangle 2"/>
          <p:cNvSpPr>
            <a:spLocks noGrp="1" noRot="1" noChangeAspect="1" noChangeArrowheads="1" noTextEdit="1"/>
          </p:cNvSpPr>
          <p:nvPr>
            <p:ph type="sldImg"/>
          </p:nvPr>
        </p:nvSpPr>
        <p:spPr>
          <a:xfrm>
            <a:off x="1144588" y="685800"/>
            <a:ext cx="4570412" cy="3427413"/>
          </a:xfrm>
          <a:ln/>
        </p:spPr>
      </p:sp>
      <p:sp>
        <p:nvSpPr>
          <p:cNvPr id="75781" name="Rectangle 3"/>
          <p:cNvSpPr>
            <a:spLocks noGrp="1" noChangeArrowheads="1"/>
          </p:cNvSpPr>
          <p:nvPr>
            <p:ph type="body" idx="1"/>
          </p:nvPr>
        </p:nvSpPr>
        <p:spPr>
          <a:xfrm>
            <a:off x="914400" y="4343400"/>
            <a:ext cx="5029200" cy="4114800"/>
          </a:xfrm>
          <a:noFill/>
        </p:spPr>
        <p:txBody>
          <a:bodyPr lIns="91432" tIns="45716" rIns="91432" bIns="45716"/>
          <a:lstStyle/>
          <a:p>
            <a:pPr eaLnBrk="1" hangingPunct="1"/>
            <a:r>
              <a:rPr lang="en-US" b="1"/>
              <a:t>What kinds of animals get rabies?</a:t>
            </a:r>
            <a:r>
              <a:rPr lang="en-US"/>
              <a:t>  </a:t>
            </a:r>
          </a:p>
          <a:p>
            <a:pPr eaLnBrk="1" hangingPunct="1">
              <a:buFontTx/>
              <a:buChar char="•"/>
            </a:pPr>
            <a:endParaRPr lang="en-US"/>
          </a:p>
          <a:p>
            <a:pPr eaLnBrk="1" hangingPunct="1">
              <a:buFontTx/>
              <a:buChar char="•"/>
            </a:pPr>
            <a:r>
              <a:rPr lang="en-US"/>
              <a:t>The rabies virus can infect all mammals.</a:t>
            </a:r>
          </a:p>
          <a:p>
            <a:pPr eaLnBrk="1" hangingPunct="1">
              <a:buFontTx/>
              <a:buChar char="•"/>
            </a:pPr>
            <a:r>
              <a:rPr lang="en-US"/>
              <a:t>  Mammals are warm-blooded animals that have hair and mammary glands to produce milk for their babies.</a:t>
            </a:r>
          </a:p>
          <a:p>
            <a:pPr eaLnBrk="1" hangingPunct="1">
              <a:buFontTx/>
              <a:buChar char="•"/>
            </a:pPr>
            <a:r>
              <a:rPr lang="en-US"/>
              <a:t>  The animals that can transmit rabies may vary based on where you live (geographic location).</a:t>
            </a:r>
          </a:p>
          <a:p>
            <a:pPr eaLnBrk="1" hangingPunct="1">
              <a:buFontTx/>
              <a:buChar char="•"/>
            </a:pPr>
            <a:r>
              <a:rPr lang="en-US"/>
              <a:t>  Some of the common animals that can transmit rabies include dogs, bats, raccoons, foxes, cats, and skunks.</a:t>
            </a:r>
          </a:p>
          <a:p>
            <a:pPr eaLnBrk="1" hangingPunct="1">
              <a:buFontTx/>
              <a:buChar char="•"/>
            </a:pPr>
            <a:r>
              <a:rPr lang="en-US"/>
              <a:t>  The primary cause of human rabies worldwide is from dogs.</a:t>
            </a:r>
          </a:p>
          <a:p>
            <a:pPr eaLnBrk="1" hangingPunct="1">
              <a:buFontTx/>
              <a:buChar char="•"/>
            </a:pPr>
            <a:r>
              <a:rPr lang="en-US"/>
              <a:t>  In a country like the United States, where rabies in dogs has been controlled due to vaccinations, the primary cause of rabies in humans is from wildlife (particularly bats).</a:t>
            </a:r>
          </a:p>
          <a:p>
            <a:pPr eaLnBrk="1" hangingPunct="1"/>
            <a:endParaRPr lang="en-US"/>
          </a:p>
          <a:p>
            <a:pPr eaLnBrk="1" hangingPunct="1"/>
            <a:r>
              <a:rPr lang="en-US" b="1"/>
              <a:t>Resources</a:t>
            </a:r>
          </a:p>
          <a:p>
            <a:pPr eaLnBrk="1" hangingPunct="1"/>
            <a:r>
              <a:rPr lang="en-US"/>
              <a:t>CDC Rabies Web site: www.cdc.gov/ncidod/dvrd/rabies/Epidemiology/Epidemiology.htm</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90CE66C-1724-4AE8-9164-0FD5856A2890}" type="slidenum">
              <a:rPr lang="en-IN" sz="1200" smtClean="0"/>
              <a:pPr eaLnBrk="1" hangingPunct="1"/>
              <a:t>24</a:t>
            </a:fld>
            <a:endParaRPr lang="en-IN" sz="1200"/>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xfrm>
            <a:off x="914400" y="4343400"/>
            <a:ext cx="5029200" cy="4114800"/>
          </a:xfrm>
          <a:noFill/>
        </p:spPr>
        <p:txBody>
          <a:bodyPr/>
          <a:lstStyle/>
          <a:p>
            <a:pPr eaLnBrk="1" hangingPunct="1"/>
            <a:endParaRPr lang="en-IN"/>
          </a:p>
        </p:txBody>
      </p:sp>
      <p:sp>
        <p:nvSpPr>
          <p:cNvPr id="7680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805B194A-076C-4166-B326-E36EC1A7A0F6}" type="slidenum">
              <a:rPr lang="en-US" sz="1200">
                <a:latin typeface="Times New Roman" pitchFamily="18" charset="0"/>
              </a:rPr>
              <a:pPr algn="r" eaLnBrk="1" hangingPunct="1"/>
              <a:t>24</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C77F992-F0AE-4B19-B5FD-6CC8AA7A8F72}" type="slidenum">
              <a:rPr lang="en-IN" sz="1200" smtClean="0"/>
              <a:pPr eaLnBrk="1" hangingPunct="1"/>
              <a:t>29</a:t>
            </a:fld>
            <a:endParaRPr lang="en-IN" sz="1200"/>
          </a:p>
        </p:txBody>
      </p:sp>
      <p:sp>
        <p:nvSpPr>
          <p:cNvPr id="778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9E88CD87-E97A-45B7-9A15-05ECB9086F55}" type="slidenum">
              <a:rPr lang="en-US" sz="1200">
                <a:cs typeface="Arial" charset="0"/>
              </a:rPr>
              <a:pPr algn="r" eaLnBrk="1" hangingPunct="1"/>
              <a:t>29</a:t>
            </a:fld>
            <a:endParaRPr lang="en-US" sz="1200">
              <a:cs typeface="Arial" charset="0"/>
            </a:endParaRPr>
          </a:p>
        </p:txBody>
      </p:sp>
      <p:sp>
        <p:nvSpPr>
          <p:cNvPr id="77828" name="Rectangle 2"/>
          <p:cNvSpPr>
            <a:spLocks noGrp="1" noRot="1" noChangeAspect="1" noChangeArrowheads="1" noTextEdit="1"/>
          </p:cNvSpPr>
          <p:nvPr>
            <p:ph type="sldImg"/>
          </p:nvPr>
        </p:nvSpPr>
        <p:spPr>
          <a:xfrm>
            <a:off x="1144588" y="685800"/>
            <a:ext cx="4570412" cy="3427413"/>
          </a:xfrm>
          <a:ln/>
        </p:spPr>
      </p:sp>
      <p:sp>
        <p:nvSpPr>
          <p:cNvPr id="77829" name="Rectangle 3"/>
          <p:cNvSpPr>
            <a:spLocks noGrp="1" noChangeArrowheads="1"/>
          </p:cNvSpPr>
          <p:nvPr>
            <p:ph type="body" idx="1"/>
          </p:nvPr>
        </p:nvSpPr>
        <p:spPr>
          <a:xfrm>
            <a:off x="762000" y="4343400"/>
            <a:ext cx="5334000" cy="4114800"/>
          </a:xfrm>
          <a:noFill/>
        </p:spPr>
        <p:txBody>
          <a:bodyPr lIns="91432" tIns="45716" rIns="91432" bIns="45716"/>
          <a:lstStyle/>
          <a:p>
            <a:pPr eaLnBrk="1" hangingPunct="1"/>
            <a:r>
              <a:rPr lang="en-US" b="1"/>
              <a:t>Symptoms of rabies virus infection</a:t>
            </a:r>
          </a:p>
          <a:p>
            <a:pPr eaLnBrk="1" hangingPunct="1"/>
            <a:endParaRPr lang="en-US" sz="800" b="1"/>
          </a:p>
          <a:p>
            <a:pPr eaLnBrk="1" hangingPunct="1"/>
            <a:r>
              <a:rPr lang="en-US"/>
              <a:t>The “incubation period” of rabies can vary from person to person (This is the time between exposure and actually getting symptoms). It may take several weeks to months after an exposure, before people become sick with rabies.</a:t>
            </a:r>
          </a:p>
          <a:p>
            <a:pPr eaLnBrk="1" hangingPunct="1"/>
            <a:endParaRPr lang="en-US" sz="800"/>
          </a:p>
          <a:p>
            <a:pPr eaLnBrk="1" hangingPunct="1"/>
            <a:r>
              <a:rPr lang="en-US"/>
              <a:t>The symptoms can include:</a:t>
            </a:r>
          </a:p>
          <a:p>
            <a:pPr eaLnBrk="1" hangingPunct="1">
              <a:buFontTx/>
              <a:buChar char="•"/>
            </a:pPr>
            <a:r>
              <a:rPr lang="en-US"/>
              <a:t>  The symptoms start with a headache, fever, and sore throat.</a:t>
            </a:r>
          </a:p>
          <a:p>
            <a:pPr eaLnBrk="1" hangingPunct="1">
              <a:buFontTx/>
              <a:buChar char="•"/>
            </a:pPr>
            <a:r>
              <a:rPr lang="en-US"/>
              <a:t>  Nervousness and confusion develops.</a:t>
            </a:r>
          </a:p>
          <a:p>
            <a:pPr eaLnBrk="1" hangingPunct="1">
              <a:buFontTx/>
              <a:buChar char="•"/>
            </a:pPr>
            <a:r>
              <a:rPr lang="en-US"/>
              <a:t>  The patient may experience pain or tingling at the site of the bite.</a:t>
            </a:r>
          </a:p>
          <a:p>
            <a:pPr eaLnBrk="1" hangingPunct="1">
              <a:buFontTx/>
              <a:buChar char="•"/>
            </a:pPr>
            <a:r>
              <a:rPr lang="en-US"/>
              <a:t>  Many patients have hallucinations which means they see things that are not really there.</a:t>
            </a:r>
          </a:p>
          <a:p>
            <a:pPr lvl="1" eaLnBrk="1" hangingPunct="1">
              <a:buFontTx/>
              <a:buChar char="•"/>
            </a:pPr>
            <a:r>
              <a:rPr lang="en-US"/>
              <a:t>  Case report: One parent of a patient said the patient was, “Cowering in the corner like a caged animal.”</a:t>
            </a:r>
          </a:p>
          <a:p>
            <a:pPr eaLnBrk="1" hangingPunct="1">
              <a:buFontTx/>
              <a:buChar char="•"/>
            </a:pPr>
            <a:r>
              <a:rPr lang="en-US"/>
              <a:t>  Hydrophobia is also a symptom.  Hydrophobia, or the fear of water, is due to spasms in the throat.</a:t>
            </a:r>
          </a:p>
          <a:p>
            <a:pPr lvl="1" eaLnBrk="1" hangingPunct="1">
              <a:buFontTx/>
              <a:buChar char="•"/>
            </a:pPr>
            <a:r>
              <a:rPr lang="en-US"/>
              <a:t>  Case report: One patient said, “I throw up every time I try to eat or drink something. I can’t swallow my spit”</a:t>
            </a:r>
          </a:p>
          <a:p>
            <a:pPr eaLnBrk="1" hangingPunct="1">
              <a:buFontTx/>
              <a:buChar char="•"/>
            </a:pPr>
            <a:r>
              <a:rPr lang="en-US"/>
              <a:t>  Paralysis or the inability to move parts of the body will develop later in the infection.</a:t>
            </a:r>
          </a:p>
          <a:p>
            <a:pPr eaLnBrk="1" hangingPunct="1">
              <a:buFontTx/>
              <a:buChar char="•"/>
            </a:pPr>
            <a:r>
              <a:rPr lang="en-US"/>
              <a:t>  Eventually, the patient experiences a coma and ultimately death.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6" name="Rectangle 6"/>
          <p:cNvSpPr>
            <a:spLocks noGrp="1" noChangeArrowheads="1"/>
          </p:cNvSpPr>
          <p:nvPr>
            <p:ph type="sldNum" sz="quarter" idx="12"/>
          </p:nvPr>
        </p:nvSpPr>
        <p:spPr>
          <a:ln/>
        </p:spPr>
        <p:txBody>
          <a:bodyPr/>
          <a:lstStyle>
            <a:lvl1pPr>
              <a:defRPr/>
            </a:lvl1pPr>
          </a:lstStyle>
          <a:p>
            <a:pPr>
              <a:defRPr/>
            </a:pPr>
            <a:fld id="{718A30FB-A0F6-487E-BF42-66DEF1090621}" type="slidenum">
              <a:rPr lang="en-US"/>
              <a:pPr>
                <a:defRPr/>
              </a:pPr>
              <a:t>‹#›</a:t>
            </a:fld>
            <a:endParaRPr lang="en-US" dirty="0"/>
          </a:p>
        </p:txBody>
      </p:sp>
    </p:spTree>
    <p:extLst>
      <p:ext uri="{BB962C8B-B14F-4D97-AF65-F5344CB8AC3E}">
        <p14:creationId xmlns:p14="http://schemas.microsoft.com/office/powerpoint/2010/main" val="110776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6" name="Rectangle 6"/>
          <p:cNvSpPr>
            <a:spLocks noGrp="1" noChangeArrowheads="1"/>
          </p:cNvSpPr>
          <p:nvPr>
            <p:ph type="sldNum" sz="quarter" idx="12"/>
          </p:nvPr>
        </p:nvSpPr>
        <p:spPr>
          <a:ln/>
        </p:spPr>
        <p:txBody>
          <a:bodyPr/>
          <a:lstStyle>
            <a:lvl1pPr>
              <a:defRPr/>
            </a:lvl1pPr>
          </a:lstStyle>
          <a:p>
            <a:pPr>
              <a:defRPr/>
            </a:pPr>
            <a:fld id="{D6C66B7D-945A-4D66-A1B5-A603E4F4EA84}" type="slidenum">
              <a:rPr lang="en-US"/>
              <a:pPr>
                <a:defRPr/>
              </a:pPr>
              <a:t>‹#›</a:t>
            </a:fld>
            <a:endParaRPr lang="en-US" dirty="0"/>
          </a:p>
        </p:txBody>
      </p:sp>
    </p:spTree>
    <p:extLst>
      <p:ext uri="{BB962C8B-B14F-4D97-AF65-F5344CB8AC3E}">
        <p14:creationId xmlns:p14="http://schemas.microsoft.com/office/powerpoint/2010/main" val="39591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6" name="Rectangle 6"/>
          <p:cNvSpPr>
            <a:spLocks noGrp="1" noChangeArrowheads="1"/>
          </p:cNvSpPr>
          <p:nvPr>
            <p:ph type="sldNum" sz="quarter" idx="12"/>
          </p:nvPr>
        </p:nvSpPr>
        <p:spPr>
          <a:ln/>
        </p:spPr>
        <p:txBody>
          <a:bodyPr/>
          <a:lstStyle>
            <a:lvl1pPr>
              <a:defRPr/>
            </a:lvl1pPr>
          </a:lstStyle>
          <a:p>
            <a:pPr>
              <a:defRPr/>
            </a:pPr>
            <a:fld id="{A7D4417F-7285-48FB-85AF-B35536BE982B}" type="slidenum">
              <a:rPr lang="en-US"/>
              <a:pPr>
                <a:defRPr/>
              </a:pPr>
              <a:t>‹#›</a:t>
            </a:fld>
            <a:endParaRPr lang="en-US" dirty="0"/>
          </a:p>
        </p:txBody>
      </p:sp>
    </p:spTree>
    <p:extLst>
      <p:ext uri="{BB962C8B-B14F-4D97-AF65-F5344CB8AC3E}">
        <p14:creationId xmlns:p14="http://schemas.microsoft.com/office/powerpoint/2010/main" val="39021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7" name="Rectangle 6"/>
          <p:cNvSpPr>
            <a:spLocks noGrp="1" noChangeArrowheads="1"/>
          </p:cNvSpPr>
          <p:nvPr>
            <p:ph type="sldNum" sz="quarter" idx="12"/>
          </p:nvPr>
        </p:nvSpPr>
        <p:spPr>
          <a:ln/>
        </p:spPr>
        <p:txBody>
          <a:bodyPr/>
          <a:lstStyle>
            <a:lvl1pPr>
              <a:defRPr/>
            </a:lvl1pPr>
          </a:lstStyle>
          <a:p>
            <a:pPr>
              <a:defRPr/>
            </a:pPr>
            <a:fld id="{10B79E9D-F293-48C5-87F5-6099A9430E54}" type="slidenum">
              <a:rPr lang="en-US"/>
              <a:pPr>
                <a:defRPr/>
              </a:pPr>
              <a:t>‹#›</a:t>
            </a:fld>
            <a:endParaRPr lang="en-US" dirty="0"/>
          </a:p>
        </p:txBody>
      </p:sp>
    </p:spTree>
    <p:extLst>
      <p:ext uri="{BB962C8B-B14F-4D97-AF65-F5344CB8AC3E}">
        <p14:creationId xmlns:p14="http://schemas.microsoft.com/office/powerpoint/2010/main" val="178927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7" name="Rectangle 6"/>
          <p:cNvSpPr>
            <a:spLocks noGrp="1" noChangeArrowheads="1"/>
          </p:cNvSpPr>
          <p:nvPr>
            <p:ph type="sldNum" sz="quarter" idx="12"/>
          </p:nvPr>
        </p:nvSpPr>
        <p:spPr>
          <a:ln/>
        </p:spPr>
        <p:txBody>
          <a:bodyPr/>
          <a:lstStyle>
            <a:lvl1pPr>
              <a:defRPr/>
            </a:lvl1pPr>
          </a:lstStyle>
          <a:p>
            <a:pPr>
              <a:defRPr/>
            </a:pPr>
            <a:fld id="{AA16CC95-F722-4B3F-A098-4BB789433A39}" type="slidenum">
              <a:rPr lang="en-US"/>
              <a:pPr>
                <a:defRPr/>
              </a:pPr>
              <a:t>‹#›</a:t>
            </a:fld>
            <a:endParaRPr lang="en-US" dirty="0"/>
          </a:p>
        </p:txBody>
      </p:sp>
    </p:spTree>
    <p:extLst>
      <p:ext uri="{BB962C8B-B14F-4D97-AF65-F5344CB8AC3E}">
        <p14:creationId xmlns:p14="http://schemas.microsoft.com/office/powerpoint/2010/main" val="294087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ClipArt Placeholder 2"/>
          <p:cNvSpPr>
            <a:spLocks noGrp="1"/>
          </p:cNvSpPr>
          <p:nvPr>
            <p:ph type="clipArt" sz="half" idx="1"/>
          </p:nvPr>
        </p:nvSpPr>
        <p:spPr>
          <a:xfrm>
            <a:off x="457200" y="1600200"/>
            <a:ext cx="4038600" cy="4525963"/>
          </a:xfrm>
        </p:spPr>
        <p:txBody>
          <a:bodyPr/>
          <a:lstStyle/>
          <a:p>
            <a:pPr lvl="0"/>
            <a:endParaRPr lang="en-IN"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7" name="Rectangle 6"/>
          <p:cNvSpPr>
            <a:spLocks noGrp="1" noChangeArrowheads="1"/>
          </p:cNvSpPr>
          <p:nvPr>
            <p:ph type="sldNum" sz="quarter" idx="12"/>
          </p:nvPr>
        </p:nvSpPr>
        <p:spPr>
          <a:ln/>
        </p:spPr>
        <p:txBody>
          <a:bodyPr/>
          <a:lstStyle>
            <a:lvl1pPr>
              <a:defRPr/>
            </a:lvl1pPr>
          </a:lstStyle>
          <a:p>
            <a:pPr>
              <a:defRPr/>
            </a:pPr>
            <a:fld id="{AFDD2AA5-7A3D-4B15-B13E-57D30E3B4234}" type="slidenum">
              <a:rPr lang="en-US"/>
              <a:pPr>
                <a:defRPr/>
              </a:pPr>
              <a:t>‹#›</a:t>
            </a:fld>
            <a:endParaRPr lang="en-US" dirty="0"/>
          </a:p>
        </p:txBody>
      </p:sp>
    </p:spTree>
    <p:extLst>
      <p:ext uri="{BB962C8B-B14F-4D97-AF65-F5344CB8AC3E}">
        <p14:creationId xmlns:p14="http://schemas.microsoft.com/office/powerpoint/2010/main" val="350848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6" name="Rectangle 6"/>
          <p:cNvSpPr>
            <a:spLocks noGrp="1" noChangeArrowheads="1"/>
          </p:cNvSpPr>
          <p:nvPr>
            <p:ph type="sldNum" sz="quarter" idx="12"/>
          </p:nvPr>
        </p:nvSpPr>
        <p:spPr>
          <a:ln/>
        </p:spPr>
        <p:txBody>
          <a:bodyPr/>
          <a:lstStyle>
            <a:lvl1pPr>
              <a:defRPr/>
            </a:lvl1pPr>
          </a:lstStyle>
          <a:p>
            <a:pPr>
              <a:defRPr/>
            </a:pPr>
            <a:fld id="{E98FC363-428D-43F3-9E4B-C6038A9EF0CA}" type="slidenum">
              <a:rPr lang="en-US"/>
              <a:pPr>
                <a:defRPr/>
              </a:pPr>
              <a:t>‹#›</a:t>
            </a:fld>
            <a:endParaRPr lang="en-US" dirty="0"/>
          </a:p>
        </p:txBody>
      </p:sp>
    </p:spTree>
    <p:extLst>
      <p:ext uri="{BB962C8B-B14F-4D97-AF65-F5344CB8AC3E}">
        <p14:creationId xmlns:p14="http://schemas.microsoft.com/office/powerpoint/2010/main" val="83575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6" name="Rectangle 6"/>
          <p:cNvSpPr>
            <a:spLocks noGrp="1" noChangeArrowheads="1"/>
          </p:cNvSpPr>
          <p:nvPr>
            <p:ph type="sldNum" sz="quarter" idx="12"/>
          </p:nvPr>
        </p:nvSpPr>
        <p:spPr>
          <a:ln/>
        </p:spPr>
        <p:txBody>
          <a:bodyPr/>
          <a:lstStyle>
            <a:lvl1pPr>
              <a:defRPr/>
            </a:lvl1pPr>
          </a:lstStyle>
          <a:p>
            <a:pPr>
              <a:defRPr/>
            </a:pPr>
            <a:fld id="{09AEDA4E-B148-44CD-A8DA-07C959C29F2C}" type="slidenum">
              <a:rPr lang="en-US"/>
              <a:pPr>
                <a:defRPr/>
              </a:pPr>
              <a:t>‹#›</a:t>
            </a:fld>
            <a:endParaRPr lang="en-US" dirty="0"/>
          </a:p>
        </p:txBody>
      </p:sp>
    </p:spTree>
    <p:extLst>
      <p:ext uri="{BB962C8B-B14F-4D97-AF65-F5344CB8AC3E}">
        <p14:creationId xmlns:p14="http://schemas.microsoft.com/office/powerpoint/2010/main" val="82365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7" name="Rectangle 6"/>
          <p:cNvSpPr>
            <a:spLocks noGrp="1" noChangeArrowheads="1"/>
          </p:cNvSpPr>
          <p:nvPr>
            <p:ph type="sldNum" sz="quarter" idx="12"/>
          </p:nvPr>
        </p:nvSpPr>
        <p:spPr>
          <a:ln/>
        </p:spPr>
        <p:txBody>
          <a:bodyPr/>
          <a:lstStyle>
            <a:lvl1pPr>
              <a:defRPr/>
            </a:lvl1pPr>
          </a:lstStyle>
          <a:p>
            <a:pPr>
              <a:defRPr/>
            </a:pPr>
            <a:fld id="{2E523122-367C-4B69-8CB5-08FBBCC967EC}" type="slidenum">
              <a:rPr lang="en-US"/>
              <a:pPr>
                <a:defRPr/>
              </a:pPr>
              <a:t>‹#›</a:t>
            </a:fld>
            <a:endParaRPr lang="en-US" dirty="0"/>
          </a:p>
        </p:txBody>
      </p:sp>
    </p:spTree>
    <p:extLst>
      <p:ext uri="{BB962C8B-B14F-4D97-AF65-F5344CB8AC3E}">
        <p14:creationId xmlns:p14="http://schemas.microsoft.com/office/powerpoint/2010/main" val="228428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9" name="Rectangle 6"/>
          <p:cNvSpPr>
            <a:spLocks noGrp="1" noChangeArrowheads="1"/>
          </p:cNvSpPr>
          <p:nvPr>
            <p:ph type="sldNum" sz="quarter" idx="12"/>
          </p:nvPr>
        </p:nvSpPr>
        <p:spPr>
          <a:ln/>
        </p:spPr>
        <p:txBody>
          <a:bodyPr/>
          <a:lstStyle>
            <a:lvl1pPr>
              <a:defRPr/>
            </a:lvl1pPr>
          </a:lstStyle>
          <a:p>
            <a:pPr>
              <a:defRPr/>
            </a:pPr>
            <a:fld id="{AA0CEEF2-FBCF-4F72-BC76-ED8897E6BF66}" type="slidenum">
              <a:rPr lang="en-US"/>
              <a:pPr>
                <a:defRPr/>
              </a:pPr>
              <a:t>‹#›</a:t>
            </a:fld>
            <a:endParaRPr lang="en-US" dirty="0"/>
          </a:p>
        </p:txBody>
      </p:sp>
    </p:spTree>
    <p:extLst>
      <p:ext uri="{BB962C8B-B14F-4D97-AF65-F5344CB8AC3E}">
        <p14:creationId xmlns:p14="http://schemas.microsoft.com/office/powerpoint/2010/main" val="247869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5" name="Rectangle 6"/>
          <p:cNvSpPr>
            <a:spLocks noGrp="1" noChangeArrowheads="1"/>
          </p:cNvSpPr>
          <p:nvPr>
            <p:ph type="sldNum" sz="quarter" idx="12"/>
          </p:nvPr>
        </p:nvSpPr>
        <p:spPr>
          <a:ln/>
        </p:spPr>
        <p:txBody>
          <a:bodyPr/>
          <a:lstStyle>
            <a:lvl1pPr>
              <a:defRPr/>
            </a:lvl1pPr>
          </a:lstStyle>
          <a:p>
            <a:pPr>
              <a:defRPr/>
            </a:pPr>
            <a:fld id="{A754019B-4C5D-4EEA-8139-726F4D7C8145}" type="slidenum">
              <a:rPr lang="en-US"/>
              <a:pPr>
                <a:defRPr/>
              </a:pPr>
              <a:t>‹#›</a:t>
            </a:fld>
            <a:endParaRPr lang="en-US" dirty="0"/>
          </a:p>
        </p:txBody>
      </p:sp>
    </p:spTree>
    <p:extLst>
      <p:ext uri="{BB962C8B-B14F-4D97-AF65-F5344CB8AC3E}">
        <p14:creationId xmlns:p14="http://schemas.microsoft.com/office/powerpoint/2010/main" val="351750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4" name="Rectangle 6"/>
          <p:cNvSpPr>
            <a:spLocks noGrp="1" noChangeArrowheads="1"/>
          </p:cNvSpPr>
          <p:nvPr>
            <p:ph type="sldNum" sz="quarter" idx="12"/>
          </p:nvPr>
        </p:nvSpPr>
        <p:spPr>
          <a:ln/>
        </p:spPr>
        <p:txBody>
          <a:bodyPr/>
          <a:lstStyle>
            <a:lvl1pPr>
              <a:defRPr/>
            </a:lvl1pPr>
          </a:lstStyle>
          <a:p>
            <a:pPr>
              <a:defRPr/>
            </a:pPr>
            <a:fld id="{B8333147-9F54-46DA-A439-488F6CB0B198}" type="slidenum">
              <a:rPr lang="en-US"/>
              <a:pPr>
                <a:defRPr/>
              </a:pPr>
              <a:t>‹#›</a:t>
            </a:fld>
            <a:endParaRPr lang="en-US" dirty="0"/>
          </a:p>
        </p:txBody>
      </p:sp>
    </p:spTree>
    <p:extLst>
      <p:ext uri="{BB962C8B-B14F-4D97-AF65-F5344CB8AC3E}">
        <p14:creationId xmlns:p14="http://schemas.microsoft.com/office/powerpoint/2010/main" val="393832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7" name="Rectangle 6"/>
          <p:cNvSpPr>
            <a:spLocks noGrp="1" noChangeArrowheads="1"/>
          </p:cNvSpPr>
          <p:nvPr>
            <p:ph type="sldNum" sz="quarter" idx="12"/>
          </p:nvPr>
        </p:nvSpPr>
        <p:spPr>
          <a:ln/>
        </p:spPr>
        <p:txBody>
          <a:bodyPr/>
          <a:lstStyle>
            <a:lvl1pPr>
              <a:defRPr/>
            </a:lvl1pPr>
          </a:lstStyle>
          <a:p>
            <a:pPr>
              <a:defRPr/>
            </a:pPr>
            <a:fld id="{FFF18FF0-8893-4D63-9A53-75979B7F9D0A}" type="slidenum">
              <a:rPr lang="en-US"/>
              <a:pPr>
                <a:defRPr/>
              </a:pPr>
              <a:t>‹#›</a:t>
            </a:fld>
            <a:endParaRPr lang="en-US" dirty="0"/>
          </a:p>
        </p:txBody>
      </p:sp>
    </p:spTree>
    <p:extLst>
      <p:ext uri="{BB962C8B-B14F-4D97-AF65-F5344CB8AC3E}">
        <p14:creationId xmlns:p14="http://schemas.microsoft.com/office/powerpoint/2010/main" val="115266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Dr.T.V.Rao MD</a:t>
            </a:r>
          </a:p>
        </p:txBody>
      </p:sp>
      <p:sp>
        <p:nvSpPr>
          <p:cNvPr id="7" name="Rectangle 6"/>
          <p:cNvSpPr>
            <a:spLocks noGrp="1" noChangeArrowheads="1"/>
          </p:cNvSpPr>
          <p:nvPr>
            <p:ph type="sldNum" sz="quarter" idx="12"/>
          </p:nvPr>
        </p:nvSpPr>
        <p:spPr>
          <a:ln/>
        </p:spPr>
        <p:txBody>
          <a:bodyPr/>
          <a:lstStyle>
            <a:lvl1pPr>
              <a:defRPr/>
            </a:lvl1pPr>
          </a:lstStyle>
          <a:p>
            <a:pPr>
              <a:defRPr/>
            </a:pPr>
            <a:fld id="{D78A44EB-71A5-4B87-8D6D-6B88C077D1D5}" type="slidenum">
              <a:rPr lang="en-US"/>
              <a:pPr>
                <a:defRPr/>
              </a:pPr>
              <a:t>‹#›</a:t>
            </a:fld>
            <a:endParaRPr lang="en-US" dirty="0"/>
          </a:p>
        </p:txBody>
      </p:sp>
    </p:spTree>
    <p:extLst>
      <p:ext uri="{BB962C8B-B14F-4D97-AF65-F5344CB8AC3E}">
        <p14:creationId xmlns:p14="http://schemas.microsoft.com/office/powerpoint/2010/main" val="393411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vl1pPr>
          </a:lstStyle>
          <a:p>
            <a:pPr>
              <a:defRPr/>
            </a:pPr>
            <a:r>
              <a:rPr lang="en-US"/>
              <a:t>Dr.T.V.Rao MD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7A96426-B789-489D-9A52-AF243BE25D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8" Type="http://schemas.openxmlformats.org/officeDocument/2006/relationships/image" Target="../media/image13.jpeg" /><Relationship Id="rId3" Type="http://schemas.openxmlformats.org/officeDocument/2006/relationships/image" Target="../media/image8.jpeg" /><Relationship Id="rId7" Type="http://schemas.openxmlformats.org/officeDocument/2006/relationships/image" Target="../media/image12.jpeg" /><Relationship Id="rId2" Type="http://schemas.openxmlformats.org/officeDocument/2006/relationships/notesSlide" Target="../notesSlides/notesSlide4.xml" /><Relationship Id="rId1" Type="http://schemas.openxmlformats.org/officeDocument/2006/relationships/slideLayout" Target="../slideLayouts/slideLayout7.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image" Target="../media/image9.jpeg" /></Relationships>
</file>

<file path=ppt/slides/_rels/slide1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hyperlink" Target="http://www.pubmedcentral.nih.gov/articlerender.fcgi?artid=2244675" TargetMode="Externa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2.xml" /></Relationships>
</file>

<file path=ppt/slides/_rels/slide44.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4.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4.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1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png" /><Relationship Id="rId1" Type="http://schemas.openxmlformats.org/officeDocument/2006/relationships/slideLayout" Target="../slideLayouts/slideLayout4.xml" /></Relationships>
</file>

<file path=ppt/slides/_rels/slide64.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1406" y="1219200"/>
            <a:ext cx="7772400" cy="4038600"/>
          </a:xfrm>
        </p:spPr>
        <p:txBody>
          <a:bodyPr/>
          <a:lstStyle/>
          <a:p>
            <a:pPr eaLnBrk="1" hangingPunct="1"/>
            <a:r>
              <a:rPr lang="en-US" sz="11500" b="1" dirty="0">
                <a:solidFill>
                  <a:srgbClr val="FF0000"/>
                </a:solidFill>
                <a:effectLst>
                  <a:outerShdw blurRad="38100" dist="38100" dir="2700000" algn="tl">
                    <a:srgbClr val="000000">
                      <a:alpha val="43137"/>
                    </a:srgbClr>
                  </a:outerShdw>
                </a:effectLst>
                <a:latin typeface="David" pitchFamily="34" charset="-79"/>
                <a:cs typeface="David" pitchFamily="34" charset="-79"/>
              </a:rPr>
              <a:t>Rabies</a:t>
            </a:r>
            <a:br>
              <a:rPr lang="en-US" sz="11500" b="1" dirty="0">
                <a:solidFill>
                  <a:srgbClr val="FF0000"/>
                </a:solidFill>
                <a:latin typeface="David" pitchFamily="34" charset="-79"/>
                <a:cs typeface="David" pitchFamily="34" charset="-79"/>
              </a:rPr>
            </a:br>
            <a:r>
              <a:rPr lang="en-US" sz="4000" b="1" i="1" dirty="0">
                <a:solidFill>
                  <a:srgbClr val="002060"/>
                </a:solidFill>
                <a:effectLst>
                  <a:outerShdw blurRad="38100" dist="38100" dir="2700000" algn="tl">
                    <a:srgbClr val="000000">
                      <a:alpha val="43137"/>
                    </a:srgbClr>
                  </a:outerShdw>
                </a:effectLst>
              </a:rPr>
              <a:t>Rhabdovirus</a:t>
            </a:r>
            <a:br>
              <a:rPr lang="en-US" sz="4000" b="1" i="1" dirty="0">
                <a:solidFill>
                  <a:srgbClr val="002060"/>
                </a:solidFill>
                <a:effectLst>
                  <a:outerShdw blurRad="38100" dist="38100" dir="2700000" algn="tl">
                    <a:srgbClr val="000000">
                      <a:alpha val="43137"/>
                    </a:srgbClr>
                  </a:outerShdw>
                </a:effectLst>
              </a:rPr>
            </a:br>
            <a:endParaRPr lang="en-US" sz="2800" b="1" dirty="0">
              <a:solidFill>
                <a:srgbClr val="00B050"/>
              </a:solidFill>
              <a:effectLst>
                <a:outerShdw blurRad="38100" dist="38100" dir="2700000" algn="tl">
                  <a:srgbClr val="000000">
                    <a:alpha val="43137"/>
                  </a:srgbClr>
                </a:outerShdw>
              </a:effectLst>
            </a:endParaRPr>
          </a:p>
        </p:txBody>
      </p:sp>
      <p:pic>
        <p:nvPicPr>
          <p:cNvPr id="2051" name="Picture 3"/>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6629400" y="1295400"/>
            <a:ext cx="2521527" cy="4343400"/>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892" y="4634562"/>
            <a:ext cx="2814205" cy="16491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718A30FB-A0F6-487E-BF42-66DEF1090621}"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z="5400" b="1">
                <a:solidFill>
                  <a:srgbClr val="FF0000"/>
                </a:solidFill>
              </a:rPr>
              <a:t>Street Virus</a:t>
            </a:r>
            <a:endParaRPr lang="en-IN" sz="5400" b="1">
              <a:solidFill>
                <a:srgbClr val="FF0000"/>
              </a:solidFill>
            </a:endParaRPr>
          </a:p>
        </p:txBody>
      </p:sp>
      <p:pic>
        <p:nvPicPr>
          <p:cNvPr id="12291"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p:pic>
      <p:sp>
        <p:nvSpPr>
          <p:cNvPr id="12292" name="Rectangle 6"/>
          <p:cNvSpPr>
            <a:spLocks noGrp="1" noChangeArrowheads="1"/>
          </p:cNvSpPr>
          <p:nvPr>
            <p:ph type="body" sz="half" idx="2"/>
          </p:nvPr>
        </p:nvSpPr>
        <p:spPr/>
        <p:txBody>
          <a:bodyPr/>
          <a:lstStyle/>
          <a:p>
            <a:pPr eaLnBrk="1" hangingPunct="1"/>
            <a:r>
              <a:rPr lang="en-IN" sz="2400"/>
              <a:t>Virus from a naturally infected animal, as opposed to a laboratory-adapted strain of the virus </a:t>
            </a:r>
          </a:p>
          <a:p>
            <a:pPr eaLnBrk="1" hangingPunct="1"/>
            <a:r>
              <a:rPr lang="en-IN" sz="2400"/>
              <a:t>The virulent rabies virus from a rabid domestic animal that has contracted the disease from a bite or scratch of another animal. </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AA16CC95-F722-4B3F-A098-4BB789433A39}"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76400" y="2133600"/>
            <a:ext cx="723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IN" sz="6000">
              <a:latin typeface="Times New Roman" pitchFamily="18" charset="0"/>
            </a:endParaRPr>
          </a:p>
        </p:txBody>
      </p:sp>
      <p:sp>
        <p:nvSpPr>
          <p:cNvPr id="79875" name="Rectangle 3"/>
          <p:cNvSpPr>
            <a:spLocks noGrp="1" noChangeArrowheads="1"/>
          </p:cNvSpPr>
          <p:nvPr>
            <p:ph type="title"/>
          </p:nvPr>
        </p:nvSpPr>
        <p:spPr>
          <a:xfrm>
            <a:off x="519113" y="487363"/>
            <a:ext cx="8167687" cy="930275"/>
          </a:xfrm>
        </p:spPr>
        <p:txBody>
          <a:bodyPr/>
          <a:lstStyle/>
          <a:p>
            <a:pPr eaLnBrk="1" hangingPunct="1">
              <a:defRPr/>
            </a:pPr>
            <a:r>
              <a:rPr lang="en-US" b="1" i="1" dirty="0">
                <a:solidFill>
                  <a:srgbClr val="FF0000"/>
                </a:solidFill>
                <a:effectLst>
                  <a:outerShdw blurRad="38100" dist="38100" dir="2700000" algn="tl">
                    <a:srgbClr val="000000">
                      <a:alpha val="43137"/>
                    </a:srgbClr>
                  </a:outerShdw>
                </a:effectLst>
                <a:latin typeface="Tahoma" pitchFamily="34" charset="0"/>
              </a:rPr>
              <a:t>Any mammal can get rabies</a:t>
            </a:r>
            <a:r>
              <a:rPr lang="en-US" sz="5400" b="1" dirty="0">
                <a:solidFill>
                  <a:srgbClr val="FF0000"/>
                </a:solidFill>
                <a:effectLst>
                  <a:outerShdw blurRad="38100" dist="38100" dir="2700000" algn="tl">
                    <a:srgbClr val="000000">
                      <a:alpha val="43137"/>
                    </a:srgbClr>
                  </a:outerShdw>
                </a:effectLst>
              </a:rPr>
              <a:t>.</a:t>
            </a:r>
          </a:p>
        </p:txBody>
      </p:sp>
      <p:sp>
        <p:nvSpPr>
          <p:cNvPr id="79876" name="Rectangle 4"/>
          <p:cNvSpPr>
            <a:spLocks noGrp="1" noChangeArrowheads="1"/>
          </p:cNvSpPr>
          <p:nvPr>
            <p:ph type="body" idx="1"/>
          </p:nvPr>
        </p:nvSpPr>
        <p:spPr>
          <a:xfrm>
            <a:off x="304800" y="1905000"/>
            <a:ext cx="8382000" cy="4221163"/>
          </a:xfrm>
        </p:spPr>
        <p:txBody>
          <a:bodyPr/>
          <a:lstStyle/>
          <a:p>
            <a:pPr eaLnBrk="1" hangingPunct="1"/>
            <a:r>
              <a:rPr lang="en-US" sz="5400" dirty="0"/>
              <a:t> Raccoons, skunks, foxes and bats</a:t>
            </a:r>
          </a:p>
          <a:p>
            <a:pPr eaLnBrk="1" hangingPunct="1"/>
            <a:r>
              <a:rPr lang="en-US" sz="5400" dirty="0"/>
              <a:t> Dogs, cats, cattle and ferrets</a:t>
            </a:r>
          </a:p>
          <a:p>
            <a:pPr eaLnBrk="1" hangingPunct="1"/>
            <a:r>
              <a:rPr lang="en-US" sz="5400" dirty="0"/>
              <a:t> Humans</a:t>
            </a:r>
          </a:p>
          <a:p>
            <a:pPr eaLnBrk="1" hangingPunct="1">
              <a:buFontTx/>
              <a:buNone/>
            </a:pPr>
            <a:endParaRPr lang="en-US" sz="4800" dirty="0"/>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11</a:t>
            </a:fld>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 calcmode="lin" valueType="num">
                                      <p:cBhvr additive="base">
                                        <p:cTn id="7" dur="500" fill="hold"/>
                                        <p:tgtEl>
                                          <p:spTgt spid="79875"/>
                                        </p:tgtEl>
                                        <p:attrNameLst>
                                          <p:attrName>ppt_x</p:attrName>
                                        </p:attrNameLst>
                                      </p:cBhvr>
                                      <p:tavLst>
                                        <p:tav tm="0">
                                          <p:val>
                                            <p:strVal val="0-#ppt_w/2"/>
                                          </p:val>
                                        </p:tav>
                                        <p:tav tm="100000">
                                          <p:val>
                                            <p:strVal val="#ppt_x"/>
                                          </p:val>
                                        </p:tav>
                                      </p:tavLst>
                                    </p:anim>
                                    <p:anim calcmode="lin" valueType="num">
                                      <p:cBhvr additive="base">
                                        <p:cTn id="8" dur="500" fill="hold"/>
                                        <p:tgtEl>
                                          <p:spTgt spid="798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6">
                                            <p:txEl>
                                              <p:pRg st="0" end="0"/>
                                            </p:txEl>
                                          </p:spTgt>
                                        </p:tgtEl>
                                        <p:attrNameLst>
                                          <p:attrName>style.visibility</p:attrName>
                                        </p:attrNameLst>
                                      </p:cBhvr>
                                      <p:to>
                                        <p:strVal val="visible"/>
                                      </p:to>
                                    </p:set>
                                    <p:anim calcmode="lin" valueType="num">
                                      <p:cBhvr additive="base">
                                        <p:cTn id="13" dur="500" fill="hold"/>
                                        <p:tgtEl>
                                          <p:spTgt spid="7987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6">
                                            <p:txEl>
                                              <p:pRg st="1" end="1"/>
                                            </p:txEl>
                                          </p:spTgt>
                                        </p:tgtEl>
                                        <p:attrNameLst>
                                          <p:attrName>style.visibility</p:attrName>
                                        </p:attrNameLst>
                                      </p:cBhvr>
                                      <p:to>
                                        <p:strVal val="visible"/>
                                      </p:to>
                                    </p:set>
                                    <p:anim calcmode="lin" valueType="num">
                                      <p:cBhvr additive="base">
                                        <p:cTn id="19" dur="500" fill="hold"/>
                                        <p:tgtEl>
                                          <p:spTgt spid="7987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6">
                                            <p:txEl>
                                              <p:pRg st="2" end="2"/>
                                            </p:txEl>
                                          </p:spTgt>
                                        </p:tgtEl>
                                        <p:attrNameLst>
                                          <p:attrName>style.visibility</p:attrName>
                                        </p:attrNameLst>
                                      </p:cBhvr>
                                      <p:to>
                                        <p:strVal val="visible"/>
                                      </p:to>
                                    </p:set>
                                    <p:anim calcmode="lin" valueType="num">
                                      <p:cBhvr additive="base">
                                        <p:cTn id="25" dur="500" fill="hold"/>
                                        <p:tgtEl>
                                          <p:spTgt spid="7987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P spid="7987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77813"/>
            <a:ext cx="8229600" cy="1143000"/>
          </a:xfrm>
        </p:spPr>
        <p:txBody>
          <a:bodyPr lIns="91429" tIns="45714" rIns="91429" bIns="45714" anchor="b"/>
          <a:lstStyle/>
          <a:p>
            <a:pPr eaLnBrk="1" hangingPunct="1">
              <a:defRPr/>
            </a:pPr>
            <a:r>
              <a:rPr lang="en-US" sz="4000" b="1" dirty="0">
                <a:solidFill>
                  <a:srgbClr val="FF0000"/>
                </a:solidFill>
                <a:effectLst>
                  <a:outerShdw blurRad="38100" dist="38100" dir="2700000" algn="tl">
                    <a:srgbClr val="000000">
                      <a:alpha val="43137"/>
                    </a:srgbClr>
                  </a:outerShdw>
                </a:effectLst>
              </a:rPr>
              <a:t>What kind of animals </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get rabies?</a:t>
            </a:r>
          </a:p>
        </p:txBody>
      </p:sp>
      <p:sp>
        <p:nvSpPr>
          <p:cNvPr id="15363" name="Rectangle 3"/>
          <p:cNvSpPr>
            <a:spLocks noGrp="1" noChangeArrowheads="1"/>
          </p:cNvSpPr>
          <p:nvPr>
            <p:ph type="body" sz="half" idx="4294967295"/>
          </p:nvPr>
        </p:nvSpPr>
        <p:spPr>
          <a:xfrm>
            <a:off x="0" y="1949450"/>
            <a:ext cx="5195888" cy="4640263"/>
          </a:xfrm>
        </p:spPr>
        <p:txBody>
          <a:bodyPr lIns="91429" tIns="45714" rIns="91429" bIns="45714"/>
          <a:lstStyle/>
          <a:p>
            <a:pPr eaLnBrk="1" hangingPunct="1"/>
            <a:r>
              <a:rPr lang="en-US" sz="2500"/>
              <a:t>The rabies virus can infect all </a:t>
            </a:r>
            <a:r>
              <a:rPr lang="en-US" sz="2500" b="1">
                <a:solidFill>
                  <a:srgbClr val="1E962C"/>
                </a:solidFill>
              </a:rPr>
              <a:t>mammals</a:t>
            </a:r>
            <a:r>
              <a:rPr lang="en-US" sz="2500"/>
              <a:t>.</a:t>
            </a:r>
            <a:br>
              <a:rPr lang="en-US" sz="2500"/>
            </a:br>
            <a:endParaRPr lang="en-US" sz="2500"/>
          </a:p>
          <a:p>
            <a:pPr eaLnBrk="1" hangingPunct="1"/>
            <a:r>
              <a:rPr lang="en-US" sz="2500" b="1">
                <a:solidFill>
                  <a:srgbClr val="1E962C"/>
                </a:solidFill>
              </a:rPr>
              <a:t>Mammals</a:t>
            </a:r>
            <a:r>
              <a:rPr lang="en-US" sz="2500"/>
              <a:t> are warm-blooded animals that have hair and mammary glands to produce milk for their babies.</a:t>
            </a:r>
          </a:p>
          <a:p>
            <a:pPr eaLnBrk="1" hangingPunct="1"/>
            <a:endParaRPr lang="en-US" sz="2500"/>
          </a:p>
          <a:p>
            <a:pPr eaLnBrk="1" hangingPunct="1"/>
            <a:r>
              <a:rPr lang="en-US" sz="2500"/>
              <a:t>Animals like frogs, birds, and snakes do not get rabies.</a:t>
            </a:r>
          </a:p>
        </p:txBody>
      </p:sp>
      <p:pic>
        <p:nvPicPr>
          <p:cNvPr id="15364" name="Picture 4" descr="close-fox-ap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688" y="3995738"/>
            <a:ext cx="190976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3" y="4975225"/>
            <a:ext cx="15875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438" y="1393825"/>
            <a:ext cx="17875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5367" name="Picture 7" descr="Skunk-in-Gra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900" y="5487988"/>
            <a:ext cx="182086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raccoon-00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2738" y="3092450"/>
            <a:ext cx="16033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4063" y="1447800"/>
            <a:ext cx="1970087"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sz="3200" b="1">
                <a:solidFill>
                  <a:srgbClr val="FF0000"/>
                </a:solidFill>
              </a:rPr>
              <a:t>Mans best friend</a:t>
            </a:r>
            <a:br>
              <a:rPr lang="en-US" sz="3200" b="1">
                <a:solidFill>
                  <a:srgbClr val="FF0000"/>
                </a:solidFill>
              </a:rPr>
            </a:br>
            <a:r>
              <a:rPr lang="en-US" sz="3200" b="1">
                <a:solidFill>
                  <a:srgbClr val="FF0000"/>
                </a:solidFill>
              </a:rPr>
              <a:t>but can spread Rabies if not vaccinated</a:t>
            </a:r>
          </a:p>
        </p:txBody>
      </p:sp>
      <p:pic>
        <p:nvPicPr>
          <p:cNvPr id="16387"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6000" b="1">
                <a:solidFill>
                  <a:srgbClr val="FF0000"/>
                </a:solidFill>
              </a:rPr>
              <a:t>Resistance</a:t>
            </a:r>
          </a:p>
        </p:txBody>
      </p:sp>
      <p:sp>
        <p:nvSpPr>
          <p:cNvPr id="17411" name="Rectangle 3"/>
          <p:cNvSpPr>
            <a:spLocks noGrp="1" noChangeArrowheads="1"/>
          </p:cNvSpPr>
          <p:nvPr>
            <p:ph type="body" idx="1"/>
          </p:nvPr>
        </p:nvSpPr>
        <p:spPr/>
        <p:txBody>
          <a:bodyPr/>
          <a:lstStyle/>
          <a:p>
            <a:pPr eaLnBrk="1" hangingPunct="1"/>
            <a:r>
              <a:rPr lang="en-US"/>
              <a:t>The virus is sensitive to</a:t>
            </a:r>
          </a:p>
          <a:p>
            <a:pPr eaLnBrk="1" hangingPunct="1">
              <a:buFontTx/>
              <a:buNone/>
            </a:pPr>
            <a:r>
              <a:rPr lang="en-US"/>
              <a:t>      Ethanol</a:t>
            </a:r>
          </a:p>
          <a:p>
            <a:pPr eaLnBrk="1" hangingPunct="1">
              <a:buFontTx/>
              <a:buNone/>
            </a:pPr>
            <a:r>
              <a:rPr lang="en-US"/>
              <a:t>      Iodine</a:t>
            </a:r>
          </a:p>
          <a:p>
            <a:pPr eaLnBrk="1" hangingPunct="1">
              <a:buFontTx/>
              <a:buNone/>
            </a:pPr>
            <a:r>
              <a:rPr lang="en-US"/>
              <a:t>      Soap / Detergents</a:t>
            </a:r>
          </a:p>
          <a:p>
            <a:pPr eaLnBrk="1" hangingPunct="1">
              <a:buFontTx/>
              <a:buNone/>
            </a:pPr>
            <a:r>
              <a:rPr lang="en-US"/>
              <a:t>      Ether, Chloroform, Acetone</a:t>
            </a:r>
          </a:p>
          <a:p>
            <a:pPr eaLnBrk="1" hangingPunct="1">
              <a:buFontTx/>
              <a:buNone/>
            </a:pPr>
            <a:r>
              <a:rPr lang="en-US"/>
              <a:t> Destroyed at 50</a:t>
            </a:r>
            <a:r>
              <a:rPr lang="en-US" baseline="30000"/>
              <a:t>0</a:t>
            </a:r>
            <a:r>
              <a:rPr lang="en-US"/>
              <a:t> c in 1 hour</a:t>
            </a:r>
          </a:p>
          <a:p>
            <a:pPr eaLnBrk="1" hangingPunct="1">
              <a:buFontTx/>
              <a:buNone/>
            </a:pPr>
            <a:r>
              <a:rPr lang="en-US"/>
              <a:t>                  at 60</a:t>
            </a:r>
            <a:r>
              <a:rPr lang="en-US" baseline="30000"/>
              <a:t>0</a:t>
            </a:r>
            <a:r>
              <a:rPr lang="en-US"/>
              <a:t> c in 5 minutes.</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800" b="1">
                <a:solidFill>
                  <a:srgbClr val="FF0000"/>
                </a:solidFill>
              </a:rPr>
              <a:t>Antigenic properties</a:t>
            </a:r>
          </a:p>
        </p:txBody>
      </p:sp>
      <p:sp>
        <p:nvSpPr>
          <p:cNvPr id="18435" name="Rectangle 3"/>
          <p:cNvSpPr>
            <a:spLocks noGrp="1" noChangeArrowheads="1"/>
          </p:cNvSpPr>
          <p:nvPr>
            <p:ph type="body" sz="half" idx="1"/>
          </p:nvPr>
        </p:nvSpPr>
        <p:spPr/>
        <p:txBody>
          <a:bodyPr/>
          <a:lstStyle/>
          <a:p>
            <a:pPr eaLnBrk="1" hangingPunct="1"/>
            <a:r>
              <a:rPr lang="en-US" sz="2800"/>
              <a:t>Surface spikes composed of Glycoprotein G</a:t>
            </a:r>
          </a:p>
          <a:p>
            <a:pPr eaLnBrk="1" hangingPunct="1"/>
            <a:r>
              <a:rPr lang="en-US" sz="2800"/>
              <a:t>Produces Pathogenicity by binding to Acetyl choline receptors in the neural tissue</a:t>
            </a:r>
          </a:p>
          <a:p>
            <a:pPr eaLnBrk="1" hangingPunct="1"/>
            <a:r>
              <a:rPr lang="en-US" sz="2800"/>
              <a:t>Stimulate T lymphocytes Cytotoxic effect.</a:t>
            </a:r>
          </a:p>
        </p:txBody>
      </p:sp>
      <p:pic>
        <p:nvPicPr>
          <p:cNvPr id="1843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4495800" cy="5257800"/>
          </a:xfrm>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10B79E9D-F293-48C5-87F5-6099A9430E54}"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6600" b="1">
                <a:solidFill>
                  <a:srgbClr val="FF0000"/>
                </a:solidFill>
              </a:rPr>
              <a:t>Rabies</a:t>
            </a:r>
          </a:p>
        </p:txBody>
      </p:sp>
      <p:sp>
        <p:nvSpPr>
          <p:cNvPr id="19459" name="Rectangle 3"/>
          <p:cNvSpPr>
            <a:spLocks noGrp="1" noChangeArrowheads="1"/>
          </p:cNvSpPr>
          <p:nvPr>
            <p:ph type="body" idx="1"/>
          </p:nvPr>
        </p:nvSpPr>
        <p:spPr/>
        <p:txBody>
          <a:bodyPr/>
          <a:lstStyle/>
          <a:p>
            <a:pPr eaLnBrk="1" hangingPunct="1"/>
            <a:r>
              <a:rPr lang="en-US"/>
              <a:t>Mad Dog biting  Humans  lead to Rabies.</a:t>
            </a:r>
          </a:p>
          <a:p>
            <a:pPr eaLnBrk="1" hangingPunct="1"/>
            <a:r>
              <a:rPr lang="en-US"/>
              <a:t>Latin Rabhas means Frenzy.</a:t>
            </a:r>
          </a:p>
          <a:p>
            <a:pPr eaLnBrk="1" hangingPunct="1"/>
            <a:r>
              <a:rPr lang="en-US"/>
              <a:t>Hydrophobia Fear of Water, Saliva of Rabid dogs</a:t>
            </a:r>
          </a:p>
          <a:p>
            <a:pPr eaLnBrk="1" hangingPunct="1"/>
            <a:r>
              <a:rPr lang="en-US"/>
              <a:t>Pasture’s success – Vaccination</a:t>
            </a:r>
          </a:p>
          <a:p>
            <a:pPr eaLnBrk="1" hangingPunct="1">
              <a:buFontTx/>
              <a:buNone/>
            </a:pPr>
            <a:r>
              <a:rPr lang="en-US"/>
              <a:t>  Fixed virus from Rabbit injected into Joseph Meister </a:t>
            </a:r>
          </a:p>
          <a:p>
            <a:pPr eaLnBrk="1" hangingPunct="1">
              <a:buFontTx/>
              <a:buNone/>
            </a:pPr>
            <a:r>
              <a:rPr lang="en-US"/>
              <a:t>Injected 13 injection  of the cord vaccine. </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5400" b="1" dirty="0">
                <a:solidFill>
                  <a:srgbClr val="FF0000"/>
                </a:solidFill>
                <a:effectLst>
                  <a:outerShdw blurRad="38100" dist="38100" dir="2700000" algn="tl">
                    <a:srgbClr val="000000">
                      <a:alpha val="43137"/>
                    </a:srgbClr>
                  </a:outerShdw>
                </a:effectLst>
              </a:rPr>
              <a:t>Transmission</a:t>
            </a:r>
          </a:p>
        </p:txBody>
      </p:sp>
      <p:sp>
        <p:nvSpPr>
          <p:cNvPr id="20483" name="Rectangle 3"/>
          <p:cNvSpPr>
            <a:spLocks noGrp="1" noChangeArrowheads="1"/>
          </p:cNvSpPr>
          <p:nvPr>
            <p:ph type="body" idx="1"/>
          </p:nvPr>
        </p:nvSpPr>
        <p:spPr/>
        <p:txBody>
          <a:bodyPr/>
          <a:lstStyle/>
          <a:p>
            <a:pPr eaLnBrk="1" hangingPunct="1">
              <a:lnSpc>
                <a:spcPct val="90000"/>
              </a:lnSpc>
            </a:pPr>
            <a:r>
              <a:rPr lang="en-US" sz="2800"/>
              <a:t>Abrasions or scratches on skin.</a:t>
            </a:r>
          </a:p>
          <a:p>
            <a:pPr eaLnBrk="1" hangingPunct="1">
              <a:lnSpc>
                <a:spcPct val="90000"/>
              </a:lnSpc>
            </a:pPr>
            <a:r>
              <a:rPr lang="en-US" sz="2800"/>
              <a:t>Mucous membrane exposed to saliva.</a:t>
            </a:r>
          </a:p>
          <a:p>
            <a:pPr eaLnBrk="1" hangingPunct="1">
              <a:lnSpc>
                <a:spcPct val="90000"/>
              </a:lnSpc>
            </a:pPr>
            <a:r>
              <a:rPr lang="en-US" sz="2800"/>
              <a:t>Most frequently via deep penetrating bite wounds.</a:t>
            </a:r>
          </a:p>
          <a:p>
            <a:pPr eaLnBrk="1" hangingPunct="1">
              <a:lnSpc>
                <a:spcPct val="90000"/>
              </a:lnSpc>
            </a:pPr>
            <a:endParaRPr lang="en-US" sz="2800"/>
          </a:p>
          <a:p>
            <a:pPr eaLnBrk="1" hangingPunct="1">
              <a:lnSpc>
                <a:spcPct val="90000"/>
              </a:lnSpc>
            </a:pPr>
            <a:r>
              <a:rPr lang="en-US" sz="2800"/>
              <a:t>Other routes.</a:t>
            </a:r>
          </a:p>
          <a:p>
            <a:pPr eaLnBrk="1" hangingPunct="1">
              <a:lnSpc>
                <a:spcPct val="90000"/>
              </a:lnSpc>
              <a:buFontTx/>
              <a:buNone/>
            </a:pPr>
            <a:r>
              <a:rPr lang="en-US" sz="2800"/>
              <a:t>        Inhalation in bat infected caves.</a:t>
            </a:r>
          </a:p>
          <a:p>
            <a:pPr eaLnBrk="1" hangingPunct="1">
              <a:lnSpc>
                <a:spcPct val="90000"/>
              </a:lnSpc>
              <a:buFontTx/>
              <a:buNone/>
            </a:pPr>
            <a:r>
              <a:rPr lang="en-US" sz="2800"/>
              <a:t>        Ingestion of dead /infected animal meat</a:t>
            </a:r>
          </a:p>
          <a:p>
            <a:pPr eaLnBrk="1" hangingPunct="1">
              <a:lnSpc>
                <a:spcPct val="90000"/>
              </a:lnSpc>
              <a:buFontTx/>
              <a:buNone/>
            </a:pPr>
            <a:r>
              <a:rPr lang="en-US" sz="2800"/>
              <a:t>        Corneal transplantation</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IN"/>
          </a:p>
        </p:txBody>
      </p:sp>
      <p:pic>
        <p:nvPicPr>
          <p:cNvPr id="2150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52400"/>
            <a:ext cx="9144000" cy="6705600"/>
          </a:xfrm>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800" b="1">
                <a:solidFill>
                  <a:srgbClr val="FF0000"/>
                </a:solidFill>
              </a:rPr>
              <a:t>Pathogenesis of Rabies</a:t>
            </a:r>
          </a:p>
        </p:txBody>
      </p:sp>
      <p:sp>
        <p:nvSpPr>
          <p:cNvPr id="22531" name="Rectangle 3"/>
          <p:cNvSpPr>
            <a:spLocks noGrp="1" noChangeArrowheads="1"/>
          </p:cNvSpPr>
          <p:nvPr>
            <p:ph type="body" idx="1"/>
          </p:nvPr>
        </p:nvSpPr>
        <p:spPr/>
        <p:txBody>
          <a:bodyPr/>
          <a:lstStyle/>
          <a:p>
            <a:pPr eaLnBrk="1" hangingPunct="1">
              <a:lnSpc>
                <a:spcPct val="90000"/>
              </a:lnSpc>
            </a:pPr>
            <a:r>
              <a:rPr lang="en-US"/>
              <a:t>Bite by Rabid dog or other animals</a:t>
            </a:r>
          </a:p>
          <a:p>
            <a:pPr eaLnBrk="1" hangingPunct="1">
              <a:lnSpc>
                <a:spcPct val="90000"/>
              </a:lnSpc>
            </a:pPr>
            <a:r>
              <a:rPr lang="en-US"/>
              <a:t>Virus are carried in saliva virus deposited  on the wound site.</a:t>
            </a:r>
          </a:p>
          <a:p>
            <a:pPr eaLnBrk="1" hangingPunct="1">
              <a:lnSpc>
                <a:spcPct val="90000"/>
              </a:lnSpc>
            </a:pPr>
            <a:r>
              <a:rPr lang="en-US"/>
              <a:t>If untreated  50% will Develop rabies.</a:t>
            </a:r>
          </a:p>
          <a:p>
            <a:pPr eaLnBrk="1" hangingPunct="1">
              <a:lnSpc>
                <a:spcPct val="90000"/>
              </a:lnSpc>
            </a:pPr>
            <a:r>
              <a:rPr lang="en-US"/>
              <a:t>Rabies can be produced by licks and corneal transplantation.</a:t>
            </a:r>
          </a:p>
          <a:p>
            <a:pPr eaLnBrk="1" hangingPunct="1">
              <a:lnSpc>
                <a:spcPct val="90000"/>
              </a:lnSpc>
            </a:pPr>
            <a:r>
              <a:rPr lang="en-US"/>
              <a:t>Virus multiply in the muscle ,connective tissue, nerves  after 48 – 72 hours.</a:t>
            </a:r>
          </a:p>
          <a:p>
            <a:pPr eaLnBrk="1" hangingPunct="1">
              <a:lnSpc>
                <a:spcPct val="90000"/>
              </a:lnSpc>
            </a:pPr>
            <a:r>
              <a:rPr lang="en-US"/>
              <a:t>Penetrated nerve endings.</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z="5400" b="1" dirty="0">
                <a:solidFill>
                  <a:srgbClr val="FF0000"/>
                </a:solidFill>
                <a:effectLst>
                  <a:outerShdw blurRad="38100" dist="38100" dir="2700000" algn="tl">
                    <a:srgbClr val="000000">
                      <a:alpha val="43137"/>
                    </a:srgbClr>
                  </a:outerShdw>
                </a:effectLst>
              </a:rPr>
              <a:t>Early Rabies</a:t>
            </a:r>
            <a:endParaRPr lang="en-IN" sz="5400" b="1" dirty="0">
              <a:solidFill>
                <a:srgbClr val="FF0000"/>
              </a:solidFill>
              <a:effectLst>
                <a:outerShdw blurRad="38100" dist="38100" dir="2700000" algn="tl">
                  <a:srgbClr val="000000">
                    <a:alpha val="43137"/>
                  </a:srgbClr>
                </a:outerShdw>
              </a:effectLst>
            </a:endParaRPr>
          </a:p>
        </p:txBody>
      </p:sp>
      <p:sp>
        <p:nvSpPr>
          <p:cNvPr id="3075" name="Rectangle 3"/>
          <p:cNvSpPr>
            <a:spLocks noGrp="1" noChangeArrowheads="1"/>
          </p:cNvSpPr>
          <p:nvPr>
            <p:ph type="body" idx="1"/>
          </p:nvPr>
        </p:nvSpPr>
        <p:spPr/>
        <p:txBody>
          <a:bodyPr/>
          <a:lstStyle/>
          <a:p>
            <a:pPr eaLnBrk="1" hangingPunct="1"/>
            <a:r>
              <a:rPr lang="en-IN" sz="3600" dirty="0"/>
              <a:t>It has been recognized in India since the Vedic period (1500–500 BC) and is described in the ancient Indian scripture </a:t>
            </a:r>
            <a:r>
              <a:rPr lang="en-IN" sz="3600" i="1" dirty="0"/>
              <a:t>Atharvaveda</a:t>
            </a:r>
            <a:r>
              <a:rPr lang="en-IN" sz="3600" dirty="0"/>
              <a:t>,</a:t>
            </a:r>
          </a:p>
          <a:p>
            <a:pPr eaLnBrk="1" hangingPunct="1"/>
            <a:r>
              <a:rPr lang="en-IN" sz="3600" dirty="0"/>
              <a:t>Rabies is endemic in India, a vast country with a population exceeding 1.02 billion and a land area of 3.2 million km.  </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84325" y="252413"/>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IN" sz="4400" b="1" i="1">
              <a:latin typeface="Times New Roman" pitchFamily="18" charset="0"/>
            </a:endParaRPr>
          </a:p>
        </p:txBody>
      </p:sp>
      <p:sp>
        <p:nvSpPr>
          <p:cNvPr id="53251" name="Text Box 3"/>
          <p:cNvSpPr txBox="1">
            <a:spLocks noChangeArrowheads="1"/>
          </p:cNvSpPr>
          <p:nvPr/>
        </p:nvSpPr>
        <p:spPr bwMode="auto">
          <a:xfrm>
            <a:off x="250825" y="187325"/>
            <a:ext cx="88931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5400" b="1" dirty="0">
                <a:solidFill>
                  <a:srgbClr val="FF0066"/>
                </a:solidFill>
                <a:effectLst>
                  <a:outerShdw blurRad="38100" dist="38100" dir="2700000" algn="tl">
                    <a:srgbClr val="C0C0C0"/>
                  </a:outerShdw>
                </a:effectLst>
                <a:latin typeface="Times New Roman" pitchFamily="18" charset="0"/>
              </a:rPr>
              <a:t>PATHOGENESIS</a:t>
            </a:r>
          </a:p>
        </p:txBody>
      </p:sp>
      <p:sp>
        <p:nvSpPr>
          <p:cNvPr id="53252" name="Text Box 4"/>
          <p:cNvSpPr txBox="1">
            <a:spLocks noChangeArrowheads="1"/>
          </p:cNvSpPr>
          <p:nvPr/>
        </p:nvSpPr>
        <p:spPr bwMode="auto">
          <a:xfrm>
            <a:off x="250825" y="1341438"/>
            <a:ext cx="86455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3600" b="1" i="1" dirty="0">
                <a:effectLst>
                  <a:outerShdw blurRad="38100" dist="38100" dir="2700000" algn="tl">
                    <a:srgbClr val="C0C0C0"/>
                  </a:outerShdw>
                </a:effectLst>
                <a:latin typeface="Times New Roman" pitchFamily="18" charset="0"/>
              </a:rPr>
              <a:t>Live  virus</a:t>
            </a:r>
            <a:r>
              <a:rPr lang="en-US" sz="3600" b="1" i="1" dirty="0">
                <a:effectLst>
                  <a:outerShdw blurRad="38100" dist="38100" dir="2700000" algn="tl">
                    <a:srgbClr val="C0C0C0"/>
                  </a:outerShdw>
                </a:effectLst>
                <a:latin typeface="Times New Roman" pitchFamily="18" charset="0"/>
                <a:sym typeface="Wingdings" pitchFamily="2" charset="2"/>
              </a:rPr>
              <a:t>  Epidermis,  Mucus  membrane</a:t>
            </a:r>
          </a:p>
          <a:p>
            <a:pPr algn="ctr">
              <a:defRPr/>
            </a:pPr>
            <a:endParaRPr lang="en-US" sz="3600" b="1" i="1" dirty="0">
              <a:effectLst>
                <a:outerShdw blurRad="38100" dist="38100" dir="2700000" algn="tl">
                  <a:srgbClr val="C0C0C0"/>
                </a:outerShdw>
              </a:effectLst>
              <a:latin typeface="Times New Roman" pitchFamily="18" charset="0"/>
              <a:sym typeface="Wingdings" pitchFamily="2" charset="2"/>
            </a:endParaRPr>
          </a:p>
          <a:p>
            <a:pPr algn="ctr">
              <a:defRPr/>
            </a:pPr>
            <a:r>
              <a:rPr lang="en-US" sz="3600" b="1" i="1" dirty="0">
                <a:effectLst>
                  <a:outerShdw blurRad="38100" dist="38100" dir="2700000" algn="tl">
                    <a:srgbClr val="C0C0C0"/>
                  </a:outerShdw>
                </a:effectLst>
                <a:latin typeface="Times New Roman" pitchFamily="18" charset="0"/>
                <a:sym typeface="Wingdings" pitchFamily="2" charset="2"/>
              </a:rPr>
              <a:t>Peripheral   nerve</a:t>
            </a:r>
          </a:p>
          <a:p>
            <a:pPr algn="ctr">
              <a:defRPr/>
            </a:pPr>
            <a:r>
              <a:rPr lang="en-US" sz="3600" b="1" i="1" dirty="0">
                <a:solidFill>
                  <a:srgbClr val="000000"/>
                </a:solidFill>
                <a:effectLst>
                  <a:outerShdw blurRad="38100" dist="38100" dir="2700000" algn="tl">
                    <a:srgbClr val="C0C0C0"/>
                  </a:outerShdw>
                </a:effectLst>
                <a:latin typeface="Verdana" pitchFamily="34" charset="0"/>
                <a:sym typeface="Wingdings" pitchFamily="2" charset="2"/>
              </a:rPr>
              <a:t> </a:t>
            </a:r>
            <a:endParaRPr lang="en-US" sz="3600" b="1" i="1" dirty="0">
              <a:solidFill>
                <a:srgbClr val="FF66CC"/>
              </a:solidFill>
              <a:effectLst>
                <a:outerShdw blurRad="38100" dist="38100" dir="2700000" algn="tl">
                  <a:srgbClr val="C0C0C0"/>
                </a:outerShdw>
              </a:effectLst>
              <a:latin typeface="Verdana" pitchFamily="34" charset="0"/>
              <a:sym typeface="Wingdings" pitchFamily="2" charset="2"/>
            </a:endParaRPr>
          </a:p>
          <a:p>
            <a:pPr algn="ctr">
              <a:defRPr/>
            </a:pPr>
            <a:endParaRPr lang="en-US" sz="3600" b="1" i="1" dirty="0">
              <a:solidFill>
                <a:srgbClr val="FF66CC"/>
              </a:solidFill>
              <a:effectLst>
                <a:outerShdw blurRad="38100" dist="38100" dir="2700000" algn="tl">
                  <a:srgbClr val="C0C0C0"/>
                </a:outerShdw>
              </a:effectLst>
              <a:latin typeface="Times New Roman" pitchFamily="18" charset="0"/>
              <a:sym typeface="Wingdings" pitchFamily="2" charset="2"/>
            </a:endParaRPr>
          </a:p>
          <a:p>
            <a:pPr algn="ctr">
              <a:defRPr/>
            </a:pPr>
            <a:r>
              <a:rPr lang="en-US" sz="3600" b="1" i="1" dirty="0">
                <a:effectLst>
                  <a:outerShdw blurRad="38100" dist="38100" dir="2700000" algn="tl">
                    <a:srgbClr val="C0C0C0"/>
                  </a:outerShdw>
                </a:effectLst>
                <a:latin typeface="Times New Roman" pitchFamily="18" charset="0"/>
                <a:sym typeface="Wingdings" pitchFamily="2" charset="2"/>
              </a:rPr>
              <a:t>CNS ( gray  matter )</a:t>
            </a:r>
          </a:p>
          <a:p>
            <a:pPr algn="ctr">
              <a:defRPr/>
            </a:pPr>
            <a:endParaRPr lang="en-US" sz="3600" b="1" i="1" dirty="0">
              <a:effectLst>
                <a:outerShdw blurRad="38100" dist="38100" dir="2700000" algn="tl">
                  <a:srgbClr val="C0C0C0"/>
                </a:outerShdw>
              </a:effectLst>
              <a:latin typeface="Times New Roman" pitchFamily="18" charset="0"/>
              <a:sym typeface="Wingdings" pitchFamily="2" charset="2"/>
            </a:endParaRPr>
          </a:p>
          <a:p>
            <a:pPr algn="ctr">
              <a:defRPr/>
            </a:pPr>
            <a:endParaRPr lang="en-US" sz="3600" b="1" i="1" dirty="0">
              <a:effectLst>
                <a:outerShdw blurRad="38100" dist="38100" dir="2700000" algn="tl">
                  <a:srgbClr val="C0C0C0"/>
                </a:outerShdw>
              </a:effectLst>
              <a:latin typeface="Times New Roman" pitchFamily="18" charset="0"/>
              <a:sym typeface="Wingdings" pitchFamily="2" charset="2"/>
            </a:endParaRPr>
          </a:p>
          <a:p>
            <a:pPr algn="ctr">
              <a:defRPr/>
            </a:pPr>
            <a:r>
              <a:rPr lang="en-US" sz="3600" b="1" i="1" dirty="0">
                <a:solidFill>
                  <a:srgbClr val="FF0066"/>
                </a:solidFill>
                <a:effectLst>
                  <a:outerShdw blurRad="38100" dist="38100" dir="2700000" algn="tl">
                    <a:srgbClr val="C0C0C0"/>
                  </a:outerShdw>
                </a:effectLst>
                <a:latin typeface="Times New Roman" pitchFamily="18" charset="0"/>
                <a:sym typeface="Wingdings" pitchFamily="2" charset="2"/>
              </a:rPr>
              <a:t>Other   tissue (salivary  glands,…)</a:t>
            </a:r>
          </a:p>
        </p:txBody>
      </p:sp>
      <p:sp>
        <p:nvSpPr>
          <p:cNvPr id="23557" name="Line 5"/>
          <p:cNvSpPr>
            <a:spLocks noChangeShapeType="1"/>
          </p:cNvSpPr>
          <p:nvPr/>
        </p:nvSpPr>
        <p:spPr bwMode="auto">
          <a:xfrm>
            <a:off x="3352800" y="2057400"/>
            <a:ext cx="0" cy="609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3558" name="Line 6"/>
          <p:cNvSpPr>
            <a:spLocks noChangeShapeType="1"/>
          </p:cNvSpPr>
          <p:nvPr/>
        </p:nvSpPr>
        <p:spPr bwMode="auto">
          <a:xfrm>
            <a:off x="3352800" y="3200400"/>
            <a:ext cx="0" cy="990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3559" name="Line 7"/>
          <p:cNvSpPr>
            <a:spLocks noChangeShapeType="1"/>
          </p:cNvSpPr>
          <p:nvPr/>
        </p:nvSpPr>
        <p:spPr bwMode="auto">
          <a:xfrm>
            <a:off x="3352800" y="4953000"/>
            <a:ext cx="0" cy="990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3560" name="Text Box 8"/>
          <p:cNvSpPr txBox="1">
            <a:spLocks noChangeArrowheads="1"/>
          </p:cNvSpPr>
          <p:nvPr/>
        </p:nvSpPr>
        <p:spPr bwMode="auto">
          <a:xfrm>
            <a:off x="3505200" y="3276600"/>
            <a:ext cx="22621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3200" b="1" i="1">
                <a:latin typeface="Times New Roman" pitchFamily="18" charset="0"/>
              </a:rPr>
              <a:t>centripetally</a:t>
            </a:r>
          </a:p>
        </p:txBody>
      </p:sp>
      <p:sp>
        <p:nvSpPr>
          <p:cNvPr id="23561" name="Text Box 9"/>
          <p:cNvSpPr txBox="1">
            <a:spLocks noChangeArrowheads="1"/>
          </p:cNvSpPr>
          <p:nvPr/>
        </p:nvSpPr>
        <p:spPr bwMode="auto">
          <a:xfrm>
            <a:off x="3413125" y="4895850"/>
            <a:ext cx="2328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3200" b="1" i="1">
                <a:latin typeface="Times New Roman" pitchFamily="18" charset="0"/>
              </a:rPr>
              <a:t>centrifugally</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IN"/>
          </a:p>
        </p:txBody>
      </p:sp>
      <p:pic>
        <p:nvPicPr>
          <p:cNvPr id="24579" name="Picture 3" descr="rab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0"/>
            <a:ext cx="8991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o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800" b="1">
                <a:solidFill>
                  <a:srgbClr val="FF0000"/>
                </a:solidFill>
              </a:rPr>
              <a:t>Spread of Virus</a:t>
            </a:r>
          </a:p>
        </p:txBody>
      </p:sp>
      <p:sp>
        <p:nvSpPr>
          <p:cNvPr id="26627" name="Rectangle 3"/>
          <p:cNvSpPr>
            <a:spLocks noGrp="1" noChangeArrowheads="1"/>
          </p:cNvSpPr>
          <p:nvPr>
            <p:ph type="body" idx="1"/>
          </p:nvPr>
        </p:nvSpPr>
        <p:spPr/>
        <p:txBody>
          <a:bodyPr/>
          <a:lstStyle/>
          <a:p>
            <a:pPr eaLnBrk="1" hangingPunct="1"/>
            <a:r>
              <a:rPr lang="en-US" sz="4000"/>
              <a:t>From Brain virus spread to</a:t>
            </a:r>
          </a:p>
          <a:p>
            <a:pPr eaLnBrk="1" hangingPunct="1">
              <a:buFontTx/>
              <a:buNone/>
            </a:pPr>
            <a:r>
              <a:rPr lang="en-US" sz="4000"/>
              <a:t>          Salivary glands,</a:t>
            </a:r>
          </a:p>
          <a:p>
            <a:pPr eaLnBrk="1" hangingPunct="1">
              <a:buFontTx/>
              <a:buNone/>
            </a:pPr>
            <a:r>
              <a:rPr lang="en-US" sz="4000"/>
              <a:t>          Conjunctival cell released into tears</a:t>
            </a:r>
          </a:p>
          <a:p>
            <a:pPr eaLnBrk="1" hangingPunct="1">
              <a:buFontTx/>
              <a:buNone/>
            </a:pPr>
            <a:r>
              <a:rPr lang="en-US" sz="4000"/>
              <a:t>          Kidney </a:t>
            </a:r>
          </a:p>
          <a:p>
            <a:pPr eaLnBrk="1" hangingPunct="1">
              <a:buFontTx/>
              <a:buNone/>
            </a:pPr>
            <a:r>
              <a:rPr lang="en-US" sz="4000"/>
              <a:t>          Lactating glands and Milk after pregnancy</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idx="4294967295"/>
          </p:nvPr>
        </p:nvSpPr>
        <p:spPr>
          <a:xfrm>
            <a:off x="685800" y="76200"/>
            <a:ext cx="7772400" cy="1143000"/>
          </a:xfrm>
        </p:spPr>
        <p:txBody>
          <a:bodyPr/>
          <a:lstStyle/>
          <a:p>
            <a:pPr eaLnBrk="1" hangingPunct="1"/>
            <a:r>
              <a:rPr lang="en-US" sz="4000" b="1">
                <a:solidFill>
                  <a:srgbClr val="FF0000"/>
                </a:solidFill>
              </a:rPr>
              <a:t>Pathologic pictures of Rabies</a:t>
            </a:r>
          </a:p>
        </p:txBody>
      </p:sp>
      <p:sp>
        <p:nvSpPr>
          <p:cNvPr id="2765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86ABD185-BB39-444D-82FB-5501AB969609}" type="slidenum">
              <a:rPr lang="en-US" sz="1400">
                <a:latin typeface="Times New Roman" pitchFamily="18" charset="0"/>
              </a:rPr>
              <a:pPr algn="r" eaLnBrk="1" hangingPunct="1"/>
              <a:t>24</a:t>
            </a:fld>
            <a:endParaRPr lang="en-US" sz="1400">
              <a:latin typeface="Times New Roman" pitchFamily="18" charset="0"/>
            </a:endParaRP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915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800" b="1">
                <a:solidFill>
                  <a:srgbClr val="FF0000"/>
                </a:solidFill>
              </a:rPr>
              <a:t>Pathogenesis</a:t>
            </a:r>
          </a:p>
        </p:txBody>
      </p:sp>
      <p:sp>
        <p:nvSpPr>
          <p:cNvPr id="29699" name="Rectangle 3"/>
          <p:cNvSpPr>
            <a:spLocks noGrp="1" noChangeArrowheads="1"/>
          </p:cNvSpPr>
          <p:nvPr>
            <p:ph type="body" idx="1"/>
          </p:nvPr>
        </p:nvSpPr>
        <p:spPr/>
        <p:txBody>
          <a:bodyPr/>
          <a:lstStyle/>
          <a:p>
            <a:pPr eaLnBrk="1" hangingPunct="1"/>
            <a:r>
              <a:rPr lang="en-US"/>
              <a:t>Virus travels through axoplasam toward the spinal cord, at the rate of 3 mm/hour,</a:t>
            </a:r>
          </a:p>
          <a:p>
            <a:pPr eaLnBrk="1" hangingPunct="1"/>
            <a:r>
              <a:rPr lang="en-US"/>
              <a:t>Towards the brain </a:t>
            </a:r>
          </a:p>
          <a:p>
            <a:pPr eaLnBrk="1" hangingPunct="1"/>
            <a:r>
              <a:rPr lang="en-US"/>
              <a:t>Spread from brain  centrifugally to various parts of the body.</a:t>
            </a:r>
          </a:p>
          <a:p>
            <a:pPr eaLnBrk="1" hangingPunct="1"/>
            <a:r>
              <a:rPr lang="en-US"/>
              <a:t>Multiplies in the salivary glands  and shed in the saliva.</a:t>
            </a:r>
          </a:p>
          <a:p>
            <a:pPr eaLnBrk="1" hangingPunct="1"/>
            <a:r>
              <a:rPr lang="en-US"/>
              <a:t>Cornea, facial tissues skin.</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800" b="1">
                <a:solidFill>
                  <a:srgbClr val="FF0000"/>
                </a:solidFill>
              </a:rPr>
              <a:t>Pathogenesis</a:t>
            </a:r>
          </a:p>
        </p:txBody>
      </p:sp>
      <p:sp>
        <p:nvSpPr>
          <p:cNvPr id="30723" name="Rectangle 3"/>
          <p:cNvSpPr>
            <a:spLocks noGrp="1" noChangeArrowheads="1"/>
          </p:cNvSpPr>
          <p:nvPr>
            <p:ph type="body" idx="1"/>
          </p:nvPr>
        </p:nvSpPr>
        <p:spPr/>
        <p:txBody>
          <a:bodyPr/>
          <a:lstStyle/>
          <a:p>
            <a:pPr eaLnBrk="1" hangingPunct="1"/>
            <a:r>
              <a:rPr lang="en-US" sz="3600"/>
              <a:t>Incubation  1 – 3 months.</a:t>
            </a:r>
          </a:p>
          <a:p>
            <a:pPr eaLnBrk="1" hangingPunct="1"/>
            <a:r>
              <a:rPr lang="en-US" sz="3600" b="1">
                <a:solidFill>
                  <a:srgbClr val="FF0066"/>
                </a:solidFill>
              </a:rPr>
              <a:t>May be average  from 7 days to 3 years.</a:t>
            </a:r>
          </a:p>
          <a:p>
            <a:pPr eaLnBrk="1" hangingPunct="1"/>
            <a:r>
              <a:rPr lang="en-US" sz="3600"/>
              <a:t>Stages of the disease.</a:t>
            </a:r>
          </a:p>
          <a:p>
            <a:pPr eaLnBrk="1" hangingPunct="1">
              <a:buFontTx/>
              <a:buNone/>
            </a:pPr>
            <a:r>
              <a:rPr lang="en-US" sz="3600"/>
              <a:t>            Prodrome</a:t>
            </a:r>
          </a:p>
          <a:p>
            <a:pPr eaLnBrk="1" hangingPunct="1">
              <a:buFontTx/>
              <a:buNone/>
            </a:pPr>
            <a:r>
              <a:rPr lang="en-US" sz="3600"/>
              <a:t>            Acute encephalitis.</a:t>
            </a:r>
          </a:p>
          <a:p>
            <a:pPr eaLnBrk="1" hangingPunct="1">
              <a:buFontTx/>
              <a:buNone/>
            </a:pPr>
            <a:r>
              <a:rPr lang="en-US" sz="3600"/>
              <a:t>            Coma / Death.</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IN" sz="4800" b="1">
                <a:solidFill>
                  <a:srgbClr val="FF0000"/>
                </a:solidFill>
              </a:rPr>
              <a:t>Category  as per              WHO</a:t>
            </a:r>
          </a:p>
        </p:txBody>
      </p:sp>
      <p:sp>
        <p:nvSpPr>
          <p:cNvPr id="31747" name="Rectangle 3"/>
          <p:cNvSpPr>
            <a:spLocks noGrp="1" noChangeArrowheads="1"/>
          </p:cNvSpPr>
          <p:nvPr>
            <p:ph type="body" idx="1"/>
          </p:nvPr>
        </p:nvSpPr>
        <p:spPr/>
        <p:txBody>
          <a:bodyPr/>
          <a:lstStyle/>
          <a:p>
            <a:pPr eaLnBrk="1" hangingPunct="1"/>
            <a:r>
              <a:rPr lang="en-IN" b="1">
                <a:solidFill>
                  <a:srgbClr val="FF0000"/>
                </a:solidFill>
              </a:rPr>
              <a:t>Category I:</a:t>
            </a:r>
            <a:r>
              <a:rPr lang="en-IN"/>
              <a:t> touching or feeding suspect animals, but skin is intact </a:t>
            </a:r>
          </a:p>
          <a:p>
            <a:pPr eaLnBrk="1" hangingPunct="1"/>
            <a:r>
              <a:rPr lang="en-IN" b="1">
                <a:solidFill>
                  <a:srgbClr val="FF0000"/>
                </a:solidFill>
              </a:rPr>
              <a:t>Category II: </a:t>
            </a:r>
            <a:r>
              <a:rPr lang="en-IN"/>
              <a:t>minor scratches without bleeding from contact, or licks on broken skin </a:t>
            </a:r>
          </a:p>
          <a:p>
            <a:pPr eaLnBrk="1" hangingPunct="1"/>
            <a:r>
              <a:rPr lang="en-IN" b="1">
                <a:solidFill>
                  <a:srgbClr val="FF0000"/>
                </a:solidFill>
              </a:rPr>
              <a:t>Category III</a:t>
            </a:r>
            <a:r>
              <a:rPr lang="en-IN"/>
              <a:t>: one or more bites, scratches, licks on broken skin, or other contact that breaks the skin; or exposure to bats </a:t>
            </a:r>
          </a:p>
          <a:p>
            <a:pPr eaLnBrk="1" hangingPunct="1"/>
            <a:endParaRPr lang="en-IN"/>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800" b="1">
                <a:solidFill>
                  <a:srgbClr val="FF0000"/>
                </a:solidFill>
              </a:rPr>
              <a:t>Clinical Findings</a:t>
            </a:r>
          </a:p>
        </p:txBody>
      </p:sp>
      <p:sp>
        <p:nvSpPr>
          <p:cNvPr id="32771" name="Rectangle 3"/>
          <p:cNvSpPr>
            <a:spLocks noGrp="1" noChangeArrowheads="1"/>
          </p:cNvSpPr>
          <p:nvPr>
            <p:ph type="body" idx="1"/>
          </p:nvPr>
        </p:nvSpPr>
        <p:spPr/>
        <p:txBody>
          <a:bodyPr/>
          <a:lstStyle/>
          <a:p>
            <a:pPr eaLnBrk="1" hangingPunct="1">
              <a:lnSpc>
                <a:spcPct val="90000"/>
              </a:lnSpc>
            </a:pPr>
            <a:r>
              <a:rPr lang="en-US" sz="2400" dirty="0"/>
              <a:t>Bizarre behavior.</a:t>
            </a:r>
          </a:p>
          <a:p>
            <a:pPr eaLnBrk="1" hangingPunct="1">
              <a:lnSpc>
                <a:spcPct val="90000"/>
              </a:lnSpc>
            </a:pPr>
            <a:r>
              <a:rPr lang="en-US" sz="2400" dirty="0"/>
              <a:t>Agitation</a:t>
            </a:r>
          </a:p>
          <a:p>
            <a:pPr eaLnBrk="1" hangingPunct="1">
              <a:lnSpc>
                <a:spcPct val="90000"/>
              </a:lnSpc>
            </a:pPr>
            <a:r>
              <a:rPr lang="en-US" sz="2400" dirty="0"/>
              <a:t>Seizures.</a:t>
            </a:r>
          </a:p>
          <a:p>
            <a:pPr eaLnBrk="1" hangingPunct="1">
              <a:lnSpc>
                <a:spcPct val="90000"/>
              </a:lnSpc>
            </a:pPr>
            <a:r>
              <a:rPr lang="en-US" sz="2400" dirty="0"/>
              <a:t>Difficulty in drinking.</a:t>
            </a:r>
          </a:p>
          <a:p>
            <a:pPr eaLnBrk="1" hangingPunct="1">
              <a:lnSpc>
                <a:spcPct val="90000"/>
              </a:lnSpc>
            </a:pPr>
            <a:r>
              <a:rPr lang="en-US" sz="2400" dirty="0"/>
              <a:t>Patients will be able to eat solids</a:t>
            </a:r>
          </a:p>
          <a:p>
            <a:pPr eaLnBrk="1" hangingPunct="1">
              <a:lnSpc>
                <a:spcPct val="90000"/>
              </a:lnSpc>
            </a:pPr>
            <a:r>
              <a:rPr lang="en-US" sz="2400" dirty="0"/>
              <a:t>Afraid of water  - Hydrophobia.</a:t>
            </a:r>
          </a:p>
          <a:p>
            <a:pPr eaLnBrk="1" hangingPunct="1">
              <a:lnSpc>
                <a:spcPct val="90000"/>
              </a:lnSpc>
            </a:pPr>
            <a:r>
              <a:rPr lang="en-US" sz="2400" dirty="0"/>
              <a:t>Even sight of sound disturbs the patient.</a:t>
            </a:r>
          </a:p>
          <a:p>
            <a:pPr eaLnBrk="1" hangingPunct="1">
              <a:lnSpc>
                <a:spcPct val="90000"/>
              </a:lnSpc>
            </a:pPr>
            <a:r>
              <a:rPr lang="en-US" sz="2400" dirty="0"/>
              <a:t>But suffer with intense thirst.</a:t>
            </a:r>
          </a:p>
          <a:p>
            <a:pPr eaLnBrk="1" hangingPunct="1">
              <a:lnSpc>
                <a:spcPct val="90000"/>
              </a:lnSpc>
            </a:pPr>
            <a:r>
              <a:rPr lang="en-US" sz="2400" dirty="0"/>
              <a:t>Spasms of Pharynx produces choking</a:t>
            </a:r>
          </a:p>
          <a:p>
            <a:pPr eaLnBrk="1" hangingPunct="1">
              <a:lnSpc>
                <a:spcPct val="90000"/>
              </a:lnSpc>
            </a:pPr>
            <a:r>
              <a:rPr lang="en-US" sz="2400" dirty="0"/>
              <a:t>Death in 1 -6 days.</a:t>
            </a:r>
          </a:p>
          <a:p>
            <a:pPr eaLnBrk="1" hangingPunct="1">
              <a:lnSpc>
                <a:spcPct val="90000"/>
              </a:lnSpc>
            </a:pPr>
            <a:r>
              <a:rPr lang="en-US" sz="2400" dirty="0"/>
              <a:t>Respiratory arrest / Death / Some may survive.</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152400" y="1524000"/>
            <a:ext cx="8915400" cy="5154613"/>
          </a:xfrm>
        </p:spPr>
        <p:txBody>
          <a:bodyPr lIns="91429" tIns="45714" rIns="91429" bIns="45714"/>
          <a:lstStyle/>
          <a:p>
            <a:pPr eaLnBrk="1" hangingPunct="1"/>
            <a:r>
              <a:rPr lang="en-US" sz="2800"/>
              <a:t>Headache, fever, sore throat</a:t>
            </a:r>
          </a:p>
          <a:p>
            <a:pPr eaLnBrk="1" hangingPunct="1"/>
            <a:r>
              <a:rPr lang="en-US" sz="2800"/>
              <a:t>Nervousness, confusion</a:t>
            </a:r>
          </a:p>
          <a:p>
            <a:pPr eaLnBrk="1" hangingPunct="1"/>
            <a:r>
              <a:rPr lang="en-US" sz="2800"/>
              <a:t>Pain or tingling at the site of the bite</a:t>
            </a:r>
          </a:p>
          <a:p>
            <a:pPr eaLnBrk="1" hangingPunct="1"/>
            <a:r>
              <a:rPr lang="en-US" sz="2800" b="1">
                <a:solidFill>
                  <a:srgbClr val="1E962C"/>
                </a:solidFill>
              </a:rPr>
              <a:t>Hallucinations</a:t>
            </a:r>
            <a:r>
              <a:rPr lang="en-US" sz="2800"/>
              <a:t> </a:t>
            </a:r>
          </a:p>
          <a:p>
            <a:pPr lvl="1" eaLnBrk="1" hangingPunct="1"/>
            <a:r>
              <a:rPr lang="en-US" sz="2400"/>
              <a:t>Seeing things that are not really there </a:t>
            </a:r>
          </a:p>
          <a:p>
            <a:pPr eaLnBrk="1" hangingPunct="1"/>
            <a:r>
              <a:rPr lang="en-US" sz="2800" b="1">
                <a:solidFill>
                  <a:srgbClr val="1E962C"/>
                </a:solidFill>
              </a:rPr>
              <a:t>Hydrophobia</a:t>
            </a:r>
            <a:r>
              <a:rPr lang="en-US" sz="2800"/>
              <a:t> </a:t>
            </a:r>
          </a:p>
          <a:p>
            <a:pPr lvl="1" eaLnBrk="1" hangingPunct="1"/>
            <a:r>
              <a:rPr lang="en-US" sz="2400"/>
              <a:t>“Fear of water" due to spasms in the throat</a:t>
            </a:r>
          </a:p>
          <a:p>
            <a:pPr eaLnBrk="1" hangingPunct="1"/>
            <a:r>
              <a:rPr lang="en-US" sz="1800" b="1">
                <a:solidFill>
                  <a:srgbClr val="1E962C"/>
                </a:solidFill>
              </a:rPr>
              <a:t>Paralysis</a:t>
            </a:r>
            <a:r>
              <a:rPr lang="en-US" sz="1800"/>
              <a:t> </a:t>
            </a:r>
          </a:p>
          <a:p>
            <a:pPr lvl="1" eaLnBrk="1" hangingPunct="1"/>
            <a:r>
              <a:rPr lang="en-US" sz="2000"/>
              <a:t>Unable to move parts of the body </a:t>
            </a:r>
          </a:p>
          <a:p>
            <a:pPr eaLnBrk="1" hangingPunct="1"/>
            <a:r>
              <a:rPr lang="en-US" sz="2000"/>
              <a:t>Coma and death</a:t>
            </a:r>
          </a:p>
        </p:txBody>
      </p:sp>
      <p:sp>
        <p:nvSpPr>
          <p:cNvPr id="33795" name="Rectangle 3"/>
          <p:cNvSpPr>
            <a:spLocks noGrp="1" noChangeArrowheads="1"/>
          </p:cNvSpPr>
          <p:nvPr>
            <p:ph type="title" idx="4294967295"/>
          </p:nvPr>
        </p:nvSpPr>
        <p:spPr>
          <a:xfrm>
            <a:off x="615950" y="274638"/>
            <a:ext cx="7716838" cy="1143000"/>
          </a:xfrm>
        </p:spPr>
        <p:txBody>
          <a:bodyPr lIns="91429" tIns="45714" rIns="91429" bIns="45714" anchor="b"/>
          <a:lstStyle/>
          <a:p>
            <a:pPr eaLnBrk="1" hangingPunct="1"/>
            <a:r>
              <a:rPr lang="en-US" sz="6000">
                <a:solidFill>
                  <a:srgbClr val="FF0000"/>
                </a:solidFill>
              </a:rPr>
              <a:t>Symptoms</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IN"/>
          </a:p>
        </p:txBody>
      </p:sp>
      <p:pic>
        <p:nvPicPr>
          <p:cNvPr id="409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11188" y="188913"/>
            <a:ext cx="831532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4400" b="1" dirty="0">
                <a:solidFill>
                  <a:srgbClr val="FF0000"/>
                </a:solidFill>
                <a:effectLst>
                  <a:outerShdw blurRad="38100" dist="38100" dir="2700000" algn="tl">
                    <a:srgbClr val="000000">
                      <a:alpha val="43137"/>
                    </a:srgbClr>
                  </a:outerShdw>
                </a:effectLst>
                <a:latin typeface="Times New Roman" pitchFamily="18" charset="0"/>
              </a:rPr>
              <a:t>CLINICAL  MANIFESTATIONS</a:t>
            </a:r>
          </a:p>
        </p:txBody>
      </p:sp>
      <p:sp>
        <p:nvSpPr>
          <p:cNvPr id="55299" name="Text Box 3"/>
          <p:cNvSpPr txBox="1">
            <a:spLocks noChangeArrowheads="1"/>
          </p:cNvSpPr>
          <p:nvPr/>
        </p:nvSpPr>
        <p:spPr bwMode="auto">
          <a:xfrm>
            <a:off x="611188" y="1219200"/>
            <a:ext cx="816451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4400" b="1" i="1" dirty="0">
                <a:latin typeface="Times New Roman" pitchFamily="18" charset="0"/>
              </a:rPr>
              <a:t>1 </a:t>
            </a:r>
            <a:r>
              <a:rPr lang="en-US" sz="4000" b="1" i="1" dirty="0">
                <a:latin typeface="Times New Roman" pitchFamily="18" charset="0"/>
              </a:rPr>
              <a:t>– </a:t>
            </a:r>
            <a:r>
              <a:rPr lang="en-US" sz="4400" b="1" i="1" dirty="0">
                <a:effectLst>
                  <a:outerShdw blurRad="38100" dist="38100" dir="2700000" algn="tl">
                    <a:srgbClr val="C0C0C0"/>
                  </a:outerShdw>
                </a:effectLst>
                <a:latin typeface="Times New Roman" pitchFamily="18" charset="0"/>
              </a:rPr>
              <a:t>Non  specific  prodrome</a:t>
            </a:r>
          </a:p>
          <a:p>
            <a:pPr>
              <a:defRPr/>
            </a:pPr>
            <a:endParaRPr lang="en-US" sz="4400" b="1" i="1" dirty="0">
              <a:effectLst>
                <a:outerShdw blurRad="38100" dist="38100" dir="2700000" algn="tl">
                  <a:srgbClr val="C0C0C0"/>
                </a:outerShdw>
              </a:effectLst>
              <a:latin typeface="Times New Roman" pitchFamily="18" charset="0"/>
            </a:endParaRPr>
          </a:p>
          <a:p>
            <a:pPr>
              <a:defRPr/>
            </a:pPr>
            <a:r>
              <a:rPr lang="en-US" sz="4400" b="1" i="1" dirty="0">
                <a:effectLst>
                  <a:outerShdw blurRad="38100" dist="38100" dir="2700000" algn="tl">
                    <a:srgbClr val="C0C0C0"/>
                  </a:outerShdw>
                </a:effectLst>
                <a:latin typeface="Times New Roman" pitchFamily="18" charset="0"/>
              </a:rPr>
              <a:t>2 – Acute  neurologic  encephalitis</a:t>
            </a:r>
          </a:p>
          <a:p>
            <a:pPr>
              <a:defRPr/>
            </a:pPr>
            <a:r>
              <a:rPr lang="en-US" sz="4000" b="1" i="1" dirty="0">
                <a:effectLst>
                  <a:outerShdw blurRad="38100" dist="38100" dir="2700000" algn="tl">
                    <a:srgbClr val="C0C0C0"/>
                  </a:outerShdw>
                </a:effectLst>
                <a:latin typeface="Times New Roman" pitchFamily="18" charset="0"/>
              </a:rPr>
              <a:t>      Acute  encephalitis</a:t>
            </a:r>
          </a:p>
          <a:p>
            <a:pPr>
              <a:defRPr/>
            </a:pPr>
            <a:r>
              <a:rPr lang="en-US" sz="3600" b="1" i="1" dirty="0">
                <a:effectLst>
                  <a:outerShdw blurRad="38100" dist="38100" dir="2700000" algn="tl">
                    <a:srgbClr val="C0C0C0"/>
                  </a:outerShdw>
                </a:effectLst>
                <a:latin typeface="Times New Roman" pitchFamily="18" charset="0"/>
              </a:rPr>
              <a:t>      Profound  dysfunction  of  brainstem</a:t>
            </a:r>
          </a:p>
          <a:p>
            <a:pPr>
              <a:defRPr/>
            </a:pPr>
            <a:endParaRPr lang="en-US" sz="3600" b="1" i="1" dirty="0">
              <a:effectLst>
                <a:outerShdw blurRad="38100" dist="38100" dir="2700000" algn="tl">
                  <a:srgbClr val="C0C0C0"/>
                </a:outerShdw>
              </a:effectLst>
              <a:latin typeface="Times New Roman" pitchFamily="18" charset="0"/>
            </a:endParaRPr>
          </a:p>
          <a:p>
            <a:pPr>
              <a:defRPr/>
            </a:pPr>
            <a:r>
              <a:rPr lang="en-US" sz="4000" b="1" i="1" dirty="0">
                <a:effectLst>
                  <a:outerShdw blurRad="38100" dist="38100" dir="2700000" algn="tl">
                    <a:srgbClr val="C0C0C0"/>
                  </a:outerShdw>
                </a:effectLst>
                <a:latin typeface="Times New Roman" pitchFamily="18" charset="0"/>
              </a:rPr>
              <a:t>3 – Coma</a:t>
            </a:r>
          </a:p>
          <a:p>
            <a:pPr>
              <a:defRPr/>
            </a:pPr>
            <a:endParaRPr lang="en-US" sz="4000" b="1" i="1" dirty="0">
              <a:effectLst>
                <a:outerShdw blurRad="38100" dist="38100" dir="2700000" algn="tl">
                  <a:srgbClr val="C0C0C0"/>
                </a:outerShdw>
              </a:effectLst>
              <a:latin typeface="Times New Roman" pitchFamily="18" charset="0"/>
            </a:endParaRPr>
          </a:p>
          <a:p>
            <a:pPr>
              <a:defRPr/>
            </a:pPr>
            <a:r>
              <a:rPr lang="en-US" sz="4000" b="1" i="1" dirty="0">
                <a:effectLst>
                  <a:outerShdw blurRad="38100" dist="38100" dir="2700000" algn="tl">
                    <a:srgbClr val="C0C0C0"/>
                  </a:outerShdw>
                </a:effectLst>
                <a:latin typeface="Times New Roman" pitchFamily="18" charset="0"/>
              </a:rPr>
              <a:t>4 - Death  (  Rare  cases </a:t>
            </a:r>
            <a:r>
              <a:rPr lang="en-US" sz="4000" b="1" i="1" dirty="0">
                <a:effectLst>
                  <a:outerShdw blurRad="38100" dist="38100" dir="2700000" algn="tl">
                    <a:srgbClr val="C0C0C0"/>
                  </a:outerShdw>
                </a:effectLst>
                <a:latin typeface="Times New Roman" pitchFamily="18" charset="0"/>
                <a:sym typeface="Wingdings" pitchFamily="2" charset="2"/>
              </a:rPr>
              <a:t>  recovery )</a:t>
            </a:r>
            <a:endParaRPr lang="en-US" sz="4000" b="1" i="1" dirty="0">
              <a:effectLst>
                <a:outerShdw blurRad="38100" dist="38100" dir="2700000" algn="tl">
                  <a:srgbClr val="C0C0C0"/>
                </a:outerShdw>
              </a:effectLst>
              <a:latin typeface="Times New Roman" pitchFamily="18" charset="0"/>
            </a:endParaRP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30</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11188" y="188913"/>
            <a:ext cx="831532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4400" b="1" dirty="0">
                <a:solidFill>
                  <a:srgbClr val="FF0000"/>
                </a:solidFill>
                <a:effectLst>
                  <a:outerShdw blurRad="38100" dist="38100" dir="2700000" algn="tl">
                    <a:srgbClr val="C0C0C0"/>
                  </a:outerShdw>
                </a:effectLst>
                <a:latin typeface="Times New Roman" pitchFamily="18" charset="0"/>
              </a:rPr>
              <a:t>CLINICAL  MANIFESTATIONS</a:t>
            </a:r>
          </a:p>
        </p:txBody>
      </p:sp>
      <p:sp>
        <p:nvSpPr>
          <p:cNvPr id="56323" name="Text Box 3"/>
          <p:cNvSpPr txBox="1">
            <a:spLocks noChangeArrowheads="1"/>
          </p:cNvSpPr>
          <p:nvPr/>
        </p:nvSpPr>
        <p:spPr bwMode="auto">
          <a:xfrm>
            <a:off x="179388" y="1052513"/>
            <a:ext cx="8812212"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4000" b="1" i="1" u="sng" dirty="0">
                <a:solidFill>
                  <a:srgbClr val="00FF00"/>
                </a:solidFill>
                <a:latin typeface="Times New Roman" pitchFamily="18" charset="0"/>
              </a:rPr>
              <a:t>1 </a:t>
            </a:r>
            <a:r>
              <a:rPr lang="en-US" sz="4000" b="1" i="1" u="sng" dirty="0">
                <a:latin typeface="Times New Roman" pitchFamily="18" charset="0"/>
              </a:rPr>
              <a:t>– </a:t>
            </a:r>
            <a:r>
              <a:rPr lang="en-US" sz="4000" b="1" i="1" u="sng" dirty="0">
                <a:effectLst>
                  <a:outerShdw blurRad="38100" dist="38100" dir="2700000" algn="tl">
                    <a:srgbClr val="C0C0C0"/>
                  </a:outerShdw>
                </a:effectLst>
                <a:latin typeface="Times New Roman" pitchFamily="18" charset="0"/>
              </a:rPr>
              <a:t>Non  specific  prodrome</a:t>
            </a:r>
            <a:r>
              <a:rPr lang="en-US" sz="4000" b="1" i="1" u="sng" dirty="0">
                <a:solidFill>
                  <a:srgbClr val="00FF00"/>
                </a:solidFill>
                <a:effectLst>
                  <a:outerShdw blurRad="38100" dist="38100" dir="2700000" algn="tl">
                    <a:srgbClr val="C0C0C0"/>
                  </a:outerShdw>
                </a:effectLst>
                <a:latin typeface="Times New Roman" pitchFamily="18" charset="0"/>
              </a:rPr>
              <a:t>  </a:t>
            </a:r>
          </a:p>
          <a:p>
            <a:pPr>
              <a:defRPr/>
            </a:pPr>
            <a:r>
              <a:rPr lang="en-US" sz="4000" b="1" i="1" dirty="0">
                <a:effectLst>
                  <a:outerShdw blurRad="38100" dist="38100" dir="2700000" algn="tl">
                    <a:srgbClr val="C0C0C0"/>
                  </a:outerShdw>
                </a:effectLst>
                <a:latin typeface="Times New Roman" pitchFamily="18" charset="0"/>
              </a:rPr>
              <a:t>1 - 2  days  </a:t>
            </a:r>
            <a:r>
              <a:rPr lang="en-US" sz="4000" b="1" i="1" dirty="0">
                <a:effectLst>
                  <a:outerShdw blurRad="38100" dist="38100" dir="2700000" algn="tl">
                    <a:srgbClr val="C0C0C0"/>
                  </a:outerShdw>
                </a:effectLst>
                <a:latin typeface="Times New Roman" pitchFamily="18" charset="0"/>
                <a:sym typeface="Wingdings" pitchFamily="2" charset="2"/>
              </a:rPr>
              <a:t> 1  week</a:t>
            </a:r>
          </a:p>
          <a:p>
            <a:pPr>
              <a:buFont typeface="Wingdings" pitchFamily="2" charset="2"/>
              <a:buChar char="v"/>
              <a:defRPr/>
            </a:pPr>
            <a:r>
              <a:rPr lang="en-US" sz="4000" b="1" i="1" dirty="0">
                <a:effectLst>
                  <a:outerShdw blurRad="38100" dist="38100" dir="2700000" algn="tl">
                    <a:srgbClr val="C0C0C0"/>
                  </a:outerShdw>
                </a:effectLst>
                <a:latin typeface="Times New Roman" pitchFamily="18" charset="0"/>
                <a:sym typeface="Wingdings" pitchFamily="2" charset="2"/>
              </a:rPr>
              <a:t>Fever, headache, sore  throat</a:t>
            </a:r>
          </a:p>
          <a:p>
            <a:pPr>
              <a:buFont typeface="Wingdings" pitchFamily="2" charset="2"/>
              <a:buChar char="v"/>
              <a:defRPr/>
            </a:pPr>
            <a:r>
              <a:rPr lang="en-US" sz="4000" b="1" i="1" dirty="0">
                <a:effectLst>
                  <a:outerShdw blurRad="38100" dist="38100" dir="2700000" algn="tl">
                    <a:srgbClr val="C0C0C0"/>
                  </a:outerShdw>
                </a:effectLst>
                <a:latin typeface="Times New Roman" pitchFamily="18" charset="0"/>
                <a:sym typeface="Wingdings" pitchFamily="2" charset="2"/>
              </a:rPr>
              <a:t>Anorexia, nausea, vomiting, </a:t>
            </a:r>
          </a:p>
          <a:p>
            <a:pPr>
              <a:buFont typeface="Wingdings" pitchFamily="2" charset="2"/>
              <a:buChar char="v"/>
              <a:defRPr/>
            </a:pPr>
            <a:r>
              <a:rPr lang="en-US" sz="4000" b="1" i="1" dirty="0">
                <a:effectLst>
                  <a:outerShdw blurRad="38100" dist="38100" dir="2700000" algn="tl">
                    <a:srgbClr val="C0C0C0"/>
                  </a:outerShdw>
                </a:effectLst>
                <a:latin typeface="Times New Roman" pitchFamily="18" charset="0"/>
                <a:sym typeface="Wingdings" pitchFamily="2" charset="2"/>
              </a:rPr>
              <a:t>Agitation,  depression</a:t>
            </a:r>
          </a:p>
          <a:p>
            <a:pPr>
              <a:buFont typeface="Wingdings" pitchFamily="2" charset="2"/>
              <a:buChar char="v"/>
              <a:defRPr/>
            </a:pPr>
            <a:r>
              <a:rPr lang="en-US" sz="4000" b="1" i="1" dirty="0">
                <a:effectLst>
                  <a:outerShdw blurRad="38100" dist="38100" dir="2700000" algn="tl">
                    <a:srgbClr val="C0C0C0"/>
                  </a:outerShdw>
                </a:effectLst>
                <a:latin typeface="Times New Roman" pitchFamily="18" charset="0"/>
                <a:sym typeface="Wingdings" pitchFamily="2" charset="2"/>
              </a:rPr>
              <a:t>Parenthesis  or  fasciculation's  at  or</a:t>
            </a:r>
          </a:p>
          <a:p>
            <a:pPr>
              <a:buFont typeface="Wingdings" pitchFamily="2" charset="2"/>
              <a:buNone/>
              <a:defRPr/>
            </a:pPr>
            <a:r>
              <a:rPr lang="en-US" sz="4000" b="1" i="1" dirty="0">
                <a:effectLst>
                  <a:outerShdw blurRad="38100" dist="38100" dir="2700000" algn="tl">
                    <a:srgbClr val="C0C0C0"/>
                  </a:outerShdw>
                </a:effectLst>
                <a:latin typeface="Times New Roman" pitchFamily="18" charset="0"/>
                <a:sym typeface="Wingdings" pitchFamily="2" charset="2"/>
              </a:rPr>
              <a:t>   Around  the  site  of inoculation of virus. </a:t>
            </a:r>
          </a:p>
          <a:p>
            <a:pPr>
              <a:buFont typeface="Wingdings" pitchFamily="2" charset="2"/>
              <a:buNone/>
              <a:defRPr/>
            </a:pPr>
            <a:r>
              <a:rPr lang="en-US" sz="4000" b="1" i="1" dirty="0">
                <a:effectLst>
                  <a:outerShdw blurRad="38100" dist="38100" dir="2700000" algn="tl">
                    <a:srgbClr val="C0C0C0"/>
                  </a:outerShdw>
                </a:effectLst>
                <a:latin typeface="Times New Roman" pitchFamily="18" charset="0"/>
                <a:sym typeface="Wingdings" pitchFamily="2" charset="2"/>
              </a:rPr>
              <a:t>   </a:t>
            </a:r>
            <a:endParaRPr lang="en-US" sz="4000" b="1" i="1" dirty="0">
              <a:effectLst>
                <a:outerShdw blurRad="38100" dist="38100" dir="2700000" algn="tl">
                  <a:srgbClr val="C0C0C0"/>
                </a:outerShdw>
              </a:effectLst>
              <a:latin typeface="Times New Roman" pitchFamily="18" charset="0"/>
            </a:endParaRP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z="4000" b="1" dirty="0">
                <a:solidFill>
                  <a:srgbClr val="FF0000"/>
                </a:solidFill>
                <a:effectLst>
                  <a:outerShdw blurRad="38100" dist="38100" dir="2700000" algn="tl">
                    <a:srgbClr val="C0C0C0"/>
                  </a:outerShdw>
                </a:effectLst>
              </a:rPr>
              <a:t>Acute  Neurologic Encephalitis</a:t>
            </a:r>
            <a:endParaRPr lang="en-IN" sz="4000" b="1" dirty="0">
              <a:solidFill>
                <a:srgbClr val="FF0000"/>
              </a:solidFill>
              <a:effectLst>
                <a:outerShdw blurRad="38100" dist="38100" dir="2700000" algn="tl">
                  <a:srgbClr val="C0C0C0"/>
                </a:outerShdw>
              </a:effectLst>
            </a:endParaRPr>
          </a:p>
        </p:txBody>
      </p:sp>
      <p:sp>
        <p:nvSpPr>
          <p:cNvPr id="130051" name="Rectangle 3"/>
          <p:cNvSpPr>
            <a:spLocks noGrp="1" noChangeArrowheads="1"/>
          </p:cNvSpPr>
          <p:nvPr>
            <p:ph type="body" idx="1"/>
          </p:nvPr>
        </p:nvSpPr>
        <p:spPr/>
        <p:txBody>
          <a:bodyPr/>
          <a:lstStyle/>
          <a:p>
            <a:pPr eaLnBrk="1" hangingPunct="1">
              <a:lnSpc>
                <a:spcPct val="80000"/>
              </a:lnSpc>
              <a:buFontTx/>
              <a:buNone/>
              <a:defRPr/>
            </a:pPr>
            <a:endParaRPr lang="en-US" sz="1400" b="1" i="1" u="sng" dirty="0">
              <a:effectLst>
                <a:outerShdw blurRad="38100" dist="38100" dir="2700000" algn="tl">
                  <a:srgbClr val="C0C0C0"/>
                </a:outerShdw>
              </a:effectLst>
            </a:endParaRPr>
          </a:p>
          <a:p>
            <a:pPr eaLnBrk="1" hangingPunct="1">
              <a:lnSpc>
                <a:spcPct val="80000"/>
              </a:lnSpc>
              <a:defRPr/>
            </a:pPr>
            <a:r>
              <a:rPr lang="en-US" sz="2800" b="1" i="1" dirty="0">
                <a:effectLst>
                  <a:outerShdw blurRad="38100" dist="38100" dir="2700000" algn="tl">
                    <a:srgbClr val="C0C0C0"/>
                  </a:outerShdw>
                </a:effectLst>
              </a:rPr>
              <a:t>1 – 2  days  to &lt;  1  week</a:t>
            </a:r>
          </a:p>
          <a:p>
            <a:pPr eaLnBrk="1" hangingPunct="1">
              <a:lnSpc>
                <a:spcPct val="80000"/>
              </a:lnSpc>
              <a:defRPr/>
            </a:pPr>
            <a:r>
              <a:rPr lang="en-US" sz="2800" b="1" i="1" dirty="0">
                <a:effectLst>
                  <a:outerShdw blurRad="38100" dist="38100" dir="2700000" algn="tl">
                    <a:srgbClr val="C0C0C0"/>
                  </a:outerShdw>
                </a:effectLst>
              </a:rPr>
              <a:t>Excessive  motor activity, Excitation, Agitation</a:t>
            </a:r>
          </a:p>
          <a:p>
            <a:pPr eaLnBrk="1" hangingPunct="1">
              <a:lnSpc>
                <a:spcPct val="80000"/>
              </a:lnSpc>
              <a:defRPr/>
            </a:pPr>
            <a:r>
              <a:rPr lang="en-US" sz="2800" b="1" i="1" dirty="0">
                <a:effectLst>
                  <a:outerShdw blurRad="38100" dist="38100" dir="2700000" algn="tl">
                    <a:srgbClr val="C0C0C0"/>
                  </a:outerShdw>
                </a:effectLst>
              </a:rPr>
              <a:t>Confusion, Hallucinations, Delirium, </a:t>
            </a:r>
          </a:p>
          <a:p>
            <a:pPr eaLnBrk="1" hangingPunct="1">
              <a:lnSpc>
                <a:spcPct val="80000"/>
              </a:lnSpc>
              <a:defRPr/>
            </a:pPr>
            <a:r>
              <a:rPr lang="en-US" sz="2800" b="1" i="1" dirty="0">
                <a:effectLst>
                  <a:outerShdw blurRad="38100" dist="38100" dir="2700000" algn="tl">
                    <a:srgbClr val="C0C0C0"/>
                  </a:outerShdw>
                </a:effectLst>
              </a:rPr>
              <a:t>Bizarre  aberrations  of  thought,  Seizures</a:t>
            </a:r>
            <a:r>
              <a:rPr lang="en-US" sz="2000" b="1" i="1" dirty="0">
                <a:solidFill>
                  <a:srgbClr val="FFFF00"/>
                </a:solidFill>
                <a:effectLst>
                  <a:outerShdw blurRad="38100" dist="38100" dir="2700000" algn="tl">
                    <a:srgbClr val="C0C0C0"/>
                  </a:outerShdw>
                </a:effectLst>
              </a:rPr>
              <a:t>,</a:t>
            </a:r>
          </a:p>
          <a:p>
            <a:pPr eaLnBrk="1" hangingPunct="1">
              <a:lnSpc>
                <a:spcPct val="80000"/>
              </a:lnSpc>
              <a:defRPr/>
            </a:pPr>
            <a:endParaRPr lang="en-US" sz="2000" b="1" i="1" dirty="0">
              <a:solidFill>
                <a:srgbClr val="FFFF00"/>
              </a:solidFill>
              <a:effectLst>
                <a:outerShdw blurRad="38100" dist="38100" dir="2700000" algn="tl">
                  <a:srgbClr val="C0C0C0"/>
                </a:outerShdw>
              </a:effectLst>
            </a:endParaRPr>
          </a:p>
          <a:p>
            <a:pPr eaLnBrk="1" hangingPunct="1">
              <a:lnSpc>
                <a:spcPct val="80000"/>
              </a:lnSpc>
              <a:defRPr/>
            </a:pPr>
            <a:r>
              <a:rPr lang="en-US" sz="2400" b="1" i="1" dirty="0">
                <a:effectLst>
                  <a:outerShdw blurRad="38100" dist="38100" dir="2700000" algn="tl">
                    <a:srgbClr val="C0C0C0"/>
                  </a:outerShdw>
                </a:effectLst>
              </a:rPr>
              <a:t>Muscle  spasms,  Meningismus,  </a:t>
            </a:r>
          </a:p>
          <a:p>
            <a:pPr eaLnBrk="1" hangingPunct="1">
              <a:lnSpc>
                <a:spcPct val="80000"/>
              </a:lnSpc>
              <a:defRPr/>
            </a:pPr>
            <a:r>
              <a:rPr lang="en-US" sz="2400" b="1" i="1" dirty="0">
                <a:effectLst>
                  <a:outerShdw blurRad="38100" dist="38100" dir="2700000" algn="tl">
                    <a:srgbClr val="C0C0C0"/>
                  </a:outerShdw>
                </a:effectLst>
              </a:rPr>
              <a:t>Opisthotonic  posturing </a:t>
            </a:r>
          </a:p>
          <a:p>
            <a:pPr eaLnBrk="1" hangingPunct="1">
              <a:lnSpc>
                <a:spcPct val="80000"/>
              </a:lnSpc>
              <a:defRPr/>
            </a:pPr>
            <a:r>
              <a:rPr lang="en-US" sz="2400" b="1" i="1" dirty="0">
                <a:effectLst>
                  <a:outerShdw blurRad="38100" dist="38100" dir="2700000" algn="tl">
                    <a:srgbClr val="C0C0C0"/>
                  </a:outerShdw>
                </a:effectLst>
              </a:rPr>
              <a:t>Mental  aberration ( Lucid  period  </a:t>
            </a:r>
            <a:r>
              <a:rPr lang="en-US" sz="2400" b="1" i="1" dirty="0">
                <a:effectLst>
                  <a:outerShdw blurRad="38100" dist="38100" dir="2700000" algn="tl">
                    <a:srgbClr val="C0C0C0"/>
                  </a:outerShdw>
                </a:effectLst>
                <a:sym typeface="Wingdings" pitchFamily="2" charset="2"/>
              </a:rPr>
              <a:t>  coma )</a:t>
            </a:r>
            <a:r>
              <a:rPr lang="en-US" sz="2400" b="1" i="1" dirty="0">
                <a:effectLst>
                  <a:outerShdw blurRad="38100" dist="38100" dir="2700000" algn="tl">
                    <a:srgbClr val="C0C0C0"/>
                  </a:outerShdw>
                </a:effectLst>
              </a:rPr>
              <a:t> </a:t>
            </a:r>
          </a:p>
          <a:p>
            <a:pPr eaLnBrk="1" hangingPunct="1">
              <a:lnSpc>
                <a:spcPct val="80000"/>
              </a:lnSpc>
              <a:defRPr/>
            </a:pPr>
            <a:r>
              <a:rPr lang="en-US" sz="2400" b="1" i="1" dirty="0">
                <a:effectLst>
                  <a:outerShdw blurRad="38100" dist="38100" dir="2700000" algn="tl">
                    <a:srgbClr val="C0C0C0"/>
                  </a:outerShdw>
                </a:effectLst>
              </a:rPr>
              <a:t>Hypersalivation, Aphasia, Pharyngeal spasms</a:t>
            </a:r>
          </a:p>
          <a:p>
            <a:pPr eaLnBrk="1" hangingPunct="1">
              <a:lnSpc>
                <a:spcPct val="80000"/>
              </a:lnSpc>
              <a:defRPr/>
            </a:pPr>
            <a:r>
              <a:rPr lang="en-US" sz="2400" b="1" i="1" dirty="0">
                <a:effectLst>
                  <a:outerShdw blurRad="38100" dist="38100" dir="2700000" algn="tl">
                    <a:srgbClr val="C0C0C0"/>
                  </a:outerShdw>
                </a:effectLst>
              </a:rPr>
              <a:t>Incordination,  Hyperactivity</a:t>
            </a:r>
            <a:endParaRPr lang="en-IN" sz="2400" b="1" i="1" dirty="0">
              <a:effectLst>
                <a:outerShdw blurRad="38100" dist="38100" dir="2700000" algn="tl">
                  <a:srgbClr val="C0C0C0"/>
                </a:outerShdw>
              </a:effectLst>
            </a:endParaRPr>
          </a:p>
        </p:txBody>
      </p:sp>
      <p:sp>
        <p:nvSpPr>
          <p:cNvPr id="2" name="Footer Placeholder 1"/>
          <p:cNvSpPr>
            <a:spLocks noGrp="1"/>
          </p:cNvSpPr>
          <p:nvPr>
            <p:ph type="ftr" sz="quarter" idx="11"/>
          </p:nvPr>
        </p:nvSpPr>
        <p:spPr/>
        <p:txBody>
          <a:bodyPr/>
          <a:lstStyle/>
          <a:p>
            <a:pPr>
              <a:defRPr/>
            </a:pPr>
            <a:r>
              <a:rPr lang="en-US" dirty="0"/>
              <a:t>D</a:t>
            </a:r>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sz="4000" b="1" dirty="0">
                <a:solidFill>
                  <a:srgbClr val="FF0000"/>
                </a:solidFill>
                <a:effectLst>
                  <a:outerShdw blurRad="38100" dist="38100" dir="2700000" algn="tl">
                    <a:srgbClr val="C0C0C0"/>
                  </a:outerShdw>
                </a:effectLst>
              </a:rPr>
              <a:t> Acute  Neurologic Encephalitis Phase</a:t>
            </a:r>
            <a:endParaRPr lang="en-IN" sz="4000" b="1" dirty="0">
              <a:solidFill>
                <a:srgbClr val="FF0000"/>
              </a:solidFill>
              <a:effectLst>
                <a:outerShdw blurRad="38100" dist="38100" dir="2700000" algn="tl">
                  <a:srgbClr val="C0C0C0"/>
                </a:outerShdw>
              </a:effectLst>
            </a:endParaRPr>
          </a:p>
        </p:txBody>
      </p:sp>
      <p:sp>
        <p:nvSpPr>
          <p:cNvPr id="132099" name="Rectangle 3"/>
          <p:cNvSpPr>
            <a:spLocks noGrp="1" noChangeArrowheads="1"/>
          </p:cNvSpPr>
          <p:nvPr>
            <p:ph type="body" idx="1"/>
          </p:nvPr>
        </p:nvSpPr>
        <p:spPr/>
        <p:txBody>
          <a:bodyPr/>
          <a:lstStyle/>
          <a:p>
            <a:pPr eaLnBrk="1" hangingPunct="1">
              <a:buFontTx/>
              <a:buNone/>
              <a:defRPr/>
            </a:pPr>
            <a:endParaRPr lang="en-US" sz="2800" b="1" i="1" u="sng" dirty="0">
              <a:effectLst>
                <a:outerShdw blurRad="38100" dist="38100" dir="2700000" algn="tl">
                  <a:srgbClr val="C0C0C0"/>
                </a:outerShdw>
              </a:effectLst>
            </a:endParaRPr>
          </a:p>
          <a:p>
            <a:pPr eaLnBrk="1" hangingPunct="1">
              <a:defRPr/>
            </a:pPr>
            <a:r>
              <a:rPr lang="en-US" sz="2800" b="1" i="1" dirty="0">
                <a:effectLst>
                  <a:outerShdw blurRad="38100" dist="38100" dir="2700000" algn="tl">
                    <a:srgbClr val="C0C0C0"/>
                  </a:outerShdw>
                </a:effectLst>
              </a:rPr>
              <a:t>Fever  T &gt; 40.6  </a:t>
            </a:r>
          </a:p>
          <a:p>
            <a:pPr eaLnBrk="1" hangingPunct="1">
              <a:defRPr/>
            </a:pPr>
            <a:r>
              <a:rPr lang="en-US" sz="2800" b="1" i="1" dirty="0">
                <a:solidFill>
                  <a:srgbClr val="FF0066"/>
                </a:solidFill>
                <a:effectLst>
                  <a:outerShdw blurRad="38100" dist="38100" dir="2700000" algn="tl">
                    <a:srgbClr val="C0C0C0"/>
                  </a:outerShdw>
                </a:effectLst>
              </a:rPr>
              <a:t>Dilated  irregular  pupils</a:t>
            </a:r>
            <a:r>
              <a:rPr lang="en-US" sz="2800" b="1" i="1" dirty="0">
                <a:solidFill>
                  <a:srgbClr val="FFFF00"/>
                </a:solidFill>
                <a:effectLst>
                  <a:outerShdw blurRad="38100" dist="38100" dir="2700000" algn="tl">
                    <a:srgbClr val="C0C0C0"/>
                  </a:outerShdw>
                </a:effectLst>
              </a:rPr>
              <a:t> </a:t>
            </a:r>
          </a:p>
          <a:p>
            <a:pPr eaLnBrk="1" hangingPunct="1">
              <a:defRPr/>
            </a:pPr>
            <a:r>
              <a:rPr lang="en-US" sz="2800" b="1" i="1" dirty="0">
                <a:effectLst>
                  <a:outerShdw blurRad="38100" dist="38100" dir="2700000" algn="tl">
                    <a:srgbClr val="C0C0C0"/>
                  </a:outerShdw>
                </a:effectLst>
              </a:rPr>
              <a:t>   Lacrimation,   Salivation &amp;   Perspiration</a:t>
            </a:r>
          </a:p>
          <a:p>
            <a:pPr eaLnBrk="1" hangingPunct="1">
              <a:defRPr/>
            </a:pPr>
            <a:r>
              <a:rPr lang="en-US" sz="2800" b="1" i="1" dirty="0">
                <a:solidFill>
                  <a:srgbClr val="FF0066"/>
                </a:solidFill>
                <a:effectLst>
                  <a:outerShdw blurRad="38100" dist="38100" dir="2700000" algn="tl">
                    <a:srgbClr val="C0C0C0"/>
                  </a:outerShdw>
                </a:effectLst>
              </a:rPr>
              <a:t>Upper  motor  neuron  paralysis</a:t>
            </a:r>
          </a:p>
          <a:p>
            <a:pPr eaLnBrk="1" hangingPunct="1">
              <a:defRPr/>
            </a:pPr>
            <a:r>
              <a:rPr lang="en-US" sz="2800" b="1" i="1" dirty="0">
                <a:effectLst>
                  <a:outerShdw blurRad="38100" dist="38100" dir="2700000" algn="tl">
                    <a:srgbClr val="C0C0C0"/>
                  </a:outerShdw>
                </a:effectLst>
              </a:rPr>
              <a:t>   Deep  tendon  reflexes</a:t>
            </a:r>
          </a:p>
          <a:p>
            <a:pPr eaLnBrk="1" hangingPunct="1">
              <a:defRPr/>
            </a:pPr>
            <a:r>
              <a:rPr lang="en-US" sz="2800" b="1" i="1" dirty="0">
                <a:solidFill>
                  <a:srgbClr val="FF0066"/>
                </a:solidFill>
                <a:effectLst>
                  <a:outerShdw blurRad="38100" dist="38100" dir="2700000" algn="tl">
                    <a:srgbClr val="C0C0C0"/>
                  </a:outerShdw>
                </a:effectLst>
              </a:rPr>
              <a:t>Extensor  plantar  responses (  as  a  rule )</a:t>
            </a:r>
          </a:p>
          <a:p>
            <a:pPr eaLnBrk="1" hangingPunct="1">
              <a:defRPr/>
            </a:pPr>
            <a:r>
              <a:rPr lang="en-US" sz="2800" b="1" i="1" dirty="0">
                <a:effectLst>
                  <a:outerShdw blurRad="38100" dist="38100" dir="2700000" algn="tl">
                    <a:srgbClr val="C0C0C0"/>
                  </a:outerShdw>
                </a:effectLst>
              </a:rPr>
              <a:t>Hydrophobia  or  Aerophobia (50 -70% )</a:t>
            </a:r>
          </a:p>
          <a:p>
            <a:pPr eaLnBrk="1" hangingPunct="1">
              <a:defRPr/>
            </a:pPr>
            <a:endParaRPr lang="en-IN" sz="2800" dirty="0"/>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abicdc0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34</a:t>
            </a:fld>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abicdc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2538376"/>
            <a:ext cx="16668750" cy="113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35</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IN" sz="4800" b="1">
                <a:solidFill>
                  <a:srgbClr val="FF0000"/>
                </a:solidFill>
              </a:rPr>
              <a:t>Diagnosis of Rabies</a:t>
            </a:r>
          </a:p>
        </p:txBody>
      </p:sp>
      <p:sp>
        <p:nvSpPr>
          <p:cNvPr id="41987" name="Rectangle 3"/>
          <p:cNvSpPr>
            <a:spLocks noGrp="1" noChangeArrowheads="1"/>
          </p:cNvSpPr>
          <p:nvPr>
            <p:ph type="body" idx="1"/>
          </p:nvPr>
        </p:nvSpPr>
        <p:spPr/>
        <p:txBody>
          <a:bodyPr/>
          <a:lstStyle/>
          <a:p>
            <a:pPr eaLnBrk="1" hangingPunct="1">
              <a:lnSpc>
                <a:spcPct val="90000"/>
              </a:lnSpc>
            </a:pPr>
            <a:r>
              <a:rPr lang="en-IN"/>
              <a:t>In most cases, human rabies is diagnosed primarily on the basis of clinical symptoms and signs, and a corroborative history of or evidence of an animal bite, death of an animal, and incomplete or no vaccination following exposure.</a:t>
            </a:r>
            <a:r>
              <a:rPr lang="en-IN">
                <a:hlinkClick r:id="rId2"/>
              </a:rPr>
              <a:t>2</a:t>
            </a:r>
            <a:r>
              <a:rPr lang="en-IN"/>
              <a:t> The facility for laboratory diagnosis and confirmation of rabies, be it in humans or in animals, is available premortem in only a few institutions in India. T </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IN" b="1">
                <a:solidFill>
                  <a:srgbClr val="FF0000"/>
                </a:solidFill>
              </a:rPr>
              <a:t>Post mortem Diagnosis</a:t>
            </a:r>
          </a:p>
        </p:txBody>
      </p:sp>
      <p:sp>
        <p:nvSpPr>
          <p:cNvPr id="43011" name="Rectangle 3"/>
          <p:cNvSpPr>
            <a:spLocks noGrp="1" noChangeArrowheads="1"/>
          </p:cNvSpPr>
          <p:nvPr>
            <p:ph type="body" idx="1"/>
          </p:nvPr>
        </p:nvSpPr>
        <p:spPr/>
        <p:txBody>
          <a:bodyPr/>
          <a:lstStyle/>
          <a:p>
            <a:pPr eaLnBrk="1" hangingPunct="1"/>
            <a:r>
              <a:rPr lang="en-IN" sz="4000"/>
              <a:t>The standard premortem test is a fluorescent antibody test to demonstrate the presence of viral antigen. The standard postmortem test is biopsy of the patient's brain and examination for Negri bodies. Autopsies are rarely performed. </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0"/>
            <a:ext cx="8534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5400" b="1" dirty="0">
                <a:solidFill>
                  <a:srgbClr val="FF0000"/>
                </a:solidFill>
                <a:effectLst>
                  <a:outerShdw blurRad="38100" dist="38100" dir="2700000" algn="tl">
                    <a:srgbClr val="C0C0C0"/>
                  </a:outerShdw>
                </a:effectLst>
                <a:latin typeface="Times New Roman" pitchFamily="18" charset="0"/>
              </a:rPr>
              <a:t>DIAGNOSIS</a:t>
            </a:r>
          </a:p>
        </p:txBody>
      </p:sp>
      <p:sp>
        <p:nvSpPr>
          <p:cNvPr id="63491" name="Text Box 3"/>
          <p:cNvSpPr txBox="1">
            <a:spLocks noChangeArrowheads="1"/>
          </p:cNvSpPr>
          <p:nvPr/>
        </p:nvSpPr>
        <p:spPr bwMode="auto">
          <a:xfrm>
            <a:off x="76200" y="849313"/>
            <a:ext cx="8915400" cy="600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defRPr/>
            </a:pPr>
            <a:r>
              <a:rPr lang="en-US" sz="4000" b="1" dirty="0">
                <a:effectLst>
                  <a:outerShdw blurRad="38100" dist="38100" dir="2700000" algn="tl">
                    <a:srgbClr val="C0C0C0"/>
                  </a:outerShdw>
                </a:effectLst>
                <a:latin typeface="Times New Roman" pitchFamily="18" charset="0"/>
              </a:rPr>
              <a:t>Laboratory  finding: ( CBC, CSF )</a:t>
            </a:r>
          </a:p>
          <a:p>
            <a:pPr>
              <a:buFontTx/>
              <a:buChar char="•"/>
              <a:defRPr/>
            </a:pPr>
            <a:r>
              <a:rPr lang="en-US" sz="4000" b="1" dirty="0">
                <a:effectLst>
                  <a:outerShdw blurRad="38100" dist="38100" dir="2700000" algn="tl">
                    <a:srgbClr val="C0C0C0"/>
                  </a:outerShdw>
                </a:effectLst>
                <a:latin typeface="Times New Roman" pitchFamily="18" charset="0"/>
              </a:rPr>
              <a:t>Exclusion  of  other  etiologies</a:t>
            </a:r>
          </a:p>
          <a:p>
            <a:pPr>
              <a:buFontTx/>
              <a:buChar char="•"/>
              <a:defRPr/>
            </a:pPr>
            <a:endParaRPr lang="en-US" sz="4000" b="1" i="1" dirty="0">
              <a:effectLst>
                <a:outerShdw blurRad="38100" dist="38100" dir="2700000" algn="tl">
                  <a:srgbClr val="C0C0C0"/>
                </a:outerShdw>
              </a:effectLst>
              <a:latin typeface="Times New Roman" pitchFamily="18" charset="0"/>
            </a:endParaRPr>
          </a:p>
          <a:p>
            <a:pPr>
              <a:buFontTx/>
              <a:buChar char="•"/>
              <a:defRPr/>
            </a:pPr>
            <a:r>
              <a:rPr lang="en-US" sz="4800" b="1" i="1" dirty="0">
                <a:effectLst>
                  <a:outerShdw blurRad="38100" dist="38100" dir="2700000" algn="tl">
                    <a:srgbClr val="C0C0C0"/>
                  </a:outerShdw>
                </a:effectLst>
                <a:latin typeface="Times New Roman" pitchFamily="18" charset="0"/>
              </a:rPr>
              <a:t>Pathology:</a:t>
            </a:r>
          </a:p>
          <a:p>
            <a:pPr>
              <a:defRPr/>
            </a:pPr>
            <a:r>
              <a:rPr lang="en-US" sz="4000" b="1" i="1" dirty="0">
                <a:effectLst>
                  <a:outerShdw blurRad="38100" dist="38100" dir="2700000" algn="tl">
                    <a:srgbClr val="C0C0C0"/>
                  </a:outerShdw>
                </a:effectLst>
                <a:latin typeface="Times New Roman" pitchFamily="18" charset="0"/>
              </a:rPr>
              <a:t>  </a:t>
            </a:r>
            <a:r>
              <a:rPr lang="en-US" sz="3600" b="1" i="1" dirty="0">
                <a:effectLst>
                  <a:outerShdw blurRad="38100" dist="38100" dir="2700000" algn="tl">
                    <a:srgbClr val="C0C0C0"/>
                  </a:outerShdw>
                </a:effectLst>
                <a:latin typeface="Times New Roman" pitchFamily="18" charset="0"/>
              </a:rPr>
              <a:t>Formation of  cytoplasmic   inclusions: </a:t>
            </a:r>
          </a:p>
          <a:p>
            <a:pPr>
              <a:defRPr/>
            </a:pPr>
            <a:r>
              <a:rPr lang="en-US" sz="3600" b="1" i="1" dirty="0">
                <a:effectLst>
                  <a:outerShdw blurRad="38100" dist="38100" dir="2700000" algn="tl">
                    <a:srgbClr val="C0C0C0"/>
                  </a:outerShdw>
                </a:effectLst>
                <a:latin typeface="Times New Roman" pitchFamily="18" charset="0"/>
              </a:rPr>
              <a:t>                    </a:t>
            </a:r>
            <a:r>
              <a:rPr lang="en-US" sz="3600" b="1" i="1" u="sng" dirty="0">
                <a:effectLst>
                  <a:outerShdw blurRad="38100" dist="38100" dir="2700000" algn="tl">
                    <a:srgbClr val="C0C0C0"/>
                  </a:outerShdw>
                </a:effectLst>
                <a:latin typeface="Times New Roman" pitchFamily="18" charset="0"/>
              </a:rPr>
              <a:t>( Negri  bodies )</a:t>
            </a:r>
            <a:r>
              <a:rPr lang="en-US" sz="3600" b="1" i="1" dirty="0">
                <a:effectLst>
                  <a:outerShdw blurRad="38100" dist="38100" dir="2700000" algn="tl">
                    <a:srgbClr val="C0C0C0"/>
                  </a:outerShdw>
                </a:effectLst>
                <a:latin typeface="Times New Roman" pitchFamily="18" charset="0"/>
              </a:rPr>
              <a:t> </a:t>
            </a:r>
          </a:p>
          <a:p>
            <a:pPr>
              <a:defRPr/>
            </a:pPr>
            <a:r>
              <a:rPr lang="en-US" sz="3600" b="1" i="1" dirty="0">
                <a:effectLst>
                  <a:outerShdw blurRad="38100" dist="38100" dir="2700000" algn="tl">
                    <a:srgbClr val="C0C0C0"/>
                  </a:outerShdw>
                </a:effectLst>
                <a:latin typeface="Times New Roman" pitchFamily="18" charset="0"/>
              </a:rPr>
              <a:t>    ( Ammon’s  horn,   Cerebral  cortex,</a:t>
            </a:r>
          </a:p>
          <a:p>
            <a:pPr>
              <a:defRPr/>
            </a:pPr>
            <a:r>
              <a:rPr lang="en-US" sz="3600" b="1" i="1" dirty="0">
                <a:effectLst>
                  <a:outerShdw blurRad="38100" dist="38100" dir="2700000" algn="tl">
                    <a:srgbClr val="C0C0C0"/>
                  </a:outerShdw>
                </a:effectLst>
                <a:latin typeface="Times New Roman" pitchFamily="18" charset="0"/>
              </a:rPr>
              <a:t>    Brainstem,  Hypothalamus,  </a:t>
            </a:r>
          </a:p>
          <a:p>
            <a:pPr>
              <a:defRPr/>
            </a:pPr>
            <a:r>
              <a:rPr lang="en-US" sz="3600" b="1" i="1" dirty="0">
                <a:effectLst>
                  <a:outerShdw blurRad="38100" dist="38100" dir="2700000" algn="tl">
                    <a:srgbClr val="C0C0C0"/>
                  </a:outerShdw>
                </a:effectLst>
                <a:latin typeface="Times New Roman" pitchFamily="18" charset="0"/>
              </a:rPr>
              <a:t>    The  Purkinje  cells  of  cerebellum,  </a:t>
            </a:r>
          </a:p>
          <a:p>
            <a:pPr>
              <a:defRPr/>
            </a:pPr>
            <a:r>
              <a:rPr lang="en-US" sz="3600" b="1" i="1" dirty="0">
                <a:effectLst>
                  <a:outerShdw blurRad="38100" dist="38100" dir="2700000" algn="tl">
                    <a:srgbClr val="C0C0C0"/>
                  </a:outerShdw>
                </a:effectLst>
                <a:latin typeface="Times New Roman" pitchFamily="18" charset="0"/>
              </a:rPr>
              <a:t>    Dorsal  spinal  ganglia )</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38</a:t>
            </a:fld>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800" b="1">
                <a:solidFill>
                  <a:srgbClr val="FF0000"/>
                </a:solidFill>
              </a:rPr>
              <a:t>Laboratory Diagnosis</a:t>
            </a:r>
          </a:p>
        </p:txBody>
      </p:sp>
      <p:sp>
        <p:nvSpPr>
          <p:cNvPr id="45059" name="Rectangle 3"/>
          <p:cNvSpPr>
            <a:spLocks noGrp="1" noChangeArrowheads="1"/>
          </p:cNvSpPr>
          <p:nvPr>
            <p:ph type="body" idx="1"/>
          </p:nvPr>
        </p:nvSpPr>
        <p:spPr/>
        <p:txBody>
          <a:bodyPr/>
          <a:lstStyle/>
          <a:p>
            <a:pPr eaLnBrk="1" hangingPunct="1">
              <a:lnSpc>
                <a:spcPct val="90000"/>
              </a:lnSpc>
            </a:pPr>
            <a:r>
              <a:rPr lang="en-US" sz="2400" dirty="0"/>
              <a:t>Survival possible.</a:t>
            </a:r>
          </a:p>
          <a:p>
            <a:pPr eaLnBrk="1" hangingPunct="1">
              <a:lnSpc>
                <a:spcPct val="90000"/>
              </a:lnSpc>
            </a:pPr>
            <a:r>
              <a:rPr lang="en-US" sz="2400" dirty="0"/>
              <a:t>Clinical differentiation other cases of Encephalitis.</a:t>
            </a:r>
          </a:p>
          <a:p>
            <a:pPr eaLnBrk="1" hangingPunct="1">
              <a:lnSpc>
                <a:spcPct val="90000"/>
              </a:lnSpc>
            </a:pPr>
            <a:r>
              <a:rPr lang="en-US" sz="2400" dirty="0"/>
              <a:t>Post mortem Diagnosis by </a:t>
            </a:r>
          </a:p>
          <a:p>
            <a:pPr eaLnBrk="1" hangingPunct="1">
              <a:lnSpc>
                <a:spcPct val="90000"/>
              </a:lnSpc>
              <a:buFontTx/>
              <a:buNone/>
            </a:pPr>
            <a:r>
              <a:rPr lang="en-US" sz="2400" dirty="0"/>
              <a:t>            By demonstration of </a:t>
            </a:r>
            <a:r>
              <a:rPr lang="en-US" sz="2400" dirty="0" err="1"/>
              <a:t>Negri</a:t>
            </a:r>
            <a:r>
              <a:rPr lang="en-US" sz="2400" dirty="0"/>
              <a:t> bodies.</a:t>
            </a:r>
          </a:p>
          <a:p>
            <a:pPr eaLnBrk="1" hangingPunct="1">
              <a:lnSpc>
                <a:spcPct val="90000"/>
              </a:lnSpc>
              <a:buFontTx/>
              <a:buNone/>
            </a:pPr>
            <a:r>
              <a:rPr lang="en-US" sz="2400" dirty="0"/>
              <a:t>               Isolation of virus - Mice brain</a:t>
            </a:r>
          </a:p>
          <a:p>
            <a:pPr eaLnBrk="1" hangingPunct="1">
              <a:lnSpc>
                <a:spcPct val="90000"/>
              </a:lnSpc>
              <a:buFontTx/>
              <a:buNone/>
            </a:pPr>
            <a:r>
              <a:rPr lang="en-US" sz="2400" dirty="0"/>
              <a:t>               inoculation.</a:t>
            </a:r>
          </a:p>
          <a:p>
            <a:pPr eaLnBrk="1" hangingPunct="1">
              <a:lnSpc>
                <a:spcPct val="90000"/>
              </a:lnSpc>
              <a:buFontTx/>
              <a:buNone/>
            </a:pPr>
            <a:r>
              <a:rPr lang="en-US" sz="2400" dirty="0"/>
              <a:t>                tissue culture on culture lines</a:t>
            </a:r>
          </a:p>
          <a:p>
            <a:pPr eaLnBrk="1" hangingPunct="1">
              <a:lnSpc>
                <a:spcPct val="90000"/>
              </a:lnSpc>
              <a:buFontTx/>
              <a:buNone/>
            </a:pPr>
            <a:r>
              <a:rPr lang="en-US" sz="2400" dirty="0"/>
              <a:t>                W 138, BHK,</a:t>
            </a:r>
          </a:p>
          <a:p>
            <a:pPr eaLnBrk="1" hangingPunct="1">
              <a:lnSpc>
                <a:spcPct val="90000"/>
              </a:lnSpc>
              <a:buFontTx/>
              <a:buNone/>
            </a:pPr>
            <a:r>
              <a:rPr lang="en-US" sz="2400" dirty="0"/>
              <a:t>               PCR emerging method.</a:t>
            </a:r>
          </a:p>
          <a:p>
            <a:pPr eaLnBrk="1" hangingPunct="1">
              <a:lnSpc>
                <a:spcPct val="90000"/>
              </a:lnSpc>
              <a:buFontTx/>
              <a:buNone/>
            </a:pPr>
            <a:r>
              <a:rPr lang="en-US" sz="2400" dirty="0"/>
              <a:t>               IF methods corneal impression method.</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5400" b="1">
                <a:solidFill>
                  <a:srgbClr val="FF0000"/>
                </a:solidFill>
              </a:rPr>
              <a:t>What is Rabies</a:t>
            </a:r>
            <a:endParaRPr lang="en-IN" sz="5400" b="1">
              <a:solidFill>
                <a:srgbClr val="FF0000"/>
              </a:solidFill>
            </a:endParaRPr>
          </a:p>
        </p:txBody>
      </p:sp>
      <p:sp>
        <p:nvSpPr>
          <p:cNvPr id="6147" name="Rectangle 3"/>
          <p:cNvSpPr>
            <a:spLocks noGrp="1" noChangeArrowheads="1"/>
          </p:cNvSpPr>
          <p:nvPr>
            <p:ph type="body" idx="1"/>
          </p:nvPr>
        </p:nvSpPr>
        <p:spPr/>
        <p:txBody>
          <a:bodyPr/>
          <a:lstStyle/>
          <a:p>
            <a:pPr eaLnBrk="1" hangingPunct="1"/>
            <a:r>
              <a:rPr lang="en-IN" sz="2800"/>
              <a:t>Rabies is a zoonotic disease (a disease that is transmitted to humans from animals) that is caused by a virus. Rabies infects domestic and wild animals, and is spread to people through close contact with infected saliva (via bites or scratches). The disease is present on nearly every continent of the world but most human deaths occur in Asia and Africa (more than 95%). Once symptoms of the disease develop, rabies is fatal. </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800" b="1">
                <a:solidFill>
                  <a:srgbClr val="FF0000"/>
                </a:solidFill>
              </a:rPr>
              <a:t>Diagnostic methods</a:t>
            </a:r>
          </a:p>
        </p:txBody>
      </p:sp>
      <p:sp>
        <p:nvSpPr>
          <p:cNvPr id="46083" name="Rectangle 3"/>
          <p:cNvSpPr>
            <a:spLocks noGrp="1" noChangeArrowheads="1"/>
          </p:cNvSpPr>
          <p:nvPr>
            <p:ph type="body" idx="1"/>
          </p:nvPr>
        </p:nvSpPr>
        <p:spPr/>
        <p:txBody>
          <a:bodyPr/>
          <a:lstStyle/>
          <a:p>
            <a:pPr eaLnBrk="1" hangingPunct="1">
              <a:lnSpc>
                <a:spcPct val="90000"/>
              </a:lnSpc>
            </a:pPr>
            <a:r>
              <a:rPr lang="en-US"/>
              <a:t>Antigen  detection  by specific Immuno fluorescence.</a:t>
            </a:r>
          </a:p>
          <a:p>
            <a:pPr eaLnBrk="1" hangingPunct="1">
              <a:lnSpc>
                <a:spcPct val="90000"/>
              </a:lnSpc>
              <a:buFontTx/>
              <a:buNone/>
            </a:pPr>
            <a:r>
              <a:rPr lang="en-US"/>
              <a:t>   Ante-mortem   - Conjunctival,skin biopsy from nape of neck.</a:t>
            </a:r>
          </a:p>
          <a:p>
            <a:pPr eaLnBrk="1" hangingPunct="1">
              <a:lnSpc>
                <a:spcPct val="90000"/>
              </a:lnSpc>
              <a:buFontTx/>
              <a:buNone/>
            </a:pPr>
            <a:r>
              <a:rPr lang="en-US"/>
              <a:t>   Postmortem  impression from surfaces of salivary glands Hippocampus,</a:t>
            </a:r>
          </a:p>
          <a:p>
            <a:pPr eaLnBrk="1" hangingPunct="1">
              <a:lnSpc>
                <a:spcPct val="90000"/>
              </a:lnSpc>
              <a:buFontTx/>
              <a:buNone/>
            </a:pPr>
            <a:r>
              <a:rPr lang="en-US"/>
              <a:t>   Histological examination</a:t>
            </a:r>
          </a:p>
          <a:p>
            <a:pPr eaLnBrk="1" hangingPunct="1">
              <a:lnSpc>
                <a:spcPct val="90000"/>
              </a:lnSpc>
              <a:buFontTx/>
              <a:buNone/>
            </a:pPr>
            <a:r>
              <a:rPr lang="en-US"/>
              <a:t>ELISA specific antibody detection.</a:t>
            </a:r>
          </a:p>
          <a:p>
            <a:pPr eaLnBrk="1" hangingPunct="1">
              <a:lnSpc>
                <a:spcPct val="90000"/>
              </a:lnSpc>
              <a:buFontTx/>
              <a:buNone/>
            </a:pPr>
            <a:r>
              <a:rPr lang="en-US"/>
              <a:t>PCR</a:t>
            </a:r>
          </a:p>
          <a:p>
            <a:pPr eaLnBrk="1" hangingPunct="1">
              <a:lnSpc>
                <a:spcPct val="90000"/>
              </a:lnSpc>
              <a:buFontTx/>
              <a:buNone/>
            </a:pPr>
            <a:endParaRPr lang="en-US"/>
          </a:p>
          <a:p>
            <a:pPr eaLnBrk="1" hangingPunct="1">
              <a:lnSpc>
                <a:spcPct val="90000"/>
              </a:lnSpc>
            </a:pPr>
            <a:endParaRPr lang="en-US"/>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00113" y="139700"/>
            <a:ext cx="8008937"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400" b="1">
                <a:solidFill>
                  <a:srgbClr val="FF0000"/>
                </a:solidFill>
                <a:latin typeface="Times New Roman" pitchFamily="18" charset="0"/>
              </a:rPr>
              <a:t>DIFFERENTIAL   DIAGNOSIS</a:t>
            </a:r>
          </a:p>
        </p:txBody>
      </p:sp>
      <p:sp>
        <p:nvSpPr>
          <p:cNvPr id="65539" name="Text Box 3"/>
          <p:cNvSpPr txBox="1">
            <a:spLocks noChangeArrowheads="1"/>
          </p:cNvSpPr>
          <p:nvPr/>
        </p:nvSpPr>
        <p:spPr bwMode="auto">
          <a:xfrm>
            <a:off x="381000" y="838200"/>
            <a:ext cx="8659813"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
              <a:defRPr/>
            </a:pPr>
            <a:r>
              <a:rPr lang="en-US" sz="4000" b="1" dirty="0">
                <a:effectLst>
                  <a:outerShdw blurRad="38100" dist="38100" dir="2700000" algn="tl">
                    <a:srgbClr val="C0C0C0"/>
                  </a:outerShdw>
                </a:effectLst>
                <a:latin typeface="Times New Roman" pitchFamily="18" charset="0"/>
              </a:rPr>
              <a:t>Other  viral  encephalitis</a:t>
            </a:r>
          </a:p>
          <a:p>
            <a:pPr>
              <a:buFont typeface="Wingdings" pitchFamily="2" charset="2"/>
              <a:buChar char="§"/>
              <a:defRPr/>
            </a:pPr>
            <a:endParaRPr lang="en-US" sz="4000" b="1" dirty="0">
              <a:effectLst>
                <a:outerShdw blurRad="38100" dist="38100" dir="2700000" algn="tl">
                  <a:srgbClr val="C0C0C0"/>
                </a:outerShdw>
              </a:effectLst>
              <a:latin typeface="Times New Roman" pitchFamily="18" charset="0"/>
            </a:endParaRPr>
          </a:p>
          <a:p>
            <a:pPr>
              <a:buFont typeface="Wingdings" pitchFamily="2" charset="2"/>
              <a:buChar char="§"/>
              <a:defRPr/>
            </a:pPr>
            <a:r>
              <a:rPr lang="en-US" sz="4000" b="1" dirty="0">
                <a:latin typeface="Times New Roman" pitchFamily="18" charset="0"/>
              </a:rPr>
              <a:t>Hysteria  reaction  to  animal  bite</a:t>
            </a:r>
          </a:p>
          <a:p>
            <a:pPr>
              <a:buFont typeface="Wingdings" pitchFamily="2" charset="2"/>
              <a:buChar char="§"/>
              <a:defRPr/>
            </a:pPr>
            <a:endParaRPr lang="en-US" sz="4000" b="1" dirty="0">
              <a:latin typeface="Times New Roman" pitchFamily="18" charset="0"/>
            </a:endParaRPr>
          </a:p>
          <a:p>
            <a:pPr>
              <a:buFont typeface="Wingdings" pitchFamily="2" charset="2"/>
              <a:buChar char="§"/>
              <a:defRPr/>
            </a:pPr>
            <a:r>
              <a:rPr lang="en-US" sz="4000" b="1" dirty="0">
                <a:latin typeface="Times New Roman" pitchFamily="18" charset="0"/>
              </a:rPr>
              <a:t>Landry/Guillan-barre  syndrome</a:t>
            </a:r>
          </a:p>
          <a:p>
            <a:pPr>
              <a:buFont typeface="Wingdings" pitchFamily="2" charset="2"/>
              <a:buChar char="§"/>
              <a:defRPr/>
            </a:pPr>
            <a:endParaRPr lang="en-US" sz="4000" b="1" dirty="0">
              <a:latin typeface="Times New Roman" pitchFamily="18" charset="0"/>
            </a:endParaRPr>
          </a:p>
          <a:p>
            <a:pPr>
              <a:buFont typeface="Wingdings" pitchFamily="2" charset="2"/>
              <a:buChar char="§"/>
              <a:defRPr/>
            </a:pPr>
            <a:r>
              <a:rPr lang="en-US" sz="4000" b="1" dirty="0">
                <a:latin typeface="Times New Roman" pitchFamily="18" charset="0"/>
              </a:rPr>
              <a:t>Poliomyelitis</a:t>
            </a:r>
          </a:p>
          <a:p>
            <a:pPr>
              <a:buFont typeface="Wingdings" pitchFamily="2" charset="2"/>
              <a:buChar char="§"/>
              <a:defRPr/>
            </a:pPr>
            <a:endParaRPr lang="en-US" sz="4000" b="1" dirty="0">
              <a:latin typeface="Times New Roman" pitchFamily="18" charset="0"/>
            </a:endParaRPr>
          </a:p>
          <a:p>
            <a:pPr>
              <a:buFont typeface="Wingdings" pitchFamily="2" charset="2"/>
              <a:buChar char="§"/>
              <a:defRPr/>
            </a:pPr>
            <a:r>
              <a:rPr lang="en-US" sz="4000" b="1" dirty="0">
                <a:latin typeface="Times New Roman" pitchFamily="18" charset="0"/>
              </a:rPr>
              <a:t>Allergic  encephalomyelitis </a:t>
            </a:r>
            <a:r>
              <a:rPr lang="en-US" b="1" dirty="0">
                <a:latin typeface="Times New Roman" pitchFamily="18" charset="0"/>
              </a:rPr>
              <a:t>( rabies vaccine )</a:t>
            </a:r>
          </a:p>
          <a:p>
            <a:pPr>
              <a:buFont typeface="Wingdings" pitchFamily="2" charset="2"/>
              <a:buChar char="§"/>
              <a:defRPr/>
            </a:pPr>
            <a:endParaRPr lang="en-US" b="1" dirty="0">
              <a:latin typeface="Times New Roman" pitchFamily="18" charset="0"/>
            </a:endParaRPr>
          </a:p>
          <a:p>
            <a:pPr>
              <a:defRPr/>
            </a:pPr>
            <a:endParaRPr lang="en-US" b="1" dirty="0">
              <a:latin typeface="Times New Roman" pitchFamily="18" charset="0"/>
            </a:endParaRP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41</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835150" y="1341438"/>
            <a:ext cx="58261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6600" b="1" dirty="0">
                <a:solidFill>
                  <a:srgbClr val="FF0000"/>
                </a:solidFill>
                <a:effectLst>
                  <a:outerShdw blurRad="38100" dist="38100" dir="2700000" algn="tl">
                    <a:srgbClr val="C0C0C0"/>
                  </a:outerShdw>
                </a:effectLst>
                <a:latin typeface="Times New Roman" pitchFamily="18" charset="0"/>
                <a:cs typeface="Times New Roman" pitchFamily="18" charset="0"/>
              </a:rPr>
              <a:t>PREVENTION</a:t>
            </a:r>
          </a:p>
        </p:txBody>
      </p:sp>
      <p:sp>
        <p:nvSpPr>
          <p:cNvPr id="66563" name="Text Box 3"/>
          <p:cNvSpPr txBox="1">
            <a:spLocks noChangeArrowheads="1"/>
          </p:cNvSpPr>
          <p:nvPr/>
        </p:nvSpPr>
        <p:spPr bwMode="auto">
          <a:xfrm>
            <a:off x="900113" y="2781300"/>
            <a:ext cx="703103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defRPr/>
            </a:pPr>
            <a:r>
              <a:rPr lang="en-US" sz="4400" b="1" dirty="0">
                <a:effectLst>
                  <a:outerShdw blurRad="38100" dist="38100" dir="2700000" algn="tl">
                    <a:srgbClr val="C0C0C0"/>
                  </a:outerShdw>
                </a:effectLst>
                <a:latin typeface="Times New Roman" pitchFamily="18" charset="0"/>
                <a:cs typeface="Times New Roman" pitchFamily="18" charset="0"/>
              </a:rPr>
              <a:t>Preexposure   Prophylaxis</a:t>
            </a:r>
          </a:p>
          <a:p>
            <a:pPr>
              <a:buFont typeface="Wingdings" pitchFamily="2" charset="2"/>
              <a:buChar char="v"/>
              <a:defRPr/>
            </a:pPr>
            <a:endParaRPr lang="en-US" sz="4400" b="1" dirty="0">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Char char="v"/>
              <a:defRPr/>
            </a:pPr>
            <a:r>
              <a:rPr lang="en-US" sz="4400" b="1" dirty="0">
                <a:effectLst>
                  <a:outerShdw blurRad="38100" dist="38100" dir="2700000" algn="tl">
                    <a:srgbClr val="C0C0C0"/>
                  </a:outerShdw>
                </a:effectLst>
                <a:latin typeface="Times New Roman" pitchFamily="18" charset="0"/>
                <a:cs typeface="Times New Roman" pitchFamily="18" charset="0"/>
              </a:rPr>
              <a:t>Postexposure  Prophylaxis</a:t>
            </a:r>
          </a:p>
          <a:p>
            <a:pPr>
              <a:buFont typeface="Wingdings" pitchFamily="2" charset="2"/>
              <a:buChar char="v"/>
              <a:defRPr/>
            </a:pPr>
            <a:endParaRPr lang="en-US" sz="4400" b="1" dirty="0">
              <a:effectLst>
                <a:outerShdw blurRad="38100" dist="38100" dir="2700000" algn="tl">
                  <a:srgbClr val="C0C0C0"/>
                </a:outerShdw>
              </a:effectLst>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42</a:t>
            </a:fld>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800" b="1" i="1" dirty="0" err="1">
                <a:solidFill>
                  <a:srgbClr val="FF0000"/>
                </a:solidFill>
              </a:rPr>
              <a:t>Ist</a:t>
            </a:r>
            <a:r>
              <a:rPr lang="en-US" sz="4800" b="1" i="1" dirty="0">
                <a:solidFill>
                  <a:srgbClr val="FF0000"/>
                </a:solidFill>
              </a:rPr>
              <a:t> Vaccine for Rabies</a:t>
            </a:r>
            <a:endParaRPr lang="en-IN" sz="4800" b="1" i="1" dirty="0">
              <a:solidFill>
                <a:srgbClr val="FF0000"/>
              </a:solidFill>
            </a:endParaRPr>
          </a:p>
        </p:txBody>
      </p:sp>
      <p:sp>
        <p:nvSpPr>
          <p:cNvPr id="51203" name="Rectangle 3"/>
          <p:cNvSpPr>
            <a:spLocks noGrp="1" noChangeArrowheads="1"/>
          </p:cNvSpPr>
          <p:nvPr>
            <p:ph type="body" sz="half" idx="1"/>
          </p:nvPr>
        </p:nvSpPr>
        <p:spPr/>
        <p:txBody>
          <a:bodyPr/>
          <a:lstStyle/>
          <a:p>
            <a:pPr eaLnBrk="1" hangingPunct="1">
              <a:lnSpc>
                <a:spcPct val="90000"/>
              </a:lnSpc>
            </a:pPr>
            <a:r>
              <a:rPr lang="en-US" sz="2800"/>
              <a:t>Prepared by Pasteur  by drying various periods pieces of spinal cord of Rabbits infected with fixed virus</a:t>
            </a:r>
          </a:p>
          <a:p>
            <a:pPr eaLnBrk="1" hangingPunct="1">
              <a:lnSpc>
                <a:spcPct val="90000"/>
              </a:lnSpc>
            </a:pPr>
            <a:r>
              <a:rPr lang="en-US" sz="2800"/>
              <a:t>1885 Joseph Meister 9 year boy vaccinated 13 injections were given </a:t>
            </a:r>
          </a:p>
          <a:p>
            <a:pPr eaLnBrk="1" hangingPunct="1">
              <a:lnSpc>
                <a:spcPct val="90000"/>
              </a:lnSpc>
            </a:pPr>
            <a:r>
              <a:rPr lang="en-US" sz="2800"/>
              <a:t>Patient saved</a:t>
            </a:r>
            <a:endParaRPr lang="en-IN" sz="2800"/>
          </a:p>
        </p:txBody>
      </p:sp>
      <p:pic>
        <p:nvPicPr>
          <p:cNvPr id="522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600200"/>
            <a:ext cx="4495800" cy="49530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10B79E9D-F293-48C5-87F5-6099A9430E54}"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a:solidFill>
                  <a:srgbClr val="FF0000"/>
                </a:solidFill>
              </a:rPr>
              <a:t>Preexposure vaccination</a:t>
            </a:r>
          </a:p>
        </p:txBody>
      </p:sp>
      <p:pic>
        <p:nvPicPr>
          <p:cNvPr id="52227"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371600"/>
            <a:ext cx="4114800" cy="5029200"/>
          </a:xfrm>
        </p:spPr>
      </p:pic>
      <p:sp>
        <p:nvSpPr>
          <p:cNvPr id="52228" name="Rectangle 3"/>
          <p:cNvSpPr>
            <a:spLocks noGrp="1" noChangeArrowheads="1"/>
          </p:cNvSpPr>
          <p:nvPr>
            <p:ph type="body" sz="half" idx="2"/>
          </p:nvPr>
        </p:nvSpPr>
        <p:spPr/>
        <p:txBody>
          <a:bodyPr/>
          <a:lstStyle/>
          <a:p>
            <a:pPr eaLnBrk="1" hangingPunct="1"/>
            <a:r>
              <a:rPr lang="en-US" dirty="0"/>
              <a:t>Indicated in </a:t>
            </a:r>
          </a:p>
          <a:p>
            <a:pPr eaLnBrk="1" hangingPunct="1">
              <a:buFontTx/>
              <a:buNone/>
            </a:pPr>
            <a:r>
              <a:rPr lang="en-US" dirty="0"/>
              <a:t>           Laboratory workers.</a:t>
            </a:r>
          </a:p>
          <a:p>
            <a:pPr eaLnBrk="1" hangingPunct="1">
              <a:buFontTx/>
              <a:buNone/>
            </a:pPr>
            <a:r>
              <a:rPr lang="en-US" dirty="0"/>
              <a:t>           Veterinarians and technical staff.</a:t>
            </a:r>
          </a:p>
          <a:p>
            <a:pPr eaLnBrk="1" hangingPunct="1">
              <a:buFontTx/>
              <a:buNone/>
            </a:pPr>
            <a:r>
              <a:rPr lang="en-US" dirty="0"/>
              <a:t>           Bat handlers.</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AA16CC95-F722-4B3F-A098-4BB789433A39}"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5400" b="1" dirty="0">
                <a:solidFill>
                  <a:srgbClr val="FF0000"/>
                </a:solidFill>
                <a:effectLst>
                  <a:outerShdw blurRad="38100" dist="38100" dir="2700000" algn="tl">
                    <a:srgbClr val="000000">
                      <a:alpha val="43137"/>
                    </a:srgbClr>
                  </a:outerShdw>
                </a:effectLst>
              </a:rPr>
              <a:t>Prophylaxis</a:t>
            </a:r>
          </a:p>
        </p:txBody>
      </p:sp>
      <p:sp>
        <p:nvSpPr>
          <p:cNvPr id="53251" name="Rectangle 3"/>
          <p:cNvSpPr>
            <a:spLocks noGrp="1" noChangeArrowheads="1"/>
          </p:cNvSpPr>
          <p:nvPr>
            <p:ph type="body" idx="1"/>
          </p:nvPr>
        </p:nvSpPr>
        <p:spPr/>
        <p:txBody>
          <a:bodyPr/>
          <a:lstStyle/>
          <a:p>
            <a:pPr eaLnBrk="1" hangingPunct="1">
              <a:lnSpc>
                <a:spcPct val="90000"/>
              </a:lnSpc>
            </a:pPr>
            <a:r>
              <a:rPr lang="en-US" sz="2800"/>
              <a:t>Before exposure to infection</a:t>
            </a:r>
          </a:p>
          <a:p>
            <a:pPr eaLnBrk="1" hangingPunct="1">
              <a:lnSpc>
                <a:spcPct val="90000"/>
              </a:lnSpc>
              <a:buFontTx/>
              <a:buNone/>
            </a:pPr>
            <a:r>
              <a:rPr lang="en-US" sz="2800"/>
              <a:t>      In Veterinary surgeons animal handlers.</a:t>
            </a:r>
          </a:p>
          <a:p>
            <a:pPr eaLnBrk="1" hangingPunct="1">
              <a:lnSpc>
                <a:spcPct val="90000"/>
              </a:lnSpc>
              <a:buFontTx/>
              <a:buNone/>
            </a:pPr>
            <a:r>
              <a:rPr lang="en-US" sz="2800"/>
              <a:t>  Specific Prophylaxis </a:t>
            </a:r>
          </a:p>
          <a:p>
            <a:pPr eaLnBrk="1" hangingPunct="1">
              <a:lnSpc>
                <a:spcPct val="90000"/>
              </a:lnSpc>
              <a:buFontTx/>
              <a:buNone/>
            </a:pPr>
            <a:r>
              <a:rPr lang="en-US" sz="2800"/>
              <a:t>      After exposure to Dog bite.</a:t>
            </a:r>
          </a:p>
          <a:p>
            <a:pPr eaLnBrk="1" hangingPunct="1">
              <a:lnSpc>
                <a:spcPct val="90000"/>
              </a:lnSpc>
              <a:buFontTx/>
              <a:buNone/>
            </a:pPr>
            <a:r>
              <a:rPr lang="en-US" sz="2800"/>
              <a:t>Local treatment</a:t>
            </a:r>
          </a:p>
          <a:p>
            <a:pPr eaLnBrk="1" hangingPunct="1">
              <a:lnSpc>
                <a:spcPct val="90000"/>
              </a:lnSpc>
              <a:buFontTx/>
              <a:buNone/>
            </a:pPr>
            <a:r>
              <a:rPr lang="en-US" sz="2800"/>
              <a:t>             Cauterization,</a:t>
            </a:r>
          </a:p>
          <a:p>
            <a:pPr eaLnBrk="1" hangingPunct="1">
              <a:lnSpc>
                <a:spcPct val="90000"/>
              </a:lnSpc>
              <a:buFontTx/>
              <a:buNone/>
            </a:pPr>
            <a:r>
              <a:rPr lang="en-US" sz="2800"/>
              <a:t>             Scrub with Soap and clean.</a:t>
            </a:r>
          </a:p>
          <a:p>
            <a:pPr eaLnBrk="1" hangingPunct="1">
              <a:lnSpc>
                <a:spcPct val="90000"/>
              </a:lnSpc>
              <a:buFontTx/>
              <a:buNone/>
            </a:pPr>
            <a:r>
              <a:rPr lang="en-US" sz="2800"/>
              <a:t>Use cetavalon, tincture of Iodine</a:t>
            </a:r>
          </a:p>
          <a:p>
            <a:pPr eaLnBrk="1" hangingPunct="1">
              <a:lnSpc>
                <a:spcPct val="90000"/>
              </a:lnSpc>
              <a:buFontTx/>
              <a:buNone/>
            </a:pPr>
            <a:r>
              <a:rPr lang="en-US" sz="2800"/>
              <a:t>Antirabic serum   don't suture </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800" b="1">
                <a:solidFill>
                  <a:srgbClr val="FF0000"/>
                </a:solidFill>
              </a:rPr>
              <a:t>Post exposure vaccination</a:t>
            </a:r>
            <a:endParaRPr lang="en-IN" sz="4800" b="1">
              <a:solidFill>
                <a:srgbClr val="FF0000"/>
              </a:solidFill>
            </a:endParaRPr>
          </a:p>
        </p:txBody>
      </p:sp>
      <p:sp>
        <p:nvSpPr>
          <p:cNvPr id="54275" name="Rectangle 3"/>
          <p:cNvSpPr>
            <a:spLocks noGrp="1" noChangeArrowheads="1"/>
          </p:cNvSpPr>
          <p:nvPr>
            <p:ph type="body" idx="1"/>
          </p:nvPr>
        </p:nvSpPr>
        <p:spPr/>
        <p:txBody>
          <a:bodyPr/>
          <a:lstStyle/>
          <a:p>
            <a:pPr eaLnBrk="1" hangingPunct="1"/>
            <a:r>
              <a:rPr lang="en-US"/>
              <a:t>Anti Rabies vaccines are given when person is </a:t>
            </a:r>
          </a:p>
          <a:p>
            <a:pPr eaLnBrk="1" hangingPunct="1">
              <a:buFontTx/>
              <a:buNone/>
            </a:pPr>
            <a:r>
              <a:rPr lang="en-US"/>
              <a:t>    1 Bitten</a:t>
            </a:r>
          </a:p>
          <a:p>
            <a:pPr eaLnBrk="1" hangingPunct="1">
              <a:buFontTx/>
              <a:buNone/>
            </a:pPr>
            <a:r>
              <a:rPr lang="en-US"/>
              <a:t>    2 Scratched</a:t>
            </a:r>
          </a:p>
          <a:p>
            <a:pPr eaLnBrk="1" hangingPunct="1">
              <a:buFontTx/>
              <a:buNone/>
            </a:pPr>
            <a:r>
              <a:rPr lang="en-US"/>
              <a:t>    3 Licked   </a:t>
            </a:r>
          </a:p>
          <a:p>
            <a:pPr eaLnBrk="1" hangingPunct="1">
              <a:buFontTx/>
              <a:buNone/>
            </a:pPr>
            <a:r>
              <a:rPr lang="en-US"/>
              <a:t>                   By Rabid animal</a:t>
            </a:r>
          </a:p>
          <a:p>
            <a:pPr eaLnBrk="1" hangingPunct="1">
              <a:buFontTx/>
              <a:buNone/>
            </a:pPr>
            <a:r>
              <a:rPr lang="en-US"/>
              <a:t>   animal to be kept for 10 days ?</a:t>
            </a:r>
            <a:endParaRPr lang="en-IN"/>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6000" b="1">
                <a:solidFill>
                  <a:srgbClr val="FF0000"/>
                </a:solidFill>
              </a:rPr>
              <a:t>Vaccines</a:t>
            </a:r>
          </a:p>
        </p:txBody>
      </p:sp>
      <p:sp>
        <p:nvSpPr>
          <p:cNvPr id="55299" name="Rectangle 3"/>
          <p:cNvSpPr>
            <a:spLocks noGrp="1" noChangeArrowheads="1"/>
          </p:cNvSpPr>
          <p:nvPr>
            <p:ph type="body" idx="1"/>
          </p:nvPr>
        </p:nvSpPr>
        <p:spPr/>
        <p:txBody>
          <a:bodyPr/>
          <a:lstStyle/>
          <a:p>
            <a:pPr eaLnBrk="1" hangingPunct="1">
              <a:lnSpc>
                <a:spcPct val="80000"/>
              </a:lnSpc>
            </a:pPr>
            <a:r>
              <a:rPr lang="en-US" sz="3600" b="1">
                <a:solidFill>
                  <a:srgbClr val="00B050"/>
                </a:solidFill>
              </a:rPr>
              <a:t>Semple vaccine</a:t>
            </a:r>
          </a:p>
          <a:p>
            <a:pPr eaLnBrk="1" hangingPunct="1">
              <a:lnSpc>
                <a:spcPct val="80000"/>
              </a:lnSpc>
              <a:buFontTx/>
              <a:buNone/>
            </a:pPr>
            <a:r>
              <a:rPr lang="en-US" sz="2800"/>
              <a:t>    </a:t>
            </a:r>
            <a:r>
              <a:rPr lang="en-US"/>
              <a:t>Contain 5 % suspension. Of infected             Sheep brain, ( Infected with fixed virus )</a:t>
            </a:r>
          </a:p>
          <a:p>
            <a:pPr eaLnBrk="1" hangingPunct="1">
              <a:lnSpc>
                <a:spcPct val="80000"/>
              </a:lnSpc>
              <a:buFontTx/>
              <a:buNone/>
            </a:pPr>
            <a:r>
              <a:rPr lang="en-US"/>
              <a:t>    Inactivated with  Phenol at 37</a:t>
            </a:r>
            <a:r>
              <a:rPr lang="en-US" baseline="30000"/>
              <a:t>0</a:t>
            </a:r>
            <a:r>
              <a:rPr lang="en-US"/>
              <a:t>c</a:t>
            </a:r>
          </a:p>
          <a:p>
            <a:pPr eaLnBrk="1" hangingPunct="1">
              <a:lnSpc>
                <a:spcPct val="80000"/>
              </a:lnSpc>
              <a:buFontTx/>
              <a:buNone/>
            </a:pPr>
            <a:r>
              <a:rPr lang="en-US"/>
              <a:t>    Vaccines available after inactivation with   Beta  propiolactone  Used in India</a:t>
            </a:r>
          </a:p>
          <a:p>
            <a:pPr eaLnBrk="1" hangingPunct="1">
              <a:lnSpc>
                <a:spcPct val="80000"/>
              </a:lnSpc>
              <a:buFontTx/>
              <a:buNone/>
            </a:pPr>
            <a:r>
              <a:rPr lang="en-US"/>
              <a:t>    Vaccine contains Nucleic capsid antigen,</a:t>
            </a:r>
          </a:p>
          <a:p>
            <a:pPr eaLnBrk="1" hangingPunct="1">
              <a:lnSpc>
                <a:spcPct val="80000"/>
              </a:lnSpc>
              <a:buFontTx/>
              <a:buNone/>
            </a:pPr>
            <a:r>
              <a:rPr lang="en-US"/>
              <a:t>   Small quantities of Glycoprotein G</a:t>
            </a:r>
          </a:p>
          <a:p>
            <a:pPr eaLnBrk="1" hangingPunct="1">
              <a:lnSpc>
                <a:spcPct val="80000"/>
              </a:lnSpc>
              <a:buFontTx/>
              <a:buNone/>
            </a:pPr>
            <a:r>
              <a:rPr lang="en-US"/>
              <a:t>   Used in Developed countries Neural complications.</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IN" sz="4800" b="1">
                <a:solidFill>
                  <a:srgbClr val="FF0000"/>
                </a:solidFill>
              </a:rPr>
              <a:t>Category  as per              WHO</a:t>
            </a:r>
          </a:p>
        </p:txBody>
      </p:sp>
      <p:sp>
        <p:nvSpPr>
          <p:cNvPr id="31747" name="Rectangle 3"/>
          <p:cNvSpPr>
            <a:spLocks noGrp="1" noChangeArrowheads="1"/>
          </p:cNvSpPr>
          <p:nvPr>
            <p:ph type="body" idx="1"/>
          </p:nvPr>
        </p:nvSpPr>
        <p:spPr/>
        <p:txBody>
          <a:bodyPr/>
          <a:lstStyle/>
          <a:p>
            <a:pPr eaLnBrk="1" hangingPunct="1"/>
            <a:r>
              <a:rPr lang="en-IN" b="1">
                <a:solidFill>
                  <a:srgbClr val="FF0000"/>
                </a:solidFill>
              </a:rPr>
              <a:t>Category I:</a:t>
            </a:r>
            <a:r>
              <a:rPr lang="en-IN"/>
              <a:t> touching or feeding suspect animals, but skin is intact </a:t>
            </a:r>
          </a:p>
          <a:p>
            <a:pPr eaLnBrk="1" hangingPunct="1"/>
            <a:r>
              <a:rPr lang="en-IN" b="1">
                <a:solidFill>
                  <a:srgbClr val="FF0000"/>
                </a:solidFill>
              </a:rPr>
              <a:t>Category II: </a:t>
            </a:r>
            <a:r>
              <a:rPr lang="en-IN"/>
              <a:t>minor scratches without bleeding from contact, or licks on broken skin </a:t>
            </a:r>
          </a:p>
          <a:p>
            <a:pPr eaLnBrk="1" hangingPunct="1"/>
            <a:r>
              <a:rPr lang="en-IN" b="1">
                <a:solidFill>
                  <a:srgbClr val="FF0000"/>
                </a:solidFill>
              </a:rPr>
              <a:t>Category III</a:t>
            </a:r>
            <a:r>
              <a:rPr lang="en-IN"/>
              <a:t>: one or more bites, scratches, licks on broken skin, or other contact that breaks the skin; or exposure to bats </a:t>
            </a:r>
          </a:p>
          <a:p>
            <a:pPr eaLnBrk="1" hangingPunct="1"/>
            <a:endParaRPr lang="en-IN"/>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5400" b="1">
                <a:solidFill>
                  <a:srgbClr val="FF0000"/>
                </a:solidFill>
              </a:rPr>
              <a:t>Neural Vaccines</a:t>
            </a:r>
            <a:endParaRPr lang="en-IN" sz="5400" b="1">
              <a:solidFill>
                <a:srgbClr val="FF0000"/>
              </a:solidFill>
            </a:endParaRPr>
          </a:p>
        </p:txBody>
      </p:sp>
      <p:sp>
        <p:nvSpPr>
          <p:cNvPr id="56323" name="Rectangle 3"/>
          <p:cNvSpPr>
            <a:spLocks noGrp="1" noChangeArrowheads="1"/>
          </p:cNvSpPr>
          <p:nvPr>
            <p:ph type="body" idx="1"/>
          </p:nvPr>
        </p:nvSpPr>
        <p:spPr/>
        <p:txBody>
          <a:bodyPr/>
          <a:lstStyle/>
          <a:p>
            <a:pPr eaLnBrk="1" hangingPunct="1"/>
            <a:r>
              <a:rPr lang="en-US" sz="4000" dirty="0"/>
              <a:t>Class I  slight risk</a:t>
            </a:r>
          </a:p>
          <a:p>
            <a:pPr eaLnBrk="1" hangingPunct="1"/>
            <a:r>
              <a:rPr lang="en-US" sz="4000" dirty="0"/>
              <a:t>Class II Moderate risk</a:t>
            </a:r>
          </a:p>
          <a:p>
            <a:pPr eaLnBrk="1" hangingPunct="1"/>
            <a:r>
              <a:rPr lang="en-US" sz="4000" dirty="0"/>
              <a:t>Class III Great risk</a:t>
            </a:r>
          </a:p>
          <a:p>
            <a:pPr eaLnBrk="1" hangingPunct="1"/>
            <a:r>
              <a:rPr lang="en-US" sz="4000" dirty="0"/>
              <a:t>Neural vaccines may cause </a:t>
            </a:r>
            <a:r>
              <a:rPr lang="en-US" sz="4000" dirty="0" err="1"/>
              <a:t>Neuroparalytic</a:t>
            </a:r>
            <a:r>
              <a:rPr lang="en-US" sz="4000" dirty="0"/>
              <a:t> complications, Laundry’s type ascending paralysis</a:t>
            </a:r>
            <a:endParaRPr lang="en-IN" sz="4000" dirty="0"/>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67D982BE-90AF-4653-B091-927820BDECFD}" type="slidenum">
              <a:rPr lang="en-US" sz="1400">
                <a:latin typeface="Times New Roman" pitchFamily="18" charset="0"/>
              </a:rPr>
              <a:pPr algn="r" eaLnBrk="1" hangingPunct="1"/>
              <a:t>5</a:t>
            </a:fld>
            <a:endParaRPr lang="en-US" sz="1400">
              <a:latin typeface="Times New Roman" pitchFamily="18" charset="0"/>
            </a:endParaRPr>
          </a:p>
        </p:txBody>
      </p:sp>
      <p:sp>
        <p:nvSpPr>
          <p:cNvPr id="7171" name="Rectangle 2"/>
          <p:cNvSpPr>
            <a:spLocks noGrp="1" noChangeArrowheads="1"/>
          </p:cNvSpPr>
          <p:nvPr>
            <p:ph type="title"/>
          </p:nvPr>
        </p:nvSpPr>
        <p:spPr/>
        <p:txBody>
          <a:bodyPr/>
          <a:lstStyle/>
          <a:p>
            <a:pPr eaLnBrk="1" hangingPunct="1"/>
            <a:r>
              <a:rPr lang="en-US" sz="6000" b="1">
                <a:solidFill>
                  <a:srgbClr val="FF0000"/>
                </a:solidFill>
              </a:rPr>
              <a:t>Rabies</a:t>
            </a:r>
          </a:p>
        </p:txBody>
      </p:sp>
      <p:sp>
        <p:nvSpPr>
          <p:cNvPr id="7172" name="Rectangle 3"/>
          <p:cNvSpPr>
            <a:spLocks noGrp="1" noChangeArrowheads="1"/>
          </p:cNvSpPr>
          <p:nvPr>
            <p:ph type="body" idx="1"/>
          </p:nvPr>
        </p:nvSpPr>
        <p:spPr/>
        <p:txBody>
          <a:bodyPr/>
          <a:lstStyle/>
          <a:p>
            <a:pPr eaLnBrk="1" hangingPunct="1">
              <a:lnSpc>
                <a:spcPct val="90000"/>
              </a:lnSpc>
            </a:pPr>
            <a:r>
              <a:rPr lang="en-US" sz="3600" dirty="0"/>
              <a:t>Rhabdovirus family; genus Lyssavirus</a:t>
            </a:r>
          </a:p>
          <a:p>
            <a:pPr eaLnBrk="1" hangingPunct="1">
              <a:lnSpc>
                <a:spcPct val="90000"/>
              </a:lnSpc>
            </a:pPr>
            <a:r>
              <a:rPr lang="en-US" sz="3600" dirty="0"/>
              <a:t>Enveloped, bullet-shaped virions</a:t>
            </a:r>
          </a:p>
          <a:p>
            <a:pPr eaLnBrk="1" hangingPunct="1">
              <a:lnSpc>
                <a:spcPct val="90000"/>
              </a:lnSpc>
            </a:pPr>
            <a:r>
              <a:rPr lang="en-US" sz="3600" dirty="0"/>
              <a:t>Slow, progressive zoonotic disease</a:t>
            </a:r>
          </a:p>
          <a:p>
            <a:pPr eaLnBrk="1" hangingPunct="1">
              <a:lnSpc>
                <a:spcPct val="90000"/>
              </a:lnSpc>
            </a:pPr>
            <a:r>
              <a:rPr lang="en-US" sz="3600" dirty="0"/>
              <a:t>Primary reservoirs are wild mammals; it can be spread by both wild and domestic mammals by bites, scratches, and inhalation of droplets</a:t>
            </a:r>
          </a:p>
          <a:p>
            <a:pPr eaLnBrk="1" hangingPunct="1">
              <a:lnSpc>
                <a:spcPct val="90000"/>
              </a:lnSpc>
            </a:pPr>
            <a:endParaRPr lang="en-US" sz="3600" dirty="0"/>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5</a:t>
            </a:fld>
            <a:endParaRPr 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47650" y="333375"/>
            <a:ext cx="889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HUMAN  RABIES  Cell culture Vaccines</a:t>
            </a:r>
          </a:p>
        </p:txBody>
      </p:sp>
      <p:sp>
        <p:nvSpPr>
          <p:cNvPr id="67587" name="Text Box 3"/>
          <p:cNvSpPr txBox="1">
            <a:spLocks noChangeArrowheads="1"/>
          </p:cNvSpPr>
          <p:nvPr/>
        </p:nvSpPr>
        <p:spPr bwMode="auto">
          <a:xfrm>
            <a:off x="-204758" y="1125538"/>
            <a:ext cx="8991600"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defRPr/>
            </a:pPr>
            <a:r>
              <a:rPr lang="en-US" sz="4000" b="1" i="1" dirty="0">
                <a:solidFill>
                  <a:srgbClr val="00B050"/>
                </a:solidFill>
                <a:effectLst>
                  <a:outerShdw blurRad="38100" dist="38100" dir="2700000" algn="tl">
                    <a:srgbClr val="C0C0C0"/>
                  </a:outerShdw>
                </a:effectLst>
                <a:latin typeface="Times New Roman" pitchFamily="18" charset="0"/>
                <a:cs typeface="Times New Roman" pitchFamily="18" charset="0"/>
              </a:rPr>
              <a:t>Vaccine:</a:t>
            </a:r>
            <a:r>
              <a:rPr lang="en-US" sz="3600" b="1" i="1" dirty="0">
                <a:solidFill>
                  <a:srgbClr val="00B050"/>
                </a:solidFill>
                <a:effectLst>
                  <a:outerShdw blurRad="38100" dist="38100" dir="2700000" algn="tl">
                    <a:srgbClr val="C0C0C0"/>
                  </a:outerShdw>
                </a:effectLst>
                <a:latin typeface="Times New Roman" pitchFamily="18" charset="0"/>
                <a:cs typeface="Times New Roman" pitchFamily="18" charset="0"/>
              </a:rPr>
              <a:t> </a:t>
            </a:r>
          </a:p>
          <a:p>
            <a:pPr>
              <a:buFont typeface="Wingdings" pitchFamily="2" charset="2"/>
              <a:buNone/>
              <a:defRPr/>
            </a:pPr>
            <a:r>
              <a:rPr lang="en-US" sz="3600" b="1" i="1" dirty="0">
                <a:effectLst>
                  <a:outerShdw blurRad="38100" dist="38100" dir="2700000" algn="tl">
                    <a:srgbClr val="C0C0C0"/>
                  </a:outerShdw>
                </a:effectLst>
                <a:latin typeface="Times New Roman" pitchFamily="18" charset="0"/>
                <a:cs typeface="Times New Roman" pitchFamily="18" charset="0"/>
              </a:rPr>
              <a:t>    </a:t>
            </a:r>
            <a:r>
              <a:rPr lang="en-US" sz="3200" b="1" i="1" dirty="0">
                <a:solidFill>
                  <a:srgbClr val="FF0066"/>
                </a:solidFill>
                <a:effectLst>
                  <a:outerShdw blurRad="38100" dist="38100" dir="2700000" algn="tl">
                    <a:srgbClr val="C0C0C0"/>
                  </a:outerShdw>
                </a:effectLst>
                <a:latin typeface="Times New Roman" pitchFamily="18" charset="0"/>
                <a:cs typeface="Times New Roman" pitchFamily="18" charset="0"/>
              </a:rPr>
              <a:t>Human  diploid  cell  vaccine (HDCV)</a:t>
            </a:r>
          </a:p>
          <a:p>
            <a:pPr>
              <a:buFont typeface="Wingdings" pitchFamily="2" charset="2"/>
              <a:buNone/>
              <a:defRPr/>
            </a:pPr>
            <a:r>
              <a:rPr lang="en-US" sz="3200" b="1" i="1" dirty="0">
                <a:solidFill>
                  <a:srgbClr val="FF0066"/>
                </a:solidFill>
                <a:effectLst>
                  <a:outerShdw blurRad="38100" dist="38100" dir="2700000" algn="tl">
                    <a:srgbClr val="C0C0C0"/>
                  </a:outerShdw>
                </a:effectLst>
                <a:latin typeface="Times New Roman" pitchFamily="18" charset="0"/>
                <a:cs typeface="Times New Roman" pitchFamily="18" charset="0"/>
              </a:rPr>
              <a:t>      Developed by Koprowsky,Wiktor,and Plotkin</a:t>
            </a:r>
          </a:p>
          <a:p>
            <a:pPr>
              <a:buFont typeface="Wingdings" pitchFamily="2" charset="2"/>
              <a:buNone/>
              <a:defRPr/>
            </a:pPr>
            <a:endParaRPr lang="en-US" sz="3200" b="1" i="1" dirty="0">
              <a:solidFill>
                <a:srgbClr val="FF0066"/>
              </a:solidFill>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None/>
              <a:defRPr/>
            </a:pPr>
            <a:r>
              <a:rPr lang="en-US" sz="3200" b="1" i="1" dirty="0">
                <a:effectLst>
                  <a:outerShdw blurRad="38100" dist="38100" dir="2700000" algn="tl">
                    <a:srgbClr val="C0C0C0"/>
                  </a:outerShdw>
                </a:effectLst>
                <a:latin typeface="Times New Roman" pitchFamily="18" charset="0"/>
                <a:cs typeface="Times New Roman" pitchFamily="18" charset="0"/>
              </a:rPr>
              <a:t>    </a:t>
            </a:r>
            <a:r>
              <a:rPr lang="en-US" sz="4000" b="1" i="1" dirty="0">
                <a:effectLst>
                  <a:outerShdw blurRad="38100" dist="38100" dir="2700000" algn="tl">
                    <a:srgbClr val="C0C0C0"/>
                  </a:outerShdw>
                </a:effectLst>
                <a:latin typeface="Times New Roman" pitchFamily="18" charset="0"/>
                <a:cs typeface="Times New Roman" pitchFamily="18" charset="0"/>
              </a:rPr>
              <a:t>Purified  chick  embryo  cell  vaccine (PCEC)</a:t>
            </a:r>
          </a:p>
          <a:p>
            <a:pPr>
              <a:buFont typeface="Wingdings" pitchFamily="2" charset="2"/>
              <a:buNone/>
              <a:defRPr/>
            </a:pPr>
            <a:r>
              <a:rPr lang="en-US" sz="4000" b="1" i="1" dirty="0">
                <a:effectLst>
                  <a:outerShdw blurRad="38100" dist="38100" dir="2700000" algn="tl">
                    <a:srgbClr val="C0C0C0"/>
                  </a:outerShdw>
                </a:effectLst>
                <a:latin typeface="Times New Roman" pitchFamily="18" charset="0"/>
                <a:cs typeface="Times New Roman" pitchFamily="18" charset="0"/>
              </a:rPr>
              <a:t>    Purified  Vero  cell  vaccine (PVRV)</a:t>
            </a:r>
          </a:p>
          <a:p>
            <a:pPr>
              <a:buFont typeface="Wingdings" pitchFamily="2" charset="2"/>
              <a:buNone/>
              <a:defRPr/>
            </a:pPr>
            <a:r>
              <a:rPr lang="en-US" sz="4000" b="1" i="1" dirty="0">
                <a:effectLst>
                  <a:outerShdw blurRad="38100" dist="38100" dir="2700000" algn="tl">
                    <a:srgbClr val="C0C0C0"/>
                  </a:outerShdw>
                </a:effectLst>
                <a:latin typeface="Times New Roman" pitchFamily="18" charset="0"/>
                <a:cs typeface="Times New Roman" pitchFamily="18" charset="0"/>
              </a:rPr>
              <a:t>    Purified  duck  embryo vaccine (PDEV)</a:t>
            </a:r>
          </a:p>
          <a:p>
            <a:pPr>
              <a:buFont typeface="Wingdings" pitchFamily="2" charset="2"/>
              <a:buNone/>
              <a:defRPr/>
            </a:pPr>
            <a:endParaRPr lang="en-US" sz="4000" b="1" i="1" dirty="0">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None/>
              <a:defRPr/>
            </a:pPr>
            <a:endParaRPr lang="en-US" sz="4000" b="1" i="1" dirty="0">
              <a:effectLst>
                <a:outerShdw blurRad="38100" dist="38100" dir="2700000" algn="tl">
                  <a:srgbClr val="C0C0C0"/>
                </a:outerShdw>
              </a:effectLst>
              <a:latin typeface="Times New Roman" pitchFamily="18" charset="0"/>
              <a:cs typeface="Times New Roman" pitchFamily="18" charset="0"/>
            </a:endParaRPr>
          </a:p>
        </p:txBody>
      </p:sp>
      <p:pic>
        <p:nvPicPr>
          <p:cNvPr id="57348" name="Picture 4" descr="rab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586" y="3429000"/>
            <a:ext cx="1371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50</a:t>
            </a:fld>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b="1" dirty="0">
                <a:solidFill>
                  <a:srgbClr val="FF0000"/>
                </a:solidFill>
                <a:effectLst>
                  <a:outerShdw blurRad="38100" dist="38100" dir="2700000" algn="tl">
                    <a:srgbClr val="000000">
                      <a:alpha val="43137"/>
                    </a:srgbClr>
                  </a:outerShdw>
                </a:effectLst>
              </a:rPr>
              <a:t>Preexposure prophylaxis doses</a:t>
            </a:r>
            <a:endParaRPr lang="en-IN" b="1" dirty="0">
              <a:solidFill>
                <a:srgbClr val="FF0000"/>
              </a:solidFill>
              <a:effectLst>
                <a:outerShdw blurRad="38100" dist="38100" dir="2700000" algn="tl">
                  <a:srgbClr val="000000">
                    <a:alpha val="43137"/>
                  </a:srgbClr>
                </a:outerShdw>
              </a:effectLst>
            </a:endParaRPr>
          </a:p>
        </p:txBody>
      </p:sp>
      <p:sp>
        <p:nvSpPr>
          <p:cNvPr id="58371" name="Rectangle 3"/>
          <p:cNvSpPr>
            <a:spLocks noGrp="1" noChangeArrowheads="1"/>
          </p:cNvSpPr>
          <p:nvPr>
            <p:ph sz="half" idx="1"/>
          </p:nvPr>
        </p:nvSpPr>
        <p:spPr/>
        <p:txBody>
          <a:bodyPr/>
          <a:lstStyle/>
          <a:p>
            <a:pPr eaLnBrk="1" hangingPunct="1"/>
            <a:r>
              <a:rPr lang="en-US" sz="4800"/>
              <a:t>Given on the following days</a:t>
            </a:r>
          </a:p>
          <a:p>
            <a:pPr eaLnBrk="1" hangingPunct="1">
              <a:buFontTx/>
              <a:buNone/>
            </a:pPr>
            <a:r>
              <a:rPr lang="en-US" sz="4800"/>
              <a:t>        0, 7, 21,or 28 and 56</a:t>
            </a:r>
            <a:r>
              <a:rPr lang="en-US" sz="4800" baseline="30000"/>
              <a:t>th</a:t>
            </a:r>
            <a:r>
              <a:rPr lang="en-US" sz="4800"/>
              <a:t> day</a:t>
            </a:r>
            <a:endParaRPr lang="en-IN" sz="4800"/>
          </a:p>
        </p:txBody>
      </p:sp>
      <p:sp>
        <p:nvSpPr>
          <p:cNvPr id="58372" name="Content Placeholder 1"/>
          <p:cNvSpPr>
            <a:spLocks noGrp="1"/>
          </p:cNvSpPr>
          <p:nvPr>
            <p:ph sz="half" idx="2"/>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114800" cy="4648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2E523122-367C-4B69-8CB5-08FBBCC967EC}"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4800" b="1">
                <a:solidFill>
                  <a:srgbClr val="FF0000"/>
                </a:solidFill>
              </a:rPr>
              <a:t>Post exposure Prophylaxis</a:t>
            </a:r>
            <a:endParaRPr lang="en-IN" sz="4800" b="1">
              <a:solidFill>
                <a:srgbClr val="FF0000"/>
              </a:solidFill>
            </a:endParaRPr>
          </a:p>
        </p:txBody>
      </p:sp>
      <p:sp>
        <p:nvSpPr>
          <p:cNvPr id="59395" name="Rectangle 3"/>
          <p:cNvSpPr>
            <a:spLocks noGrp="1" noChangeArrowheads="1"/>
          </p:cNvSpPr>
          <p:nvPr>
            <p:ph type="body" idx="1"/>
          </p:nvPr>
        </p:nvSpPr>
        <p:spPr/>
        <p:txBody>
          <a:bodyPr/>
          <a:lstStyle/>
          <a:p>
            <a:pPr eaLnBrk="1" hangingPunct="1"/>
            <a:r>
              <a:rPr lang="en-US" sz="4000"/>
              <a:t>The vaccination is given on</a:t>
            </a:r>
          </a:p>
          <a:p>
            <a:pPr eaLnBrk="1" hangingPunct="1">
              <a:buFontTx/>
              <a:buNone/>
            </a:pPr>
            <a:r>
              <a:rPr lang="en-US" sz="4000"/>
              <a:t>      0, 3, 7, 14, 30, and 90</a:t>
            </a:r>
            <a:r>
              <a:rPr lang="en-US" sz="4000" baseline="30000"/>
              <a:t>th</a:t>
            </a:r>
            <a:r>
              <a:rPr lang="en-US" sz="4000"/>
              <a:t> day</a:t>
            </a:r>
          </a:p>
          <a:p>
            <a:pPr eaLnBrk="1" hangingPunct="1">
              <a:buFontTx/>
              <a:buNone/>
            </a:pPr>
            <a:r>
              <a:rPr lang="en-US" sz="4000"/>
              <a:t>   Immunity lasts for 5 years</a:t>
            </a:r>
          </a:p>
          <a:p>
            <a:pPr eaLnBrk="1" hangingPunct="1">
              <a:buFontTx/>
              <a:buNone/>
            </a:pPr>
            <a:r>
              <a:rPr lang="en-US" sz="4000"/>
              <a:t>  Injected on deltoid region IM/SC</a:t>
            </a:r>
          </a:p>
          <a:p>
            <a:pPr eaLnBrk="1" hangingPunct="1">
              <a:buFontTx/>
              <a:buNone/>
            </a:pPr>
            <a:r>
              <a:rPr lang="en-US" sz="4000"/>
              <a:t>   Not to be given in the gluteal region</a:t>
            </a:r>
            <a:endParaRPr lang="en-IN" sz="4000"/>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41313" y="476250"/>
            <a:ext cx="88026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4400" b="1" i="1" dirty="0">
                <a:solidFill>
                  <a:srgbClr val="FFFF00"/>
                </a:solidFill>
                <a:effectLst>
                  <a:outerShdw blurRad="38100" dist="38100" dir="2700000" algn="tl">
                    <a:srgbClr val="C0C0C0"/>
                  </a:outerShdw>
                </a:effectLst>
                <a:latin typeface="Times New Roman" pitchFamily="18" charset="0"/>
              </a:rPr>
              <a:t>POSTEXPOSURE   PROPHYLAXIS</a:t>
            </a:r>
          </a:p>
        </p:txBody>
      </p:sp>
      <p:sp>
        <p:nvSpPr>
          <p:cNvPr id="71683" name="Text Box 3"/>
          <p:cNvSpPr txBox="1">
            <a:spLocks noChangeArrowheads="1"/>
          </p:cNvSpPr>
          <p:nvPr/>
        </p:nvSpPr>
        <p:spPr bwMode="auto">
          <a:xfrm>
            <a:off x="179388" y="549275"/>
            <a:ext cx="8964612"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sz="3600" b="1" i="1" dirty="0">
              <a:effectLst>
                <a:outerShdw blurRad="38100" dist="38100" dir="2700000" algn="tl">
                  <a:srgbClr val="C0C0C0"/>
                </a:outerShdw>
              </a:effectLst>
              <a:latin typeface="Times New Roman" pitchFamily="18" charset="0"/>
            </a:endParaRPr>
          </a:p>
          <a:p>
            <a:pPr algn="ctr">
              <a:defRPr/>
            </a:pPr>
            <a:r>
              <a:rPr lang="en-US" sz="4400" b="1" i="1" dirty="0">
                <a:effectLst>
                  <a:outerShdw blurRad="38100" dist="38100" dir="2700000" algn="tl">
                    <a:srgbClr val="C0C0C0"/>
                  </a:outerShdw>
                </a:effectLst>
                <a:latin typeface="Times New Roman" pitchFamily="18" charset="0"/>
              </a:rPr>
              <a:t>  –</a:t>
            </a:r>
            <a:r>
              <a:rPr lang="en-US" sz="4400" b="1" i="1" dirty="0">
                <a:solidFill>
                  <a:srgbClr val="00FF00"/>
                </a:solidFill>
                <a:effectLst>
                  <a:outerShdw blurRad="38100" dist="38100" dir="2700000" algn="tl">
                    <a:srgbClr val="C0C0C0"/>
                  </a:outerShdw>
                </a:effectLst>
                <a:latin typeface="Times New Roman" pitchFamily="18" charset="0"/>
              </a:rPr>
              <a:t> </a:t>
            </a:r>
            <a:r>
              <a:rPr lang="en-US" sz="5400" b="1" i="1" dirty="0">
                <a:solidFill>
                  <a:srgbClr val="FF0000"/>
                </a:solidFill>
                <a:effectLst>
                  <a:outerShdw blurRad="38100" dist="38100" dir="2700000" algn="tl">
                    <a:srgbClr val="C0C0C0"/>
                  </a:outerShdw>
                </a:effectLst>
                <a:latin typeface="Times New Roman" pitchFamily="18" charset="0"/>
              </a:rPr>
              <a:t>Active  immunization</a:t>
            </a:r>
            <a:endParaRPr lang="en-US" sz="4800" b="1" i="1" dirty="0">
              <a:solidFill>
                <a:srgbClr val="FF0000"/>
              </a:solidFill>
              <a:effectLst>
                <a:outerShdw blurRad="38100" dist="38100" dir="2700000" algn="tl">
                  <a:srgbClr val="C0C0C0"/>
                </a:outerShdw>
              </a:effectLst>
              <a:latin typeface="Times New Roman" pitchFamily="18" charset="0"/>
            </a:endParaRPr>
          </a:p>
        </p:txBody>
      </p:sp>
      <p:pic>
        <p:nvPicPr>
          <p:cNvPr id="60420" name="Picture 4" descr="[calendar showing postexposure rabies vaccine sche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9144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53</a:t>
            </a:fld>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b="1">
                <a:solidFill>
                  <a:srgbClr val="FF0000"/>
                </a:solidFill>
              </a:rPr>
              <a:t>Cell culture Vaccines in</a:t>
            </a:r>
            <a:br>
              <a:rPr lang="en-US" b="1">
                <a:solidFill>
                  <a:srgbClr val="FF0000"/>
                </a:solidFill>
              </a:rPr>
            </a:br>
            <a:r>
              <a:rPr lang="en-US" b="1">
                <a:solidFill>
                  <a:srgbClr val="FF0000"/>
                </a:solidFill>
              </a:rPr>
              <a:t>India</a:t>
            </a:r>
          </a:p>
        </p:txBody>
      </p:sp>
      <p:sp>
        <p:nvSpPr>
          <p:cNvPr id="61443" name="Rectangle 3"/>
          <p:cNvSpPr>
            <a:spLocks noGrp="1" noChangeArrowheads="1"/>
          </p:cNvSpPr>
          <p:nvPr>
            <p:ph sz="half" idx="1"/>
          </p:nvPr>
        </p:nvSpPr>
        <p:spPr/>
        <p:txBody>
          <a:bodyPr/>
          <a:lstStyle/>
          <a:p>
            <a:pPr eaLnBrk="1" hangingPunct="1">
              <a:buFontTx/>
              <a:buNone/>
            </a:pPr>
            <a:r>
              <a:rPr lang="en-US" sz="3600"/>
              <a:t>1 Human diploid cell vaccine.</a:t>
            </a:r>
          </a:p>
          <a:p>
            <a:pPr eaLnBrk="1" hangingPunct="1">
              <a:buFontTx/>
              <a:buNone/>
            </a:pPr>
            <a:r>
              <a:rPr lang="en-US" sz="3600"/>
              <a:t>2 Purified chick embryo cell vaccine</a:t>
            </a:r>
          </a:p>
          <a:p>
            <a:pPr eaLnBrk="1" hangingPunct="1">
              <a:buFontTx/>
              <a:buNone/>
            </a:pPr>
            <a:r>
              <a:rPr lang="en-US" sz="3600"/>
              <a:t>3.Purified Vero cell vaccine</a:t>
            </a:r>
          </a:p>
        </p:txBody>
      </p:sp>
      <p:sp>
        <p:nvSpPr>
          <p:cNvPr id="61444" name="Content Placeholder 1"/>
          <p:cNvSpPr>
            <a:spLocks noGrp="1"/>
          </p:cNvSpPr>
          <p:nvPr>
            <p:ph sz="half" idx="2"/>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79418"/>
            <a:ext cx="4267200" cy="4648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2E523122-367C-4B69-8CB5-08FBBCC967EC}"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4800" b="1">
                <a:solidFill>
                  <a:srgbClr val="FF0000"/>
                </a:solidFill>
              </a:rPr>
              <a:t>Human Diploid Cell</a:t>
            </a:r>
            <a:br>
              <a:rPr lang="en-US" sz="4800" b="1">
                <a:solidFill>
                  <a:srgbClr val="FF0000"/>
                </a:solidFill>
              </a:rPr>
            </a:br>
            <a:r>
              <a:rPr lang="en-US" sz="4800" b="1">
                <a:solidFill>
                  <a:srgbClr val="FF0000"/>
                </a:solidFill>
              </a:rPr>
              <a:t>Vaccine</a:t>
            </a:r>
          </a:p>
        </p:txBody>
      </p:sp>
      <p:sp>
        <p:nvSpPr>
          <p:cNvPr id="62467" name="Rectangle 3"/>
          <p:cNvSpPr>
            <a:spLocks noGrp="1" noChangeArrowheads="1"/>
          </p:cNvSpPr>
          <p:nvPr>
            <p:ph type="body" idx="1"/>
          </p:nvPr>
        </p:nvSpPr>
        <p:spPr/>
        <p:txBody>
          <a:bodyPr/>
          <a:lstStyle/>
          <a:p>
            <a:pPr eaLnBrk="1" hangingPunct="1"/>
            <a:r>
              <a:rPr lang="en-US" sz="4000"/>
              <a:t>Koprowsky, Viktor, Plokin</a:t>
            </a:r>
          </a:p>
          <a:p>
            <a:pPr eaLnBrk="1" hangingPunct="1"/>
            <a:r>
              <a:rPr lang="en-US" sz="4000"/>
              <a:t>Inactivated in Betaproprionate.</a:t>
            </a:r>
          </a:p>
          <a:p>
            <a:pPr eaLnBrk="1" hangingPunct="1"/>
            <a:r>
              <a:rPr lang="en-US" sz="4000"/>
              <a:t>No serious side effects.</a:t>
            </a:r>
          </a:p>
          <a:p>
            <a:pPr eaLnBrk="1" hangingPunct="1"/>
            <a:r>
              <a:rPr lang="en-US" sz="4000"/>
              <a:t>Human Diploid cell vaccines purified .</a:t>
            </a:r>
          </a:p>
          <a:p>
            <a:pPr eaLnBrk="1" hangingPunct="1"/>
            <a:r>
              <a:rPr lang="en-US" sz="4000"/>
              <a:t>Sub Unit vaccines in progress/developed.</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a:solidFill>
                  <a:srgbClr val="FF0000"/>
                </a:solidFill>
              </a:rPr>
              <a:t>Human Diploid Cell Vaccines</a:t>
            </a:r>
          </a:p>
        </p:txBody>
      </p:sp>
      <p:sp>
        <p:nvSpPr>
          <p:cNvPr id="63491" name="Rectangle 3"/>
          <p:cNvSpPr>
            <a:spLocks noGrp="1" noChangeArrowheads="1"/>
          </p:cNvSpPr>
          <p:nvPr>
            <p:ph type="body" idx="1"/>
          </p:nvPr>
        </p:nvSpPr>
        <p:spPr/>
        <p:txBody>
          <a:bodyPr/>
          <a:lstStyle/>
          <a:p>
            <a:pPr eaLnBrk="1" hangingPunct="1">
              <a:lnSpc>
                <a:spcPct val="80000"/>
              </a:lnSpc>
            </a:pPr>
            <a:r>
              <a:rPr lang="en-US" sz="2800"/>
              <a:t>Dosage</a:t>
            </a:r>
          </a:p>
          <a:p>
            <a:pPr eaLnBrk="1" hangingPunct="1">
              <a:lnSpc>
                <a:spcPct val="80000"/>
              </a:lnSpc>
            </a:pPr>
            <a:r>
              <a:rPr lang="en-US" sz="2800"/>
              <a:t>Preexposure prophylaxis </a:t>
            </a:r>
          </a:p>
          <a:p>
            <a:pPr eaLnBrk="1" hangingPunct="1">
              <a:lnSpc>
                <a:spcPct val="80000"/>
              </a:lnSpc>
              <a:buFontTx/>
              <a:buNone/>
            </a:pPr>
            <a:r>
              <a:rPr lang="en-US" sz="2800"/>
              <a:t>                  0 – 7 – 21 – or 28 – 56 days</a:t>
            </a:r>
          </a:p>
          <a:p>
            <a:pPr eaLnBrk="1" hangingPunct="1">
              <a:lnSpc>
                <a:spcPct val="80000"/>
              </a:lnSpc>
              <a:buFontTx/>
              <a:buNone/>
            </a:pPr>
            <a:r>
              <a:rPr lang="en-US" sz="2800"/>
              <a:t>                   A booster after 1 year,</a:t>
            </a:r>
          </a:p>
          <a:p>
            <a:pPr eaLnBrk="1" hangingPunct="1">
              <a:lnSpc>
                <a:spcPct val="80000"/>
              </a:lnSpc>
              <a:buFontTx/>
              <a:buNone/>
            </a:pPr>
            <a:r>
              <a:rPr lang="en-US" sz="2800"/>
              <a:t>                   Repeat once in 5 days,</a:t>
            </a:r>
          </a:p>
          <a:p>
            <a:pPr eaLnBrk="1" hangingPunct="1">
              <a:lnSpc>
                <a:spcPct val="80000"/>
              </a:lnSpc>
              <a:buFontTx/>
              <a:buNone/>
            </a:pPr>
            <a:r>
              <a:rPr lang="en-US" sz="2800"/>
              <a:t>Post exposure Prophylaxis</a:t>
            </a:r>
          </a:p>
          <a:p>
            <a:pPr eaLnBrk="1" hangingPunct="1">
              <a:lnSpc>
                <a:spcPct val="80000"/>
              </a:lnSpc>
              <a:buFontTx/>
              <a:buNone/>
            </a:pPr>
            <a:r>
              <a:rPr lang="en-US" sz="2800"/>
              <a:t> Sex doses</a:t>
            </a:r>
          </a:p>
          <a:p>
            <a:pPr eaLnBrk="1" hangingPunct="1">
              <a:lnSpc>
                <a:spcPct val="80000"/>
              </a:lnSpc>
              <a:buFontTx/>
              <a:buNone/>
            </a:pPr>
            <a:r>
              <a:rPr lang="en-US" sz="2800"/>
              <a:t>                 0 -3 -7-14 – 30  - 90 days</a:t>
            </a:r>
          </a:p>
          <a:p>
            <a:pPr eaLnBrk="1" hangingPunct="1">
              <a:lnSpc>
                <a:spcPct val="80000"/>
              </a:lnSpc>
              <a:buFontTx/>
              <a:buNone/>
            </a:pPr>
            <a:r>
              <a:rPr lang="en-US" sz="2800"/>
              <a:t>         Given IM or SC in the Deltoid region </a:t>
            </a:r>
          </a:p>
          <a:p>
            <a:pPr eaLnBrk="1" hangingPunct="1">
              <a:lnSpc>
                <a:spcPct val="80000"/>
              </a:lnSpc>
              <a:buFontTx/>
              <a:buNone/>
            </a:pPr>
            <a:r>
              <a:rPr lang="en-US" sz="2800"/>
              <a:t>         Don't inject in Gluteal region.</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4800" b="1">
                <a:solidFill>
                  <a:srgbClr val="FF0000"/>
                </a:solidFill>
              </a:rPr>
              <a:t>Passive Immunization</a:t>
            </a:r>
          </a:p>
        </p:txBody>
      </p:sp>
      <p:sp>
        <p:nvSpPr>
          <p:cNvPr id="64515" name="Rectangle 3"/>
          <p:cNvSpPr>
            <a:spLocks noGrp="1" noChangeArrowheads="1"/>
          </p:cNvSpPr>
          <p:nvPr>
            <p:ph type="body" idx="1"/>
          </p:nvPr>
        </p:nvSpPr>
        <p:spPr/>
        <p:txBody>
          <a:bodyPr/>
          <a:lstStyle/>
          <a:p>
            <a:pPr eaLnBrk="1" hangingPunct="1"/>
            <a:r>
              <a:rPr lang="en-US" sz="3600"/>
              <a:t>Human Rabies Immunoglobulin HRIG</a:t>
            </a:r>
          </a:p>
          <a:p>
            <a:pPr eaLnBrk="1" hangingPunct="1"/>
            <a:r>
              <a:rPr lang="en-US" sz="3600"/>
              <a:t>High Risk bitten on face and neck</a:t>
            </a:r>
          </a:p>
          <a:p>
            <a:pPr eaLnBrk="1" hangingPunct="1"/>
            <a:r>
              <a:rPr lang="en-US" sz="3600"/>
              <a:t>Given a dose of 20 IU /Kg wt</a:t>
            </a:r>
          </a:p>
          <a:p>
            <a:pPr eaLnBrk="1" hangingPunct="1"/>
            <a:r>
              <a:rPr lang="en-US" sz="3600"/>
              <a:t>Half at the site of bite and rest IM route.</a:t>
            </a:r>
          </a:p>
          <a:p>
            <a:pPr eaLnBrk="1" hangingPunct="1"/>
            <a:r>
              <a:rPr lang="en-US" sz="3600"/>
              <a:t>Active immunization should be initiated with passive immunization.</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79388" y="260350"/>
            <a:ext cx="926306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4400" b="1" dirty="0">
                <a:solidFill>
                  <a:srgbClr val="FF0000"/>
                </a:solidFill>
                <a:effectLst>
                  <a:outerShdw blurRad="38100" dist="38100" dir="2700000" algn="tl">
                    <a:srgbClr val="C0C0C0"/>
                  </a:outerShdw>
                </a:effectLst>
                <a:latin typeface="Times New Roman" pitchFamily="18" charset="0"/>
              </a:rPr>
              <a:t>POSTEXPOSURE   PROPHYLAXIS</a:t>
            </a:r>
          </a:p>
        </p:txBody>
      </p:sp>
      <p:sp>
        <p:nvSpPr>
          <p:cNvPr id="68611" name="Text Box 3"/>
          <p:cNvSpPr txBox="1">
            <a:spLocks noChangeArrowheads="1"/>
          </p:cNvSpPr>
          <p:nvPr/>
        </p:nvSpPr>
        <p:spPr bwMode="auto">
          <a:xfrm>
            <a:off x="684213" y="1268413"/>
            <a:ext cx="7843837"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4000" b="1" i="1" dirty="0">
                <a:latin typeface="Times New Roman" pitchFamily="18" charset="0"/>
              </a:rPr>
              <a:t>1 –</a:t>
            </a:r>
            <a:r>
              <a:rPr lang="en-US" sz="4000" b="1" i="1" dirty="0">
                <a:solidFill>
                  <a:srgbClr val="00FF00"/>
                </a:solidFill>
                <a:latin typeface="Times New Roman" pitchFamily="18" charset="0"/>
              </a:rPr>
              <a:t> </a:t>
            </a:r>
            <a:r>
              <a:rPr lang="en-US" sz="4400" b="1" i="1" dirty="0">
                <a:solidFill>
                  <a:srgbClr val="00B050"/>
                </a:solidFill>
                <a:effectLst>
                  <a:outerShdw blurRad="38100" dist="38100" dir="2700000" algn="tl">
                    <a:srgbClr val="C0C0C0"/>
                  </a:outerShdw>
                </a:effectLst>
                <a:latin typeface="Times New Roman" pitchFamily="18" charset="0"/>
              </a:rPr>
              <a:t>Wound  cleaning &amp; treatment</a:t>
            </a:r>
          </a:p>
          <a:p>
            <a:pPr>
              <a:defRPr/>
            </a:pPr>
            <a:endParaRPr lang="en-US" sz="4400" b="1" i="1" dirty="0">
              <a:effectLst>
                <a:outerShdw blurRad="38100" dist="38100" dir="2700000" algn="tl">
                  <a:srgbClr val="C0C0C0"/>
                </a:outerShdw>
              </a:effectLst>
              <a:latin typeface="Times New Roman" pitchFamily="18" charset="0"/>
            </a:endParaRPr>
          </a:p>
        </p:txBody>
      </p:sp>
      <p:pic>
        <p:nvPicPr>
          <p:cNvPr id="65540" name="Picture 4" descr="Animal Bite First Aid - Series: Procedure, par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9488"/>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58</a:t>
            </a:fld>
            <a:endParaRPr 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sz="half" idx="2"/>
          </p:nvPr>
        </p:nvSpPr>
        <p:spPr>
          <a:xfrm>
            <a:off x="4648200" y="1828800"/>
            <a:ext cx="3808413" cy="4648200"/>
          </a:xfrm>
        </p:spPr>
        <p:txBody>
          <a:bodyPr/>
          <a:lstStyle/>
          <a:p>
            <a:pPr eaLnBrk="1" hangingPunct="1"/>
            <a:r>
              <a:rPr lang="en-US" sz="3600"/>
              <a:t>Tell an adult immediately</a:t>
            </a:r>
          </a:p>
          <a:p>
            <a:pPr eaLnBrk="1" hangingPunct="1"/>
            <a:r>
              <a:rPr lang="en-US" sz="3600"/>
              <a:t>Wash the wound out with soap and water</a:t>
            </a:r>
          </a:p>
          <a:p>
            <a:pPr eaLnBrk="1" hangingPunct="1"/>
            <a:r>
              <a:rPr lang="en-US" sz="3600"/>
              <a:t>Call your doctor right away</a:t>
            </a:r>
          </a:p>
          <a:p>
            <a:pPr eaLnBrk="1" hangingPunct="1">
              <a:buFontTx/>
              <a:buNone/>
            </a:pPr>
            <a:endParaRPr lang="en-US" sz="3600"/>
          </a:p>
        </p:txBody>
      </p:sp>
      <p:pic>
        <p:nvPicPr>
          <p:cNvPr id="66563"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0" y="1851025"/>
            <a:ext cx="4265613" cy="5006975"/>
          </a:xfrm>
          <a:noFill/>
        </p:spPr>
      </p:pic>
      <p:sp>
        <p:nvSpPr>
          <p:cNvPr id="66564" name="Text Box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lstStyle/>
          <a:p>
            <a:pPr>
              <a:spcBef>
                <a:spcPct val="50000"/>
              </a:spcBef>
            </a:pPr>
            <a:r>
              <a:rPr lang="en-US" b="1">
                <a:solidFill>
                  <a:srgbClr val="FF0000"/>
                </a:solidFill>
                <a:latin typeface="Tahoma" pitchFamily="34" charset="0"/>
              </a:rPr>
              <a:t>If you are bitten or scratched</a:t>
            </a:r>
            <a:endParaRPr lang="en-US" sz="2400" b="1">
              <a:solidFill>
                <a:srgbClr val="FF0000"/>
              </a:solidFill>
              <a:latin typeface="Tahoma" pitchFamily="34" charset="0"/>
            </a:endParaRP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AFDD2AA5-7A3D-4B15-B13E-57D30E3B4234}" type="slidenum">
              <a:rPr lang="en-US" smtClean="0"/>
              <a:pPr>
                <a:defRPr/>
              </a:pPr>
              <a:t>59</a:t>
            </a:fld>
            <a:endParaRPr lang="en-US" dirty="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1414"/>
            <a:ext cx="8229600" cy="1143000"/>
          </a:xfrm>
        </p:spPr>
        <p:txBody>
          <a:bodyPr/>
          <a:lstStyle/>
          <a:p>
            <a:pPr eaLnBrk="1" hangingPunct="1"/>
            <a:r>
              <a:rPr lang="en-US" sz="6000" b="1" dirty="0" err="1">
                <a:solidFill>
                  <a:srgbClr val="FF0000"/>
                </a:solidFill>
              </a:rPr>
              <a:t>Rhabdovirus</a:t>
            </a:r>
            <a:endParaRPr lang="en-US" sz="6000" b="1" dirty="0">
              <a:solidFill>
                <a:srgbClr val="FF0000"/>
              </a:solidFill>
            </a:endParaRPr>
          </a:p>
        </p:txBody>
      </p:sp>
      <p:sp>
        <p:nvSpPr>
          <p:cNvPr id="8195" name="Rectangle 3"/>
          <p:cNvSpPr>
            <a:spLocks noGrp="1" noChangeArrowheads="1"/>
          </p:cNvSpPr>
          <p:nvPr>
            <p:ph type="body" idx="1"/>
          </p:nvPr>
        </p:nvSpPr>
        <p:spPr>
          <a:xfrm>
            <a:off x="457200" y="1071546"/>
            <a:ext cx="8229600" cy="4525963"/>
          </a:xfrm>
        </p:spPr>
        <p:txBody>
          <a:bodyPr/>
          <a:lstStyle/>
          <a:p>
            <a:pPr eaLnBrk="1" hangingPunct="1"/>
            <a:r>
              <a:rPr lang="en-US" sz="4000" dirty="0"/>
              <a:t>A Bullet shaped virus/ Enveloped</a:t>
            </a:r>
          </a:p>
          <a:p>
            <a:pPr eaLnBrk="1" hangingPunct="1"/>
            <a:r>
              <a:rPr lang="en-US" sz="4000" dirty="0"/>
              <a:t>Contains single stranded RNA virus</a:t>
            </a:r>
          </a:p>
          <a:p>
            <a:pPr eaLnBrk="1" hangingPunct="1"/>
            <a:r>
              <a:rPr lang="en-US" sz="4000" dirty="0"/>
              <a:t>Rhabdoviridae – infects mammals.</a:t>
            </a:r>
          </a:p>
          <a:p>
            <a:pPr eaLnBrk="1" hangingPunct="1"/>
            <a:r>
              <a:rPr lang="en-US" sz="4000" dirty="0"/>
              <a:t>Important virus</a:t>
            </a:r>
          </a:p>
          <a:p>
            <a:pPr eaLnBrk="1" hangingPunct="1">
              <a:buFontTx/>
              <a:buNone/>
            </a:pPr>
            <a:r>
              <a:rPr lang="en-US" sz="4000" dirty="0"/>
              <a:t>       Lyssa virus- Rabies virus</a:t>
            </a:r>
          </a:p>
          <a:p>
            <a:pPr eaLnBrk="1" hangingPunct="1">
              <a:buFontTx/>
              <a:buNone/>
            </a:pPr>
            <a:r>
              <a:rPr lang="en-US" sz="4000" dirty="0"/>
              <a:t>       Lyssa means Rage.</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Animal Bite First Aid - Series: Procedure, par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60</a:t>
            </a:fld>
            <a:endParaRPr lang="en-US"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nimal B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400"/>
            <a:ext cx="860425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61</a:t>
            </a:fld>
            <a:endParaRPr 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800" b="1">
                <a:solidFill>
                  <a:srgbClr val="FF0000"/>
                </a:solidFill>
              </a:rPr>
              <a:t>Epidemiology</a:t>
            </a:r>
          </a:p>
        </p:txBody>
      </p:sp>
      <p:sp>
        <p:nvSpPr>
          <p:cNvPr id="69635" name="Rectangle 3"/>
          <p:cNvSpPr>
            <a:spLocks noGrp="1" noChangeArrowheads="1"/>
          </p:cNvSpPr>
          <p:nvPr>
            <p:ph type="body" idx="1"/>
          </p:nvPr>
        </p:nvSpPr>
        <p:spPr/>
        <p:txBody>
          <a:bodyPr/>
          <a:lstStyle/>
          <a:p>
            <a:pPr eaLnBrk="1" hangingPunct="1">
              <a:lnSpc>
                <a:spcPct val="90000"/>
              </a:lnSpc>
            </a:pPr>
            <a:r>
              <a:rPr lang="en-US"/>
              <a:t>No Danger of Nursing Rabies patients but do take precautions</a:t>
            </a:r>
          </a:p>
          <a:p>
            <a:pPr eaLnBrk="1" hangingPunct="1">
              <a:lnSpc>
                <a:spcPct val="90000"/>
              </a:lnSpc>
            </a:pPr>
            <a:r>
              <a:rPr lang="en-US"/>
              <a:t>Any animal bite can cause Rabies except Mice</a:t>
            </a:r>
          </a:p>
          <a:p>
            <a:pPr eaLnBrk="1" hangingPunct="1">
              <a:lnSpc>
                <a:spcPct val="90000"/>
              </a:lnSpc>
            </a:pPr>
            <a:r>
              <a:rPr lang="en-US"/>
              <a:t>BATS in caves in spread he disease by respiratory disease.</a:t>
            </a:r>
          </a:p>
          <a:p>
            <a:pPr eaLnBrk="1" hangingPunct="1">
              <a:lnSpc>
                <a:spcPct val="90000"/>
              </a:lnSpc>
            </a:pPr>
            <a:r>
              <a:rPr lang="en-US"/>
              <a:t>India around 30,000 die with Rabies.</a:t>
            </a:r>
          </a:p>
          <a:p>
            <a:pPr eaLnBrk="1" hangingPunct="1">
              <a:lnSpc>
                <a:spcPct val="90000"/>
              </a:lnSpc>
            </a:pPr>
            <a:r>
              <a:rPr lang="en-US"/>
              <a:t>Vaccination of the Dogs and Licensing of the Dogs </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E98FC363-428D-43F3-9E4B-C6038A9EF0CA}"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sz="3200" i="1" dirty="0">
                <a:solidFill>
                  <a:srgbClr val="66FFFF"/>
                </a:solidFill>
              </a:rPr>
              <a:t>In </a:t>
            </a:r>
            <a:r>
              <a:rPr lang="en-US" sz="2800" b="1" dirty="0">
                <a:solidFill>
                  <a:srgbClr val="FF0000"/>
                </a:solidFill>
                <a:effectLst>
                  <a:outerShdw blurRad="38100" dist="38100" dir="2700000" algn="tl">
                    <a:srgbClr val="000000">
                      <a:alpha val="43137"/>
                    </a:srgbClr>
                  </a:outerShdw>
                </a:effectLst>
              </a:rPr>
              <a:t>spite of Health Education several die due to Rabies  infection in Developing world</a:t>
            </a:r>
            <a:endParaRPr lang="en-IN" sz="2800" b="1" dirty="0">
              <a:solidFill>
                <a:srgbClr val="FF0000"/>
              </a:solidFill>
              <a:effectLst>
                <a:outerShdw blurRad="38100" dist="38100" dir="2700000" algn="tl">
                  <a:srgbClr val="000000">
                    <a:alpha val="43137"/>
                  </a:srgbClr>
                </a:outerShdw>
              </a:effectLst>
            </a:endParaRPr>
          </a:p>
        </p:txBody>
      </p:sp>
      <p:pic>
        <p:nvPicPr>
          <p:cNvPr id="7577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709" y="1579418"/>
            <a:ext cx="4495800" cy="5257800"/>
          </a:xfrm>
        </p:spPr>
      </p:pic>
      <p:pic>
        <p:nvPicPr>
          <p:cNvPr id="7578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600200"/>
            <a:ext cx="4191000" cy="4876800"/>
          </a:xfrm>
        </p:spPr>
      </p:pic>
      <p:sp>
        <p:nvSpPr>
          <p:cNvPr id="2" name="Footer Placeholder 1"/>
          <p:cNvSpPr>
            <a:spLocks noGrp="1"/>
          </p:cNvSpPr>
          <p:nvPr>
            <p:ph type="ftr" sz="quarter" idx="11"/>
          </p:nvPr>
        </p:nvSpPr>
        <p:spPr/>
        <p:txBody>
          <a:bodyPr/>
          <a:lstStyle/>
          <a:p>
            <a:pPr>
              <a:defRPr/>
            </a:pPr>
            <a:r>
              <a:rPr lang="en-US" dirty="0"/>
              <a:t>D</a:t>
            </a:r>
          </a:p>
        </p:txBody>
      </p:sp>
      <p:sp>
        <p:nvSpPr>
          <p:cNvPr id="3" name="Slide Number Placeholder 2"/>
          <p:cNvSpPr>
            <a:spLocks noGrp="1"/>
          </p:cNvSpPr>
          <p:nvPr>
            <p:ph type="sldNum" sz="quarter" idx="12"/>
          </p:nvPr>
        </p:nvSpPr>
        <p:spPr/>
        <p:txBody>
          <a:bodyPr/>
          <a:lstStyle/>
          <a:p>
            <a:pPr>
              <a:defRPr/>
            </a:pPr>
            <a:fld id="{2E523122-367C-4B69-8CB5-08FBBCC967EC}" type="slidenum">
              <a:rPr lang="en-US" smtClean="0"/>
              <a:pPr>
                <a:defRPr/>
              </a:pPr>
              <a:t>63</a:t>
            </a:fld>
            <a:endParaRPr lang="en-US" dirty="0"/>
          </a:p>
        </p:txBody>
      </p:sp>
    </p:spTree>
    <p:extLst>
      <p:ext uri="{BB962C8B-B14F-4D97-AF65-F5344CB8AC3E}">
        <p14:creationId xmlns:p14="http://schemas.microsoft.com/office/powerpoint/2010/main" val="248623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lstStyle/>
          <a:p>
            <a:pPr eaLnBrk="1" hangingPunct="1">
              <a:defRPr/>
            </a:pPr>
            <a:r>
              <a:rPr lang="en-IN" sz="4800" b="1" dirty="0">
                <a:solidFill>
                  <a:srgbClr val="FF0000"/>
                </a:solidFill>
                <a:effectLst>
                  <a:outerShdw blurRad="38100" dist="38100" dir="2700000" algn="tl">
                    <a:srgbClr val="000000">
                      <a:alpha val="43137"/>
                    </a:srgbClr>
                  </a:outerShdw>
                </a:effectLst>
              </a:rPr>
              <a:t>World's Rabies Day                   </a:t>
            </a:r>
            <a:r>
              <a:rPr lang="en-IN" sz="4800" dirty="0">
                <a:solidFill>
                  <a:srgbClr val="FF0000"/>
                </a:solidFill>
              </a:rPr>
              <a:t>(on September 28</a:t>
            </a:r>
          </a:p>
        </p:txBody>
      </p:sp>
      <p:sp>
        <p:nvSpPr>
          <p:cNvPr id="70659" name="Rectangle 5"/>
          <p:cNvSpPr>
            <a:spLocks noGrp="1" noChangeArrowheads="1"/>
          </p:cNvSpPr>
          <p:nvPr>
            <p:ph type="body" sz="half" idx="1"/>
          </p:nvPr>
        </p:nvSpPr>
        <p:spPr/>
        <p:txBody>
          <a:bodyPr/>
          <a:lstStyle/>
          <a:p>
            <a:pPr eaLnBrk="1" hangingPunct="1"/>
            <a:r>
              <a:rPr lang="en-IN" dirty="0"/>
              <a:t>World Rabies Day is a cooperative global event planned to reduce the suffering from rabies. This day celebrates Dr. Louis Pasteur’s vision of a </a:t>
            </a:r>
            <a:r>
              <a:rPr lang="en-IN" i="1" dirty="0"/>
              <a:t>rabies free world</a:t>
            </a:r>
            <a:r>
              <a:rPr lang="en-IN" dirty="0"/>
              <a:t>. </a:t>
            </a:r>
          </a:p>
        </p:txBody>
      </p:sp>
      <p:pic>
        <p:nvPicPr>
          <p:cNvPr id="70660"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10B79E9D-F293-48C5-87F5-6099A9430E54}" type="slidenum">
              <a:rPr lang="en-US" smtClean="0"/>
              <a:pPr>
                <a:defRPr/>
              </a:pPr>
              <a:t>64</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6000" b="1" dirty="0">
                <a:solidFill>
                  <a:srgbClr val="FF0000"/>
                </a:solidFill>
              </a:rPr>
              <a:t>Rabies virus</a:t>
            </a:r>
          </a:p>
        </p:txBody>
      </p:sp>
      <p:sp>
        <p:nvSpPr>
          <p:cNvPr id="9219" name="Rectangle 3"/>
          <p:cNvSpPr>
            <a:spLocks noGrp="1" noChangeArrowheads="1"/>
          </p:cNvSpPr>
          <p:nvPr>
            <p:ph type="body" sz="half" idx="1"/>
          </p:nvPr>
        </p:nvSpPr>
        <p:spPr/>
        <p:txBody>
          <a:bodyPr/>
          <a:lstStyle/>
          <a:p>
            <a:pPr eaLnBrk="1" hangingPunct="1"/>
            <a:r>
              <a:rPr lang="en-US" sz="2800" dirty="0"/>
              <a:t>Bullet shaped virus</a:t>
            </a:r>
          </a:p>
          <a:p>
            <a:pPr eaLnBrk="1" hangingPunct="1"/>
            <a:r>
              <a:rPr lang="en-US" sz="2800" dirty="0"/>
              <a:t>Size is 180 x 75 nm</a:t>
            </a:r>
          </a:p>
          <a:p>
            <a:pPr eaLnBrk="1" hangingPunct="1"/>
            <a:r>
              <a:rPr lang="en-US" sz="2800" dirty="0"/>
              <a:t>Has Lipoprotein envelop</a:t>
            </a:r>
          </a:p>
          <a:p>
            <a:pPr eaLnBrk="1" hangingPunct="1"/>
            <a:r>
              <a:rPr lang="en-US" sz="2800" dirty="0"/>
              <a:t>Knob like spikes /Glycoprotein G</a:t>
            </a:r>
          </a:p>
          <a:p>
            <a:pPr eaLnBrk="1" hangingPunct="1"/>
            <a:r>
              <a:rPr lang="en-US" sz="2800" dirty="0"/>
              <a:t>Genome un segmented</a:t>
            </a:r>
          </a:p>
          <a:p>
            <a:pPr eaLnBrk="1" hangingPunct="1"/>
            <a:r>
              <a:rPr lang="en-US" sz="2800" dirty="0"/>
              <a:t>Linear negative sense RNA</a:t>
            </a:r>
          </a:p>
        </p:txBody>
      </p:sp>
      <p:pic>
        <p:nvPicPr>
          <p:cNvPr id="9220"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371600"/>
            <a:ext cx="4038600" cy="4754563"/>
          </a:xfrm>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10B79E9D-F293-48C5-87F5-6099A9430E5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685800" y="76200"/>
            <a:ext cx="7772400" cy="1143000"/>
          </a:xfrm>
        </p:spPr>
        <p:txBody>
          <a:bodyPr/>
          <a:lstStyle/>
          <a:p>
            <a:pPr eaLnBrk="1" hangingPunct="1">
              <a:defRPr/>
            </a:pPr>
            <a:r>
              <a:rPr lang="en-US" sz="4000" b="1" dirty="0">
                <a:solidFill>
                  <a:srgbClr val="FF0000"/>
                </a:solidFill>
                <a:effectLst>
                  <a:outerShdw blurRad="38100" dist="38100" dir="2700000" algn="tl">
                    <a:srgbClr val="000000">
                      <a:alpha val="43137"/>
                    </a:srgbClr>
                  </a:outerShdw>
                </a:effectLst>
              </a:rPr>
              <a:t>Structure of the rabies virus</a:t>
            </a:r>
          </a:p>
        </p:txBody>
      </p:sp>
      <p:sp>
        <p:nvSpPr>
          <p:cNvPr id="1024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B078EDD6-2A98-49A5-8921-03AB970453E5}" type="slidenum">
              <a:rPr lang="en-US" sz="1400">
                <a:latin typeface="Times New Roman" pitchFamily="18" charset="0"/>
              </a:rPr>
              <a:pPr algn="r" eaLnBrk="1" hangingPunct="1"/>
              <a:t>8</a:t>
            </a:fld>
            <a:endParaRPr lang="en-US" sz="1400">
              <a:latin typeface="Times New Roman" pitchFamily="18" charset="0"/>
            </a:endParaRPr>
          </a:p>
        </p:txBody>
      </p:sp>
      <p:sp>
        <p:nvSpPr>
          <p:cNvPr id="10244" name="Text Box 2"/>
          <p:cNvSpPr txBox="1">
            <a:spLocks noChangeArrowheads="1"/>
          </p:cNvSpPr>
          <p:nvPr/>
        </p:nvSpPr>
        <p:spPr bwMode="auto">
          <a:xfrm>
            <a:off x="3124200" y="2057400"/>
            <a:ext cx="2994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3200">
                <a:solidFill>
                  <a:srgbClr val="FF0000"/>
                </a:solidFill>
                <a:latin typeface="Times New Roman" pitchFamily="18" charset="0"/>
              </a:rPr>
              <a:t>Insert figure 25.8</a:t>
            </a:r>
          </a:p>
          <a:p>
            <a:pPr algn="ctr" eaLnBrk="1" hangingPunct="1"/>
            <a:r>
              <a:rPr lang="en-US" sz="2000">
                <a:solidFill>
                  <a:srgbClr val="FF0000"/>
                </a:solidFill>
                <a:latin typeface="Times New Roman" pitchFamily="18" charset="0"/>
              </a:rPr>
              <a:t>Structure of rabies virus</a:t>
            </a:r>
          </a:p>
        </p:txBody>
      </p:sp>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8333147-9F54-46DA-A439-488F6CB0B198}"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5400" b="1">
                <a:solidFill>
                  <a:srgbClr val="FF0000"/>
                </a:solidFill>
              </a:rPr>
              <a:t>Fixed Virus</a:t>
            </a:r>
            <a:endParaRPr lang="en-IN" sz="5400" b="1">
              <a:solidFill>
                <a:srgbClr val="FF0000"/>
              </a:solidFill>
            </a:endParaRPr>
          </a:p>
        </p:txBody>
      </p:sp>
      <p:sp>
        <p:nvSpPr>
          <p:cNvPr id="11267" name="Rectangle 3"/>
          <p:cNvSpPr>
            <a:spLocks noGrp="1" noChangeArrowheads="1"/>
          </p:cNvSpPr>
          <p:nvPr>
            <p:ph type="body" sz="half" idx="1"/>
          </p:nvPr>
        </p:nvSpPr>
        <p:spPr/>
        <p:txBody>
          <a:bodyPr/>
          <a:lstStyle/>
          <a:p>
            <a:pPr eaLnBrk="1" hangingPunct="1">
              <a:lnSpc>
                <a:spcPct val="90000"/>
              </a:lnSpc>
            </a:pPr>
            <a:r>
              <a:rPr lang="en-IN" sz="2400" dirty="0"/>
              <a:t>One whose virulence and incubation period have been stabilized by serial passage and remained fixed during further transmission.</a:t>
            </a:r>
          </a:p>
          <a:p>
            <a:pPr eaLnBrk="1" hangingPunct="1">
              <a:lnSpc>
                <a:spcPct val="90000"/>
              </a:lnSpc>
            </a:pPr>
            <a:r>
              <a:rPr lang="en-IN" sz="2400" dirty="0"/>
              <a:t>Rabies virus that has undergone serial passage through rabbits, thus stabilizing its virulence and incubation </a:t>
            </a:r>
            <a:r>
              <a:rPr lang="en-IN" sz="2400" dirty="0" err="1"/>
              <a:t>period,Negri</a:t>
            </a:r>
            <a:r>
              <a:rPr lang="en-IN" sz="2400" dirty="0"/>
              <a:t> bodies usually not found, used for vaccine </a:t>
            </a:r>
            <a:r>
              <a:rPr lang="en-IN" sz="2400" dirty="0" err="1"/>
              <a:t>productiion</a:t>
            </a:r>
            <a:r>
              <a:rPr lang="en-IN" sz="2400" dirty="0"/>
              <a:t>  </a:t>
            </a:r>
          </a:p>
        </p:txBody>
      </p:sp>
      <p:pic>
        <p:nvPicPr>
          <p:cNvPr id="1126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10B79E9D-F293-48C5-87F5-6099A9430E54}"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3423</TotalTime>
  <Words>2512</Words>
  <Application>Microsoft Office PowerPoint</Application>
  <PresentationFormat>On-screen Show (4:3)</PresentationFormat>
  <Paragraphs>446</Paragraphs>
  <Slides>64</Slides>
  <Notes>6</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Default Design</vt:lpstr>
      <vt:lpstr>Rabies Rhabdovirus </vt:lpstr>
      <vt:lpstr>Early Rabies</vt:lpstr>
      <vt:lpstr>PowerPoint Presentation</vt:lpstr>
      <vt:lpstr>What is Rabies</vt:lpstr>
      <vt:lpstr>Rabies</vt:lpstr>
      <vt:lpstr>Rhabdovirus</vt:lpstr>
      <vt:lpstr>Rabies virus</vt:lpstr>
      <vt:lpstr>Structure of the rabies virus</vt:lpstr>
      <vt:lpstr>Fixed Virus</vt:lpstr>
      <vt:lpstr>Street Virus</vt:lpstr>
      <vt:lpstr>Any mammal can get rabies.</vt:lpstr>
      <vt:lpstr>What kind of animals  get rabies?</vt:lpstr>
      <vt:lpstr>Mans best friend but can spread Rabies if not vaccinated</vt:lpstr>
      <vt:lpstr>Resistance</vt:lpstr>
      <vt:lpstr>Antigenic properties</vt:lpstr>
      <vt:lpstr>Rabies</vt:lpstr>
      <vt:lpstr>Transmission</vt:lpstr>
      <vt:lpstr>PowerPoint Presentation</vt:lpstr>
      <vt:lpstr>Pathogenesis of Rabies</vt:lpstr>
      <vt:lpstr>PowerPoint Presentation</vt:lpstr>
      <vt:lpstr>PowerPoint Presentation</vt:lpstr>
      <vt:lpstr>PowerPoint Presentation</vt:lpstr>
      <vt:lpstr>Spread of Virus</vt:lpstr>
      <vt:lpstr>Pathologic pictures of Rabies</vt:lpstr>
      <vt:lpstr>Pathogenesis</vt:lpstr>
      <vt:lpstr>Pathogenesis</vt:lpstr>
      <vt:lpstr>Category  as per              WHO</vt:lpstr>
      <vt:lpstr>Clinical Findings</vt:lpstr>
      <vt:lpstr>Symptoms</vt:lpstr>
      <vt:lpstr>PowerPoint Presentation</vt:lpstr>
      <vt:lpstr>PowerPoint Presentation</vt:lpstr>
      <vt:lpstr>Acute  Neurologic Encephalitis</vt:lpstr>
      <vt:lpstr> Acute  Neurologic Encephalitis Phase</vt:lpstr>
      <vt:lpstr>PowerPoint Presentation</vt:lpstr>
      <vt:lpstr>PowerPoint Presentation</vt:lpstr>
      <vt:lpstr>Diagnosis of Rabies</vt:lpstr>
      <vt:lpstr>Post mortem Diagnosis</vt:lpstr>
      <vt:lpstr>PowerPoint Presentation</vt:lpstr>
      <vt:lpstr>Laboratory Diagnosis</vt:lpstr>
      <vt:lpstr>Diagnostic methods</vt:lpstr>
      <vt:lpstr>PowerPoint Presentation</vt:lpstr>
      <vt:lpstr>PowerPoint Presentation</vt:lpstr>
      <vt:lpstr>Ist Vaccine for Rabies</vt:lpstr>
      <vt:lpstr>Preexposure vaccination</vt:lpstr>
      <vt:lpstr>Prophylaxis</vt:lpstr>
      <vt:lpstr>Post exposure vaccination</vt:lpstr>
      <vt:lpstr>Vaccines</vt:lpstr>
      <vt:lpstr>Category  as per              WHO</vt:lpstr>
      <vt:lpstr>Neural Vaccines</vt:lpstr>
      <vt:lpstr>PowerPoint Presentation</vt:lpstr>
      <vt:lpstr>Preexposure prophylaxis doses</vt:lpstr>
      <vt:lpstr>Post exposure Prophylaxis</vt:lpstr>
      <vt:lpstr>PowerPoint Presentation</vt:lpstr>
      <vt:lpstr>Cell culture Vaccines in India</vt:lpstr>
      <vt:lpstr>Human Diploid Cell Vaccine</vt:lpstr>
      <vt:lpstr>Human Diploid Cell Vaccines</vt:lpstr>
      <vt:lpstr>Passive Immunization</vt:lpstr>
      <vt:lpstr>PowerPoint Presentation</vt:lpstr>
      <vt:lpstr>If you are bitten or scratched</vt:lpstr>
      <vt:lpstr>PowerPoint Presentation</vt:lpstr>
      <vt:lpstr>PowerPoint Presentation</vt:lpstr>
      <vt:lpstr>Epidemiology</vt:lpstr>
      <vt:lpstr>In spite of Health Education several die due to Rabies  infection in Developing world</vt:lpstr>
      <vt:lpstr>World's Rabies Day                   (on September 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RHABDOVIRUSES</dc:title>
  <dc:creator>compaq</dc:creator>
  <cp:lastModifiedBy>ssunita23oct@gmail.com</cp:lastModifiedBy>
  <cp:revision>55</cp:revision>
  <dcterms:created xsi:type="dcterms:W3CDTF">2007-06-29T01:33:46Z</dcterms:created>
  <dcterms:modified xsi:type="dcterms:W3CDTF">2020-05-29T04:30:15Z</dcterms:modified>
</cp:coreProperties>
</file>