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0962" autoAdjust="0"/>
  </p:normalViewPr>
  <p:slideViewPr>
    <p:cSldViewPr>
      <p:cViewPr varScale="1">
        <p:scale>
          <a:sx n="73" d="100"/>
          <a:sy n="73" d="100"/>
        </p:scale>
        <p:origin x="16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64BAF-1408-4F20-990F-2ABFBB53860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2B163-62B8-4589-94F7-FF3EBA28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Keep note-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2B163-62B8-4589-94F7-FF3EBA288CF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2228850"/>
          </a:xfrm>
        </p:spPr>
        <p:txBody>
          <a:bodyPr>
            <a:noAutofit/>
          </a:bodyPr>
          <a:lstStyle/>
          <a:p>
            <a:r>
              <a:rPr lang="en-US" sz="5400" b="1" u="sng" dirty="0" err="1" smtClean="0">
                <a:solidFill>
                  <a:srgbClr val="C00000"/>
                </a:solidFill>
              </a:rPr>
              <a:t>Oxytocin</a:t>
            </a:r>
            <a:r>
              <a:rPr lang="en-US" sz="5400" b="1" u="sng" dirty="0" smtClean="0">
                <a:solidFill>
                  <a:srgbClr val="C00000"/>
                </a:solidFill>
              </a:rPr>
              <a:t> and Other Drugs Acting on Uterus</a:t>
            </a:r>
            <a:endParaRPr lang="en-US" sz="5400" b="1" u="sng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4800600"/>
            <a:ext cx="4267200" cy="1600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Dr.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Meherunisa</a:t>
            </a:r>
            <a:endParaRPr lang="en-US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r"/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Associate Professor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CIMS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6082" name="Picture 2" descr="Image result for oxytoc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4495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Fetal head propagate reflexes</a:t>
            </a: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Which stimulates sensory nerves of the vagina send impulses to hypothalamus</a:t>
            </a: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Promotes release of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from the posterior pituitary.</a:t>
            </a: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Local prostaglandins also increase the </a:t>
            </a:r>
            <a:r>
              <a:rPr lang="en-US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levels which increases uterine contractions during </a:t>
            </a:r>
            <a:r>
              <a:rPr lang="en-US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labour</a:t>
            </a:r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124200" y="990600"/>
            <a:ext cx="484632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200400" y="2667000"/>
            <a:ext cx="484632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Breast</a:t>
            </a:r>
            <a:r>
              <a:rPr lang="en-US" sz="2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-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contracts the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myoepithelium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of mammary alveoli and forces milk into the bigger milk sinusoids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—‘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milk ejection reflex’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(milk letdown in cattle) is initiated by suckling so that it may be easily sucked by the infant. 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CVS-</a:t>
            </a:r>
            <a:r>
              <a:rPr lang="en-US" sz="2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Conventional doses used in obstetrics have no effect on BP, but higher doses cause vasodilatation → brief fall in BP, reflex tachycardia and flushing.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Kidney-</a:t>
            </a:r>
            <a:r>
              <a:rPr lang="en-US" sz="2800" b="1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in high doses exerts ADH-like action—urine output is decreased.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Physiological role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is released during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and the uterus is highly sensitive to it at this time.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Milk ejection reflex- 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Suckling induces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release from pituitary which contracts the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myoepithelial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cells. These cells in breast are more sensitive than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myometrium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to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Neurotransmission-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appears to function as a peptide neurotransmitter of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oxytocinergic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neurones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in the hypothalamus and brainstem to regulate autonomic outflow.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 smtClean="0"/>
              <a:t>Oxytocin</a:t>
            </a:r>
            <a:r>
              <a:rPr lang="en-US" sz="3600" b="1" u="sng" dirty="0" smtClean="0"/>
              <a:t> receptors and antagonists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G protein coupled receptors</a:t>
            </a:r>
          </a:p>
          <a:p>
            <a:endParaRPr lang="en-US" sz="2800" dirty="0" smtClean="0"/>
          </a:p>
          <a:p>
            <a:r>
              <a:rPr lang="en-US" sz="2800" dirty="0" smtClean="0"/>
              <a:t>Generation of IP3 and subsequent mobilization of Ca2</a:t>
            </a:r>
            <a:r>
              <a:rPr lang="en-US" sz="2800" baseline="30000" dirty="0" smtClean="0"/>
              <a:t>+  </a:t>
            </a:r>
            <a:r>
              <a:rPr lang="en-US" sz="2800" dirty="0" smtClean="0"/>
              <a:t> from intracellular stores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Depolarisation</a:t>
            </a:r>
            <a:r>
              <a:rPr lang="en-US" sz="2800" dirty="0" smtClean="0"/>
              <a:t> induced activation of voltage sensitive calcium channels.</a:t>
            </a:r>
          </a:p>
          <a:p>
            <a:r>
              <a:rPr lang="en-US" sz="2800" b="1" u="sng" dirty="0" err="1" smtClean="0">
                <a:solidFill>
                  <a:srgbClr val="00B050"/>
                </a:solidFill>
              </a:rPr>
              <a:t>Atosiban</a:t>
            </a:r>
            <a:r>
              <a:rPr lang="en-US" sz="2800" b="1" u="sng" dirty="0" smtClean="0">
                <a:solidFill>
                  <a:srgbClr val="00B050"/>
                </a:solidFill>
              </a:rPr>
              <a:t>-</a:t>
            </a:r>
            <a:r>
              <a:rPr lang="en-US" sz="2800" dirty="0" smtClean="0"/>
              <a:t> </a:t>
            </a:r>
            <a:r>
              <a:rPr lang="en-US" sz="2800" dirty="0" err="1" smtClean="0"/>
              <a:t>oxytocin</a:t>
            </a:r>
            <a:r>
              <a:rPr lang="en-US" sz="2800" dirty="0" smtClean="0"/>
              <a:t> receptor antagonist- inhibits preterm </a:t>
            </a:r>
            <a:r>
              <a:rPr lang="en-US" sz="2800" dirty="0" err="1" smtClean="0"/>
              <a:t>labour</a:t>
            </a:r>
            <a:r>
              <a:rPr lang="en-US" sz="2800" dirty="0" smtClean="0"/>
              <a:t>. Given IV bolus followed by continuous IV infusion for not more than 24 hours. </a:t>
            </a:r>
          </a:p>
          <a:p>
            <a:r>
              <a:rPr lang="en-US" sz="2800" dirty="0" smtClean="0"/>
              <a:t>S/E- nausea, vomiting, vasodilatation, hyperglycemia and rashes. </a:t>
            </a:r>
            <a:endParaRPr lang="en-US" sz="2800" dirty="0"/>
          </a:p>
        </p:txBody>
      </p:sp>
      <p:sp>
        <p:nvSpPr>
          <p:cNvPr id="4" name="Down Arrow 3"/>
          <p:cNvSpPr/>
          <p:nvPr/>
        </p:nvSpPr>
        <p:spPr>
          <a:xfrm>
            <a:off x="3048000" y="1447800"/>
            <a:ext cx="484632" cy="5334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048000" y="2667000"/>
            <a:ext cx="484632" cy="5334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lgerian" pitchFamily="82" charset="0"/>
              </a:rPr>
              <a:t>USEs</a:t>
            </a:r>
            <a:endParaRPr lang="en-US" b="1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Induction of </a:t>
            </a:r>
            <a:r>
              <a:rPr lang="en-US" sz="2400" b="1" u="sng" dirty="0" err="1" smtClean="0"/>
              <a:t>labour</a:t>
            </a:r>
            <a:r>
              <a:rPr lang="en-US" sz="2400" b="1" u="sng" dirty="0" smtClean="0"/>
              <a:t> -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needs to be induced in case of </a:t>
            </a:r>
            <a:r>
              <a:rPr lang="en-US" sz="2400" dirty="0" err="1" smtClean="0"/>
              <a:t>postmaturity</a:t>
            </a:r>
            <a:r>
              <a:rPr lang="en-US" sz="2400" dirty="0" smtClean="0"/>
              <a:t> or prematurely in </a:t>
            </a:r>
            <a:r>
              <a:rPr lang="en-US" sz="2400" dirty="0" err="1" smtClean="0"/>
              <a:t>toxaemia</a:t>
            </a:r>
            <a:r>
              <a:rPr lang="en-US" sz="2400" dirty="0" smtClean="0"/>
              <a:t> of pregnancy, diabetic mother, </a:t>
            </a:r>
            <a:r>
              <a:rPr lang="en-US" sz="2400" dirty="0" err="1" smtClean="0"/>
              <a:t>erythroblastosis</a:t>
            </a:r>
            <a:r>
              <a:rPr lang="en-US" sz="2400" dirty="0" smtClean="0"/>
              <a:t>, ruptured membranes or placental insufficiency. </a:t>
            </a:r>
          </a:p>
          <a:p>
            <a:r>
              <a:rPr lang="en-US" sz="2400" dirty="0" smtClean="0"/>
              <a:t>It is given by slow </a:t>
            </a:r>
            <a:r>
              <a:rPr lang="en-US" sz="2400" dirty="0" err="1" smtClean="0"/>
              <a:t>i.v</a:t>
            </a:r>
            <a:r>
              <a:rPr lang="en-US" sz="2400" dirty="0" smtClean="0"/>
              <a:t>. infusion: 5 IU is diluted in 500 ml of glucose or saline solution (10 </a:t>
            </a:r>
            <a:r>
              <a:rPr lang="en-US" sz="2400" dirty="0" err="1" smtClean="0"/>
              <a:t>milli</a:t>
            </a:r>
            <a:r>
              <a:rPr lang="en-US" sz="2400" dirty="0" smtClean="0"/>
              <a:t> IU/ml)— infusion is started at a low rate and progressively accelerated according to response (0.2–2.0 ml/ min). </a:t>
            </a:r>
          </a:p>
          <a:p>
            <a:r>
              <a:rPr lang="en-US" sz="2400" dirty="0" smtClean="0"/>
              <a:t>Uterine contractions are then closely </a:t>
            </a:r>
            <a:r>
              <a:rPr lang="en-US" sz="2400" dirty="0" err="1" smtClean="0"/>
              <a:t>monitored.Usually</a:t>
            </a:r>
            <a:r>
              <a:rPr lang="en-US" sz="2400" dirty="0" smtClean="0"/>
              <a:t> a total of 2–4 IU is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Uterine inertia -</a:t>
            </a:r>
            <a:r>
              <a:rPr lang="en-US" dirty="0" smtClean="0"/>
              <a:t>When uterine contractions are feeble and </a:t>
            </a:r>
            <a:r>
              <a:rPr lang="en-US" dirty="0" err="1" smtClean="0"/>
              <a:t>labour</a:t>
            </a:r>
            <a:r>
              <a:rPr lang="en-US" dirty="0" smtClean="0"/>
              <a:t> is not progressing satisfactorily—</a:t>
            </a:r>
            <a:r>
              <a:rPr lang="en-US" dirty="0" err="1" smtClean="0"/>
              <a:t>oxytocin</a:t>
            </a:r>
            <a:r>
              <a:rPr lang="en-US" dirty="0" smtClean="0"/>
              <a:t> can be infused </a:t>
            </a:r>
            <a:r>
              <a:rPr lang="en-US" dirty="0" err="1" smtClean="0"/>
              <a:t>i.v</a:t>
            </a:r>
            <a:r>
              <a:rPr lang="en-US" dirty="0" smtClean="0"/>
              <a:t>. to augment contractions.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00B050"/>
                </a:solidFill>
              </a:rPr>
              <a:t>Oxytocin</a:t>
            </a:r>
            <a:r>
              <a:rPr lang="en-US" b="1" dirty="0" smtClean="0">
                <a:solidFill>
                  <a:srgbClr val="00B050"/>
                </a:solidFill>
              </a:rPr>
              <a:t> is the drug of choice and is preferred over </a:t>
            </a:r>
            <a:r>
              <a:rPr lang="en-US" b="1" dirty="0" err="1" smtClean="0">
                <a:solidFill>
                  <a:srgbClr val="00B050"/>
                </a:solidFill>
              </a:rPr>
              <a:t>ergometrine</a:t>
            </a:r>
            <a:r>
              <a:rPr lang="en-US" b="1" dirty="0" smtClean="0">
                <a:solidFill>
                  <a:srgbClr val="00B050"/>
                </a:solidFill>
              </a:rPr>
              <a:t>/PGs for the above two purposes: </a:t>
            </a:r>
          </a:p>
          <a:p>
            <a:r>
              <a:rPr lang="en-US" dirty="0" smtClean="0"/>
              <a:t>(a) Because of its short t½ and slow </a:t>
            </a:r>
            <a:r>
              <a:rPr lang="en-US" dirty="0" err="1" smtClean="0"/>
              <a:t>i.v</a:t>
            </a:r>
            <a:r>
              <a:rPr lang="en-US" dirty="0" smtClean="0"/>
              <a:t>. infusion, </a:t>
            </a:r>
          </a:p>
          <a:p>
            <a:r>
              <a:rPr lang="en-US" dirty="0" smtClean="0"/>
              <a:t>(b) Low concentrations allow normal relaxation in between contractions—</a:t>
            </a:r>
            <a:r>
              <a:rPr lang="en-US" dirty="0" err="1" smtClean="0"/>
              <a:t>foetal</a:t>
            </a:r>
            <a:r>
              <a:rPr lang="en-US" dirty="0" smtClean="0"/>
              <a:t> oxygenation does not suffer. </a:t>
            </a:r>
          </a:p>
          <a:p>
            <a:r>
              <a:rPr lang="en-US" dirty="0" smtClean="0"/>
              <a:t>(c) Lower segment is not contracted: </a:t>
            </a:r>
            <a:r>
              <a:rPr lang="en-US" dirty="0" err="1" smtClean="0"/>
              <a:t>foetal</a:t>
            </a:r>
            <a:r>
              <a:rPr lang="en-US" dirty="0" smtClean="0"/>
              <a:t> descent is not compromised. </a:t>
            </a:r>
          </a:p>
          <a:p>
            <a:r>
              <a:rPr lang="en-US" dirty="0" smtClean="0"/>
              <a:t>(d) Uterine contractions are consistently augmented.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1722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Postpartum </a:t>
            </a:r>
            <a:r>
              <a:rPr lang="en-US" sz="2800" b="1" u="sng" dirty="0" err="1" smtClean="0"/>
              <a:t>haemorrhage</a:t>
            </a:r>
            <a:r>
              <a:rPr lang="en-US" sz="2800" b="1" u="sng" dirty="0" smtClean="0"/>
              <a:t>, Caesarean section- </a:t>
            </a:r>
            <a:r>
              <a:rPr lang="en-US" sz="2800" dirty="0" err="1" smtClean="0"/>
              <a:t>Oxytocin</a:t>
            </a:r>
            <a:r>
              <a:rPr lang="en-US" sz="2800" b="1" u="sng" dirty="0" smtClean="0"/>
              <a:t> </a:t>
            </a:r>
            <a:r>
              <a:rPr lang="en-US" sz="2800" dirty="0" smtClean="0"/>
              <a:t>5 IU may be injected </a:t>
            </a:r>
            <a:r>
              <a:rPr lang="en-US" sz="2800" dirty="0" err="1" smtClean="0"/>
              <a:t>i.m</a:t>
            </a:r>
            <a:r>
              <a:rPr lang="en-US" sz="2800" dirty="0" smtClean="0"/>
              <a:t>. or by </a:t>
            </a:r>
            <a:r>
              <a:rPr lang="en-US" sz="2800" dirty="0" err="1" smtClean="0"/>
              <a:t>i.v</a:t>
            </a:r>
            <a:r>
              <a:rPr lang="en-US" sz="2800" dirty="0" smtClean="0"/>
              <a:t>. infusion for an immediate response.</a:t>
            </a:r>
          </a:p>
          <a:p>
            <a:r>
              <a:rPr lang="en-US" sz="2800" dirty="0" smtClean="0"/>
              <a:t>It acts by forcefully contracting the uterine muscle which compresses the blood vessels passing through its mesh work to arrest </a:t>
            </a:r>
            <a:r>
              <a:rPr lang="en-US" sz="2800" dirty="0" err="1" smtClean="0"/>
              <a:t>haemorrhage</a:t>
            </a:r>
            <a:r>
              <a:rPr lang="en-US" sz="2800" dirty="0" smtClean="0"/>
              <a:t> from the inner surface exposed by placental separation.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To promote milk ejection and Breast engorgement- </a:t>
            </a:r>
            <a:r>
              <a:rPr lang="en-US" sz="2800" dirty="0" err="1" smtClean="0"/>
              <a:t>Oxytocin</a:t>
            </a:r>
            <a:r>
              <a:rPr lang="en-US" sz="2800" dirty="0" smtClean="0"/>
              <a:t> is effective only in such cases; an intranasal spray (25-30 IU) may be given few minutes before suckling.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46482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err="1" smtClean="0"/>
              <a:t>Oxytocin</a:t>
            </a:r>
            <a:r>
              <a:rPr lang="en-US" b="1" u="sng" dirty="0" smtClean="0"/>
              <a:t> challenge test –</a:t>
            </a:r>
          </a:p>
          <a:p>
            <a:r>
              <a:rPr lang="en-US" dirty="0" smtClean="0"/>
              <a:t>It is performed to determine </a:t>
            </a:r>
            <a:r>
              <a:rPr lang="en-US" dirty="0" err="1" smtClean="0"/>
              <a:t>uteroplacental</a:t>
            </a:r>
            <a:r>
              <a:rPr lang="en-US" dirty="0" smtClean="0"/>
              <a:t> adequacy in high risk pregnancies. </a:t>
            </a:r>
          </a:p>
          <a:p>
            <a:r>
              <a:rPr lang="en-US" dirty="0" err="1" smtClean="0"/>
              <a:t>Oxytocin</a:t>
            </a:r>
            <a:r>
              <a:rPr lang="en-US" dirty="0" smtClean="0"/>
              <a:t> is infused </a:t>
            </a:r>
            <a:r>
              <a:rPr lang="en-US" dirty="0" err="1" smtClean="0"/>
              <a:t>i.v</a:t>
            </a:r>
            <a:r>
              <a:rPr lang="en-US" dirty="0" smtClean="0"/>
              <a:t>. at very low concentrations till uterine contractions are elicited every 3–4 </a:t>
            </a:r>
            <a:r>
              <a:rPr lang="en-US" dirty="0" err="1" smtClean="0"/>
              <a:t>mins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marked increase in </a:t>
            </a:r>
            <a:r>
              <a:rPr lang="en-US" dirty="0" err="1" smtClean="0"/>
              <a:t>foetal</a:t>
            </a:r>
            <a:r>
              <a:rPr lang="en-US" dirty="0" smtClean="0"/>
              <a:t> heart rate indicates </a:t>
            </a:r>
            <a:r>
              <a:rPr lang="en-US" dirty="0" err="1" smtClean="0"/>
              <a:t>uteroplacental</a:t>
            </a:r>
            <a:r>
              <a:rPr lang="en-US" dirty="0" smtClean="0"/>
              <a:t> inadequacy. </a:t>
            </a:r>
          </a:p>
          <a:p>
            <a:r>
              <a:rPr lang="en-US" dirty="0" smtClean="0"/>
              <a:t>The test is risky and is rarely performed.</a:t>
            </a:r>
            <a:endParaRPr lang="en-US" dirty="0"/>
          </a:p>
        </p:txBody>
      </p:sp>
      <p:pic>
        <p:nvPicPr>
          <p:cNvPr id="8194" name="Picture 2" descr="Image result for oxytocin challenge test"/>
          <p:cNvPicPr>
            <a:picLocks noChangeAspect="1" noChangeArrowheads="1"/>
          </p:cNvPicPr>
          <p:nvPr/>
        </p:nvPicPr>
        <p:blipFill>
          <a:blip r:embed="rId2" cstate="print"/>
          <a:srcRect l="9132" t="47986" r="19201"/>
          <a:stretch>
            <a:fillRect/>
          </a:stretch>
        </p:blipFill>
        <p:spPr bwMode="auto">
          <a:xfrm>
            <a:off x="5181600" y="1447800"/>
            <a:ext cx="3657600" cy="3567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b="1" u="sng" dirty="0" err="1" smtClean="0"/>
              <a:t>Desamino-oxytocin</a:t>
            </a:r>
            <a:r>
              <a:rPr lang="en-US" b="1" u="sng" dirty="0" smtClean="0"/>
              <a:t> -</a:t>
            </a:r>
            <a:r>
              <a:rPr lang="en-US" dirty="0" smtClean="0"/>
              <a:t>It has been developed as a </a:t>
            </a:r>
            <a:r>
              <a:rPr lang="en-US" dirty="0" err="1" smtClean="0"/>
              <a:t>buccal</a:t>
            </a:r>
            <a:r>
              <a:rPr lang="en-US" dirty="0" smtClean="0"/>
              <a:t> formulation; action is similar to injected </a:t>
            </a:r>
            <a:r>
              <a:rPr lang="en-US" dirty="0" err="1" smtClean="0"/>
              <a:t>oxytocin</a:t>
            </a:r>
            <a:r>
              <a:rPr lang="en-US" dirty="0" smtClean="0"/>
              <a:t>, but less consistent.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Its indications are: 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 smtClean="0"/>
              <a:t>Induction of </a:t>
            </a:r>
            <a:r>
              <a:rPr lang="en-US" u="sng" dirty="0" err="1" smtClean="0"/>
              <a:t>labour</a:t>
            </a:r>
            <a:r>
              <a:rPr lang="en-US" u="sng" dirty="0" smtClean="0"/>
              <a:t>: </a:t>
            </a:r>
            <a:r>
              <a:rPr lang="en-US" dirty="0" smtClean="0"/>
              <a:t>50 IU </a:t>
            </a:r>
            <a:r>
              <a:rPr lang="en-US" dirty="0" err="1" smtClean="0"/>
              <a:t>buccal</a:t>
            </a:r>
            <a:r>
              <a:rPr lang="en-US" dirty="0" smtClean="0"/>
              <a:t> tablet repeated every 30 min, max 10 tabs. 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 smtClean="0"/>
              <a:t>Uterine inertia: </a:t>
            </a:r>
            <a:r>
              <a:rPr lang="en-US" dirty="0" smtClean="0"/>
              <a:t>25 IU every 30 min. 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 smtClean="0"/>
              <a:t>Promotion of uterine involution </a:t>
            </a:r>
            <a:r>
              <a:rPr lang="en-US" dirty="0" smtClean="0"/>
              <a:t>25–50 IU 5 times daily for 7 days. 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 smtClean="0"/>
              <a:t>Breast engorgement </a:t>
            </a:r>
            <a:r>
              <a:rPr lang="en-US" dirty="0" smtClean="0"/>
              <a:t>25–50 IU just before breast feeding.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Adverse effects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Injudicious use of </a:t>
            </a:r>
            <a:r>
              <a:rPr lang="en-US" sz="2800" b="1" u="sng" dirty="0" err="1" smtClean="0">
                <a:solidFill>
                  <a:srgbClr val="00B050"/>
                </a:solidFill>
              </a:rPr>
              <a:t>oxytocin</a:t>
            </a:r>
            <a:r>
              <a:rPr lang="en-US" sz="2800" b="1" u="sng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during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can produce too strong uterine contractions forcing the presenting part through incompletely dilated birth canal, </a:t>
            </a:r>
            <a:r>
              <a:rPr lang="en-US" sz="2800" b="1" dirty="0" smtClean="0"/>
              <a:t>causing maternal and </a:t>
            </a:r>
            <a:r>
              <a:rPr lang="en-US" sz="2800" b="1" dirty="0" err="1" smtClean="0"/>
              <a:t>foetal</a:t>
            </a:r>
            <a:r>
              <a:rPr lang="en-US" sz="2800" b="1" dirty="0" smtClean="0"/>
              <a:t> soft tissue injury, rupture of uterus, </a:t>
            </a:r>
            <a:r>
              <a:rPr lang="en-US" sz="2800" b="1" dirty="0" err="1" smtClean="0"/>
              <a:t>foetal</a:t>
            </a:r>
            <a:r>
              <a:rPr lang="en-US" sz="2800" b="1" dirty="0" smtClean="0"/>
              <a:t> asphyxia and death. </a:t>
            </a:r>
          </a:p>
          <a:p>
            <a:endParaRPr lang="en-US" sz="2800" b="1" dirty="0" smtClean="0"/>
          </a:p>
          <a:p>
            <a:r>
              <a:rPr lang="en-US" sz="2800" b="1" u="sng" dirty="0" smtClean="0">
                <a:solidFill>
                  <a:srgbClr val="00B050"/>
                </a:solidFill>
              </a:rPr>
              <a:t>Water intoxication: </a:t>
            </a:r>
            <a:r>
              <a:rPr lang="en-US" sz="2800" dirty="0" smtClean="0"/>
              <a:t>This occurs due to ADH like action of large doses given along with </a:t>
            </a:r>
            <a:r>
              <a:rPr lang="en-US" sz="2800" dirty="0" err="1" smtClean="0"/>
              <a:t>i.v</a:t>
            </a:r>
            <a:r>
              <a:rPr lang="en-US" sz="2800" dirty="0" smtClean="0"/>
              <a:t>. fluids, especially in </a:t>
            </a:r>
            <a:r>
              <a:rPr lang="en-US" sz="2800" dirty="0" err="1" smtClean="0"/>
              <a:t>toxaemia</a:t>
            </a:r>
            <a:r>
              <a:rPr lang="en-US" sz="2800" dirty="0" smtClean="0"/>
              <a:t> of pregnancy and renal insufficiency.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Drugs acting on uterus can primarily affect the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 or the </a:t>
            </a:r>
            <a:r>
              <a:rPr lang="en-US" sz="2800" dirty="0" err="1" smtClean="0"/>
              <a:t>myometrium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most important drugs affecting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 are estrogens, </a:t>
            </a:r>
            <a:r>
              <a:rPr lang="en-US" sz="2800" dirty="0" err="1" smtClean="0"/>
              <a:t>progestins</a:t>
            </a:r>
            <a:r>
              <a:rPr lang="en-US" sz="2800" dirty="0" smtClean="0"/>
              <a:t> and their antagonists. </a:t>
            </a:r>
          </a:p>
          <a:p>
            <a:r>
              <a:rPr lang="en-US" sz="2800" dirty="0" err="1" smtClean="0"/>
              <a:t>Myometrium</a:t>
            </a:r>
            <a:r>
              <a:rPr lang="en-US" sz="2800" dirty="0" smtClean="0"/>
              <a:t> receives both sympathetic and parasympathetic </a:t>
            </a:r>
            <a:r>
              <a:rPr lang="en-US" sz="2800" dirty="0" err="1" smtClean="0"/>
              <a:t>innervation</a:t>
            </a:r>
            <a:r>
              <a:rPr lang="en-US" sz="2800" dirty="0" smtClean="0"/>
              <a:t>: autonomic drugs can affect its motility.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Contraindications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is not correct</a:t>
            </a:r>
          </a:p>
          <a:p>
            <a:r>
              <a:rPr lang="en-US" dirty="0" err="1" smtClean="0"/>
              <a:t>Foetal</a:t>
            </a:r>
            <a:r>
              <a:rPr lang="en-US" dirty="0" smtClean="0"/>
              <a:t> lungs are immature </a:t>
            </a:r>
          </a:p>
          <a:p>
            <a:r>
              <a:rPr lang="en-US" dirty="0" err="1" smtClean="0"/>
              <a:t>Cephalopelvic</a:t>
            </a:r>
            <a:r>
              <a:rPr lang="en-US" dirty="0" smtClean="0"/>
              <a:t> disproportion </a:t>
            </a:r>
          </a:p>
          <a:p>
            <a:r>
              <a:rPr lang="en-US" dirty="0" smtClean="0"/>
              <a:t>Placenta </a:t>
            </a:r>
            <a:r>
              <a:rPr lang="en-US" dirty="0" err="1" smtClean="0"/>
              <a:t>previa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Foetal</a:t>
            </a:r>
            <a:r>
              <a:rPr lang="en-US" dirty="0" smtClean="0"/>
              <a:t> distress </a:t>
            </a:r>
          </a:p>
          <a:p>
            <a:r>
              <a:rPr lang="en-US" dirty="0" smtClean="0"/>
              <a:t>Uterine scar (due to previous surgery).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lgerian" pitchFamily="82" charset="0"/>
              </a:rPr>
              <a:t>Ergot Alkaloids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the amine ergot alkaloid </a:t>
            </a:r>
            <a:r>
              <a:rPr lang="en-US" dirty="0" err="1" smtClean="0"/>
              <a:t>ergometrine</a:t>
            </a:r>
            <a:r>
              <a:rPr lang="en-US" dirty="0" smtClean="0"/>
              <a:t> (</a:t>
            </a:r>
            <a:r>
              <a:rPr lang="en-US" dirty="0" err="1" smtClean="0"/>
              <a:t>ergonovine</a:t>
            </a:r>
            <a:r>
              <a:rPr lang="en-US" dirty="0" smtClean="0"/>
              <a:t>) and its derivative </a:t>
            </a:r>
            <a:r>
              <a:rPr lang="en-US" dirty="0" err="1" smtClean="0"/>
              <a:t>methylergometrine</a:t>
            </a:r>
            <a:r>
              <a:rPr lang="en-US" dirty="0" smtClean="0"/>
              <a:t> are used in obstetrics.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Actions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Uterus</a:t>
            </a:r>
            <a:r>
              <a:rPr lang="en-US" sz="2800" dirty="0" smtClean="0"/>
              <a:t> -They increase force, frequency and duration of uterine contractions. </a:t>
            </a:r>
          </a:p>
          <a:p>
            <a:r>
              <a:rPr lang="en-US" sz="2800" dirty="0" smtClean="0"/>
              <a:t>At low doses, contractions are </a:t>
            </a:r>
            <a:r>
              <a:rPr lang="en-US" sz="2800" dirty="0" err="1" smtClean="0"/>
              <a:t>phasic</a:t>
            </a:r>
            <a:r>
              <a:rPr lang="en-US" sz="2800" dirty="0" smtClean="0"/>
              <a:t> with normal relaxation in between, but only moderate increase in dose raises the basal tone, contracture occurs with high doses. 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uterotonic</a:t>
            </a:r>
            <a:r>
              <a:rPr lang="en-US" sz="2800" dirty="0" smtClean="0"/>
              <a:t> action is believed to result from partial agonistic action on 5-HT2 and α adrenergic receptors.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1722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CVS- </a:t>
            </a:r>
            <a:r>
              <a:rPr lang="en-US" sz="2800" dirty="0" err="1" smtClean="0"/>
              <a:t>Ergometrine</a:t>
            </a:r>
            <a:r>
              <a:rPr lang="en-US" sz="2800" dirty="0" smtClean="0"/>
              <a:t> and </a:t>
            </a:r>
            <a:r>
              <a:rPr lang="en-US" sz="2800" dirty="0" err="1" smtClean="0"/>
              <a:t>methylergometrine</a:t>
            </a:r>
            <a:r>
              <a:rPr lang="en-US" sz="2800" dirty="0" smtClean="0"/>
              <a:t> are much weaker vasoconstrictors than ergotamine and have low propensity to cause endothelial damage. </a:t>
            </a:r>
          </a:p>
          <a:p>
            <a:r>
              <a:rPr lang="en-US" sz="2800" dirty="0" smtClean="0"/>
              <a:t>Though they can raise BP, this is not significant at doses used in obstetrics. 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CNS- </a:t>
            </a:r>
            <a:r>
              <a:rPr lang="en-US" sz="2800" dirty="0" smtClean="0"/>
              <a:t>No overt effects occur at usual doses. However, high doses produce complex actions— partial agonistic/antagonistic interaction with adrenergic, </a:t>
            </a:r>
            <a:r>
              <a:rPr lang="en-US" sz="2800" dirty="0" err="1" smtClean="0"/>
              <a:t>serotonergic</a:t>
            </a:r>
            <a:r>
              <a:rPr lang="en-US" sz="2800" dirty="0" smtClean="0"/>
              <a:t> and </a:t>
            </a:r>
            <a:r>
              <a:rPr lang="en-US" sz="2800" dirty="0" err="1" smtClean="0"/>
              <a:t>dopaminergic</a:t>
            </a:r>
            <a:r>
              <a:rPr lang="en-US" sz="2800" dirty="0" smtClean="0"/>
              <a:t> receptors in the brain.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GIT-</a:t>
            </a:r>
            <a:r>
              <a:rPr lang="en-US" sz="2800" dirty="0" smtClean="0"/>
              <a:t> High doses can increase peristalsis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Pharmacokinetics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Rapidly and nearly completely absorbed from the oral route. </a:t>
            </a:r>
          </a:p>
          <a:p>
            <a:r>
              <a:rPr lang="en-US" sz="2800" dirty="0" smtClean="0"/>
              <a:t>The onset of uterine action is: Oral—15 min; i.m.—5 min; </a:t>
            </a:r>
            <a:r>
              <a:rPr lang="en-US" sz="2800" dirty="0" err="1" smtClean="0"/>
              <a:t>i.v</a:t>
            </a:r>
            <a:r>
              <a:rPr lang="en-US" sz="2800" dirty="0" smtClean="0"/>
              <a:t>.—almost immediate. </a:t>
            </a:r>
          </a:p>
          <a:p>
            <a:r>
              <a:rPr lang="en-US" sz="2800" dirty="0" smtClean="0"/>
              <a:t>They are partly metabolized in liver and excreted in urine. </a:t>
            </a:r>
          </a:p>
          <a:p>
            <a:r>
              <a:rPr lang="en-US" sz="2800" dirty="0" smtClean="0"/>
              <a:t>Plasma t½ is 1–2 hours. </a:t>
            </a:r>
          </a:p>
          <a:p>
            <a:r>
              <a:rPr lang="en-US" sz="2800" dirty="0" smtClean="0"/>
              <a:t>Effects of a single dose last 3–4 hours.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Adverse effects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Nausea</a:t>
            </a:r>
          </a:p>
          <a:p>
            <a:r>
              <a:rPr lang="en-US" dirty="0" smtClean="0"/>
              <a:t>Vomiting </a:t>
            </a:r>
          </a:p>
          <a:p>
            <a:r>
              <a:rPr lang="en-US" dirty="0" smtClean="0"/>
              <a:t>Rise in BP occur occasionally. </a:t>
            </a:r>
          </a:p>
          <a:p>
            <a:r>
              <a:rPr lang="en-US" dirty="0" smtClean="0"/>
              <a:t>They can decrease milk secretion if higher doses are used for many days postpartum; due to inhibition of </a:t>
            </a:r>
            <a:r>
              <a:rPr lang="en-US" dirty="0" err="1" smtClean="0"/>
              <a:t>prolactin</a:t>
            </a:r>
            <a:r>
              <a:rPr lang="en-US" dirty="0" smtClean="0"/>
              <a:t> release (</a:t>
            </a:r>
            <a:r>
              <a:rPr lang="en-US" dirty="0" err="1" smtClean="0"/>
              <a:t>dopaminergic</a:t>
            </a:r>
            <a:r>
              <a:rPr lang="en-US" dirty="0" smtClean="0"/>
              <a:t> action).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Avoided in :-</a:t>
            </a:r>
          </a:p>
          <a:p>
            <a:r>
              <a:rPr lang="en-US" dirty="0" smtClean="0"/>
              <a:t>Vascular disease, hypertension, </a:t>
            </a:r>
            <a:r>
              <a:rPr lang="en-US" dirty="0" err="1" smtClean="0"/>
              <a:t>toxaemia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Presence of sepsis—may cause gangrene. </a:t>
            </a:r>
          </a:p>
          <a:p>
            <a:r>
              <a:rPr lang="en-US" dirty="0" smtClean="0"/>
              <a:t>Liver and kidney disease. </a:t>
            </a:r>
          </a:p>
          <a:p>
            <a:r>
              <a:rPr lang="en-US" dirty="0" smtClean="0"/>
              <a:t>They are </a:t>
            </a:r>
            <a:r>
              <a:rPr lang="en-US" b="1" u="sng" dirty="0" smtClean="0">
                <a:solidFill>
                  <a:srgbClr val="FF0000"/>
                </a:solidFill>
              </a:rPr>
              <a:t>contraindicated</a:t>
            </a:r>
            <a:r>
              <a:rPr lang="en-US" dirty="0" smtClean="0"/>
              <a:t> during pregnancy and before 3rd stage of </a:t>
            </a:r>
            <a:r>
              <a:rPr lang="en-US" dirty="0" err="1" smtClean="0"/>
              <a:t>labour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Therapeutic uses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b="1" u="sng" dirty="0" smtClean="0"/>
              <a:t>Management of third stage of </a:t>
            </a:r>
            <a:r>
              <a:rPr lang="en-US" b="1" u="sng" dirty="0" err="1" smtClean="0"/>
              <a:t>labour</a:t>
            </a:r>
            <a:r>
              <a:rPr lang="en-US" b="1" u="sng" dirty="0" smtClean="0"/>
              <a:t>- </a:t>
            </a:r>
            <a:r>
              <a:rPr lang="en-US" dirty="0" err="1" smtClean="0"/>
              <a:t>Ergometrine</a:t>
            </a:r>
            <a:r>
              <a:rPr lang="en-US" dirty="0" smtClean="0"/>
              <a:t> (0.2-0.5mg) is injected IM, after the appearance of anterior shoulder of </a:t>
            </a:r>
            <a:r>
              <a:rPr lang="en-US" dirty="0" err="1" smtClean="0"/>
              <a:t>of</a:t>
            </a:r>
            <a:r>
              <a:rPr lang="en-US" dirty="0" smtClean="0"/>
              <a:t> fetus. </a:t>
            </a:r>
          </a:p>
          <a:p>
            <a:r>
              <a:rPr lang="en-US" b="1" u="sng" dirty="0" smtClean="0"/>
              <a:t>To control and prevent postpartum </a:t>
            </a:r>
            <a:r>
              <a:rPr lang="en-US" b="1" u="sng" dirty="0" err="1" smtClean="0"/>
              <a:t>haemorrhage</a:t>
            </a:r>
            <a:r>
              <a:rPr lang="en-US" b="1" u="sng" dirty="0" smtClean="0"/>
              <a:t> (PPH): </a:t>
            </a:r>
            <a:r>
              <a:rPr lang="en-US" dirty="0" smtClean="0"/>
              <a:t>0.2–0.3 mg </a:t>
            </a:r>
            <a:r>
              <a:rPr lang="en-US" dirty="0" err="1" smtClean="0"/>
              <a:t>i.m</a:t>
            </a:r>
            <a:r>
              <a:rPr lang="en-US" dirty="0" smtClean="0"/>
              <a:t>. at delivery of anterior shoulder reduces blood loss attending delivery and prevents PPH.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/>
          <a:lstStyle/>
          <a:p>
            <a:r>
              <a:rPr lang="en-US" b="1" u="sng" dirty="0" smtClean="0"/>
              <a:t>After caesarean section/instrumental delivery </a:t>
            </a:r>
            <a:r>
              <a:rPr lang="en-US" dirty="0" smtClean="0"/>
              <a:t>—to prevent uterine </a:t>
            </a:r>
            <a:r>
              <a:rPr lang="en-US" dirty="0" err="1" smtClean="0"/>
              <a:t>atony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b="1" u="sng" dirty="0" smtClean="0"/>
              <a:t>To ensure normal involution: </a:t>
            </a:r>
            <a:r>
              <a:rPr lang="en-US" dirty="0" smtClean="0"/>
              <a:t>A firm and active uterus involutes rapidly. To ensure this: 0.125 mg of </a:t>
            </a:r>
            <a:r>
              <a:rPr lang="en-US" dirty="0" err="1" smtClean="0"/>
              <a:t>ergometrine</a:t>
            </a:r>
            <a:r>
              <a:rPr lang="en-US" dirty="0" smtClean="0"/>
              <a:t> or </a:t>
            </a:r>
            <a:r>
              <a:rPr lang="en-US" dirty="0" err="1" smtClean="0"/>
              <a:t>methylergometrine</a:t>
            </a:r>
            <a:r>
              <a:rPr lang="en-US" dirty="0" smtClean="0"/>
              <a:t> has been given TDS orally for 7 days.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lgerian" pitchFamily="82" charset="0"/>
              </a:rPr>
              <a:t>PROSTAGLANDINS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PGE2, PGF2α and 15-methyl PGF2α are potent uterine stimulants, especially in the later part of pregnancy and cause ripening of cervix.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533400"/>
            <a:ext cx="42672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Anterior Pituitary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4600" y="1524000"/>
            <a:ext cx="42672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Posterior Pituitary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Left-Right-Up Arrow 5"/>
          <p:cNvSpPr/>
          <p:nvPr/>
        </p:nvSpPr>
        <p:spPr>
          <a:xfrm>
            <a:off x="3886200" y="2514600"/>
            <a:ext cx="1524000" cy="914400"/>
          </a:xfrm>
          <a:prstGeom prst="leftRigh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71600" y="2743200"/>
            <a:ext cx="2362200" cy="914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Anti Diuretic Hormone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2600" y="2667000"/>
            <a:ext cx="2362200" cy="914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Oxytocin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86000" y="3733800"/>
            <a:ext cx="484632" cy="76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553200" y="3657600"/>
            <a:ext cx="484632" cy="76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4572000"/>
            <a:ext cx="3369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Product of </a:t>
            </a:r>
            <a:r>
              <a:rPr lang="en-US" sz="2000" b="1" dirty="0" err="1" smtClean="0"/>
              <a:t>Supraoptic</a:t>
            </a:r>
            <a:r>
              <a:rPr lang="en-US" sz="2000" b="1" dirty="0" smtClean="0"/>
              <a:t> nucleus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4572000"/>
            <a:ext cx="384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Product of </a:t>
            </a:r>
            <a:r>
              <a:rPr lang="en-US" sz="2000" b="1" dirty="0" err="1" smtClean="0"/>
              <a:t>Paraventricular</a:t>
            </a:r>
            <a:r>
              <a:rPr lang="en-US" sz="2000" b="1" dirty="0" smtClean="0"/>
              <a:t> nucleus</a:t>
            </a:r>
            <a:endParaRPr lang="en-US" sz="2000" b="1" dirty="0"/>
          </a:p>
        </p:txBody>
      </p:sp>
      <p:sp>
        <p:nvSpPr>
          <p:cNvPr id="13" name="Left-Up Arrow 12"/>
          <p:cNvSpPr/>
          <p:nvPr/>
        </p:nvSpPr>
        <p:spPr>
          <a:xfrm rot="2724061">
            <a:off x="3936060" y="4229367"/>
            <a:ext cx="2041417" cy="2064177"/>
          </a:xfrm>
          <a:prstGeom prst="left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5657671"/>
            <a:ext cx="6248400" cy="92333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Both the hormones, they are synthesized in hypothalamus and then simply emptied into posterior capillaries from where these are drained into systemic circulation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6553" y="2209800"/>
            <a:ext cx="7049751" cy="193899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UTERINE RELAXANTS 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Tocolytics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These are drugs which decrease uterine motility. 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They have been used to delay or postpone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, arrest threatened abortion and in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dysmenorrhoea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Suppression of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premature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may be needed to allow the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foetus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to mature, to allow time for initiating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glucocorticoid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therapy for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foetal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lung maturation or to transfer the mother in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to a centre with proper facilities.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Adrenergic agonists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Ritodrine</a:t>
            </a:r>
            <a:r>
              <a:rPr lang="en-US" sz="2400" dirty="0" smtClean="0"/>
              <a:t>, the β2 selective agonist having more prominent uterine relaxant action is approved to suppress premature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and to delay delivery.</a:t>
            </a:r>
          </a:p>
          <a:p>
            <a:endParaRPr lang="en-US" sz="2800" dirty="0"/>
          </a:p>
        </p:txBody>
      </p:sp>
      <p:pic>
        <p:nvPicPr>
          <p:cNvPr id="7170" name="Picture 2" descr="Image result for beta 2 agonist smooth muscle relaxation"/>
          <p:cNvPicPr>
            <a:picLocks noChangeAspect="1" noChangeArrowheads="1"/>
          </p:cNvPicPr>
          <p:nvPr/>
        </p:nvPicPr>
        <p:blipFill>
          <a:blip r:embed="rId2" cstate="print"/>
          <a:srcRect l="55529"/>
          <a:stretch>
            <a:fillRect/>
          </a:stretch>
        </p:blipFill>
        <p:spPr bwMode="auto">
          <a:xfrm>
            <a:off x="1524000" y="2362200"/>
            <a:ext cx="6953250" cy="4495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05000" y="5943600"/>
            <a:ext cx="4132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Decreases intracellular calcium levels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2514600"/>
            <a:ext cx="187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Myometrium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24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started as 50 µg/min </a:t>
            </a:r>
            <a:r>
              <a:rPr lang="en-US" sz="2800" dirty="0" err="1" smtClean="0"/>
              <a:t>i.v</a:t>
            </a:r>
            <a:r>
              <a:rPr lang="en-US" sz="2800" dirty="0" smtClean="0"/>
              <a:t>. infusion, the rate is increased every 10 min till uterine contractions cease or maternal HR rises to 120/min. </a:t>
            </a:r>
          </a:p>
          <a:p>
            <a:r>
              <a:rPr lang="en-US" sz="2800" dirty="0" smtClean="0"/>
              <a:t>Contractions are kept suppressed by continuing </a:t>
            </a:r>
            <a:r>
              <a:rPr lang="en-US" sz="2800" dirty="0" err="1" smtClean="0"/>
              <a:t>i.v</a:t>
            </a:r>
            <a:r>
              <a:rPr lang="en-US" sz="2800" dirty="0" smtClean="0"/>
              <a:t>. infusion or by 10 mg </a:t>
            </a:r>
            <a:r>
              <a:rPr lang="en-US" sz="2800" dirty="0" err="1" smtClean="0"/>
              <a:t>i.m</a:t>
            </a:r>
            <a:r>
              <a:rPr lang="en-US" sz="2800" dirty="0" smtClean="0"/>
              <a:t>. QID followed by 10 mg oral 4–6 hourly.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Side effects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Cardiovascular -hypotension, tachycardia, arrhythmia, pulmonary edema </a:t>
            </a:r>
          </a:p>
          <a:p>
            <a:r>
              <a:rPr lang="en-US" sz="2800" dirty="0" smtClean="0"/>
              <a:t>Metabolic -</a:t>
            </a:r>
            <a:r>
              <a:rPr lang="en-US" sz="2800" dirty="0" err="1" smtClean="0"/>
              <a:t>hyperglycaemia</a:t>
            </a:r>
            <a:r>
              <a:rPr lang="en-US" sz="2800" dirty="0" smtClean="0"/>
              <a:t>, </a:t>
            </a:r>
            <a:r>
              <a:rPr lang="en-US" sz="2800" dirty="0" err="1" smtClean="0"/>
              <a:t>hyperinsulinaemia</a:t>
            </a:r>
            <a:r>
              <a:rPr lang="en-US" sz="2800" dirty="0" smtClean="0"/>
              <a:t>, </a:t>
            </a:r>
            <a:r>
              <a:rPr lang="en-US" sz="2800" dirty="0" err="1" smtClean="0"/>
              <a:t>hypokalaemia</a:t>
            </a:r>
            <a:endParaRPr lang="en-US" sz="2800" dirty="0" smtClean="0"/>
          </a:p>
          <a:p>
            <a:r>
              <a:rPr lang="en-US" sz="2800" dirty="0" smtClean="0"/>
              <a:t>anxiety, restlessness, headache occur frequently.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Calcium channel blockers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Acts by impairing the calcium entry into </a:t>
            </a:r>
            <a:r>
              <a:rPr lang="en-US" sz="2400" b="1" dirty="0" err="1" smtClean="0">
                <a:solidFill>
                  <a:srgbClr val="002060"/>
                </a:solidFill>
              </a:rPr>
              <a:t>myometrial</a:t>
            </a:r>
            <a:r>
              <a:rPr lang="en-US" sz="2400" b="1" dirty="0" smtClean="0">
                <a:solidFill>
                  <a:srgbClr val="002060"/>
                </a:solidFill>
              </a:rPr>
              <a:t> cells via voltage dependant L-type channels to inhibit uterine contractility.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dirty="0" smtClean="0"/>
              <a:t>Oral </a:t>
            </a:r>
            <a:r>
              <a:rPr lang="en-US" sz="2400" dirty="0" err="1" smtClean="0"/>
              <a:t>nifedipine</a:t>
            </a:r>
            <a:r>
              <a:rPr lang="en-US" sz="2400" dirty="0" smtClean="0"/>
              <a:t> 10 mg repeated once or twice after 20–30 min, followed by 10 mg 6 hourly has been used.</a:t>
            </a:r>
          </a:p>
          <a:p>
            <a:endParaRPr lang="en-US" sz="2400" b="1" dirty="0" smtClean="0"/>
          </a:p>
          <a:p>
            <a:r>
              <a:rPr lang="en-US" sz="2400" dirty="0" smtClean="0"/>
              <a:t>Tachycardia and hypotension are prominent at doses which suppress uterine contractions.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Magnesium sulfate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Infused </a:t>
            </a:r>
            <a:r>
              <a:rPr lang="en-US" sz="2800" dirty="0" err="1" smtClean="0"/>
              <a:t>i.v</a:t>
            </a:r>
            <a:r>
              <a:rPr lang="en-US" sz="2800" dirty="0" smtClean="0"/>
              <a:t>. it is a first line drug for prevention and treatment of seizures in preeclampsia and </a:t>
            </a:r>
            <a:r>
              <a:rPr lang="en-US" sz="2800" dirty="0" err="1" smtClean="0"/>
              <a:t>eclampsia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It also acts as a </a:t>
            </a:r>
            <a:r>
              <a:rPr lang="en-US" sz="2800" b="1" dirty="0" err="1" smtClean="0">
                <a:solidFill>
                  <a:srgbClr val="C00000"/>
                </a:solidFill>
              </a:rPr>
              <a:t>tocolytic</a:t>
            </a:r>
            <a:r>
              <a:rPr lang="en-US" sz="2800" b="1" dirty="0" smtClean="0">
                <a:solidFill>
                  <a:srgbClr val="C00000"/>
                </a:solidFill>
              </a:rPr>
              <a:t> by competing with Ca2+ ions for entry into </a:t>
            </a:r>
            <a:r>
              <a:rPr lang="en-US" sz="2800" b="1" dirty="0" err="1" smtClean="0">
                <a:solidFill>
                  <a:srgbClr val="C00000"/>
                </a:solidFill>
              </a:rPr>
              <a:t>myometrium</a:t>
            </a:r>
            <a:r>
              <a:rPr lang="en-US" sz="2800" b="1" dirty="0" smtClean="0">
                <a:solidFill>
                  <a:srgbClr val="C00000"/>
                </a:solidFill>
              </a:rPr>
              <a:t> through both voltage sensitive as well as </a:t>
            </a:r>
            <a:r>
              <a:rPr lang="en-US" sz="2800" b="1" dirty="0" err="1" smtClean="0">
                <a:solidFill>
                  <a:srgbClr val="C00000"/>
                </a:solidFill>
              </a:rPr>
              <a:t>ligand</a:t>
            </a:r>
            <a:r>
              <a:rPr lang="en-US" sz="2800" b="1" dirty="0" smtClean="0">
                <a:solidFill>
                  <a:srgbClr val="C00000"/>
                </a:solidFill>
              </a:rPr>
              <a:t> gated Ca2+ channels. </a:t>
            </a: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Preferred over beta2 agonists in patients having cardiac problems, diabetes, hypertension and hyperthyroidism.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Oxytocin</a:t>
            </a:r>
            <a:r>
              <a:rPr lang="en-US" sz="2800" dirty="0" smtClean="0"/>
              <a:t> antagonist- </a:t>
            </a:r>
            <a:r>
              <a:rPr lang="en-US" sz="2800" dirty="0" err="1" smtClean="0"/>
              <a:t>Atosiban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Miscellaneous drugs </a:t>
            </a:r>
            <a:r>
              <a:rPr lang="en-US" sz="2800" dirty="0" smtClean="0"/>
              <a:t>Ethyl alcohol, nitrates, progesterone, general </a:t>
            </a:r>
            <a:r>
              <a:rPr lang="en-US" sz="2800" dirty="0" err="1" smtClean="0"/>
              <a:t>anaesthetics</a:t>
            </a:r>
            <a:r>
              <a:rPr lang="en-US" sz="2800" dirty="0" smtClean="0"/>
              <a:t> and </a:t>
            </a:r>
            <a:r>
              <a:rPr lang="en-US" sz="2800" dirty="0" err="1" smtClean="0"/>
              <a:t>indomethacin</a:t>
            </a:r>
            <a:r>
              <a:rPr lang="en-US" sz="2800" dirty="0" smtClean="0"/>
              <a:t> (PG synthesis inhibitors) are the other drugs, which can depress uterine contractions. </a:t>
            </a:r>
          </a:p>
          <a:p>
            <a:r>
              <a:rPr lang="en-US" sz="2800" dirty="0" smtClean="0"/>
              <a:t>However, their effect is not dependable and they are not used clinically as </a:t>
            </a:r>
            <a:r>
              <a:rPr lang="en-US" sz="2800" dirty="0" err="1" smtClean="0"/>
              <a:t>tocolytics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hank 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26042" r="50805" b="34375"/>
          <a:stretch>
            <a:fillRect/>
          </a:stretch>
        </p:blipFill>
        <p:spPr bwMode="auto">
          <a:xfrm>
            <a:off x="381000" y="914400"/>
            <a:ext cx="83820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err="1" smtClean="0">
                <a:latin typeface="Andalus" pitchFamily="18" charset="-78"/>
                <a:cs typeface="Andalus" pitchFamily="18" charset="-78"/>
              </a:rPr>
              <a:t>Oxytocin</a:t>
            </a:r>
            <a:endParaRPr lang="en-US" sz="5400" b="1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Derived from the term </a:t>
            </a:r>
          </a:p>
          <a:p>
            <a:r>
              <a:rPr lang="en-GB" b="1" i="1" dirty="0" err="1" smtClean="0">
                <a:solidFill>
                  <a:srgbClr val="3333CC"/>
                </a:solidFill>
                <a:latin typeface="Andalus" pitchFamily="18" charset="-78"/>
                <a:cs typeface="Andalus" pitchFamily="18" charset="-78"/>
              </a:rPr>
              <a:t>Oxys</a:t>
            </a:r>
            <a:r>
              <a:rPr lang="en-GB" b="1" i="1" dirty="0" smtClean="0">
                <a:solidFill>
                  <a:srgbClr val="3333CC"/>
                </a:solidFill>
                <a:latin typeface="Andalus" pitchFamily="18" charset="-78"/>
                <a:cs typeface="Andalus" pitchFamily="18" charset="-78"/>
              </a:rPr>
              <a:t>= Quick</a:t>
            </a:r>
          </a:p>
          <a:p>
            <a:r>
              <a:rPr lang="en-GB" b="1" i="1" dirty="0" smtClean="0">
                <a:solidFill>
                  <a:srgbClr val="3333CC"/>
                </a:solidFill>
                <a:latin typeface="Andalus" pitchFamily="18" charset="-78"/>
                <a:cs typeface="Andalus" pitchFamily="18" charset="-78"/>
              </a:rPr>
              <a:t>          +</a:t>
            </a:r>
          </a:p>
          <a:p>
            <a:r>
              <a:rPr lang="en-GB" b="1" i="1" dirty="0" err="1" smtClean="0">
                <a:solidFill>
                  <a:srgbClr val="3333CC"/>
                </a:solidFill>
                <a:latin typeface="Andalus" pitchFamily="18" charset="-78"/>
                <a:cs typeface="Andalus" pitchFamily="18" charset="-78"/>
              </a:rPr>
              <a:t>Tokos</a:t>
            </a:r>
            <a:r>
              <a:rPr lang="en-GB" b="1" i="1" dirty="0" smtClean="0">
                <a:solidFill>
                  <a:srgbClr val="3333CC"/>
                </a:solidFill>
                <a:latin typeface="Andalus" pitchFamily="18" charset="-78"/>
                <a:cs typeface="Andalus" pitchFamily="18" charset="-78"/>
              </a:rPr>
              <a:t>= Childbirth.</a:t>
            </a:r>
          </a:p>
          <a:p>
            <a:r>
              <a:rPr lang="en-US" i="1" dirty="0" err="1" smtClean="0"/>
              <a:t>Oxytocin</a:t>
            </a:r>
            <a:r>
              <a:rPr lang="en-US" dirty="0" smtClean="0"/>
              <a:t> is a cyclic </a:t>
            </a:r>
            <a:r>
              <a:rPr lang="en-US" dirty="0" err="1" smtClean="0"/>
              <a:t>nonapeptide</a:t>
            </a:r>
            <a:r>
              <a:rPr lang="en-US" dirty="0" smtClean="0"/>
              <a:t> that differs from vasopressin by only two amino acids.</a:t>
            </a:r>
          </a:p>
          <a:p>
            <a:r>
              <a:rPr lang="en-GB" b="1" i="1" dirty="0" smtClean="0">
                <a:cs typeface="Andalus" pitchFamily="18" charset="-78"/>
              </a:rPr>
              <a:t>Its essential role is in milk ejection.</a:t>
            </a:r>
          </a:p>
          <a:p>
            <a:r>
              <a:rPr lang="en-US" dirty="0" smtClean="0"/>
              <a:t>It also has a </a:t>
            </a:r>
            <a:r>
              <a:rPr lang="en-US" dirty="0" err="1" smtClean="0"/>
              <a:t>facilitatory</a:t>
            </a:r>
            <a:r>
              <a:rPr lang="en-US" dirty="0" smtClean="0"/>
              <a:t> role in initiation of </a:t>
            </a:r>
            <a:r>
              <a:rPr lang="en-US" dirty="0" err="1" smtClean="0"/>
              <a:t>labour</a:t>
            </a:r>
            <a:r>
              <a:rPr lang="en-US" dirty="0" smtClean="0"/>
              <a:t> and parturition.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Pharmacokinetics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30000" dirty="0" smtClean="0"/>
              <a:t>1/2 </a:t>
            </a:r>
            <a:r>
              <a:rPr lang="en-US" dirty="0" smtClean="0"/>
              <a:t> =5 minutes.</a:t>
            </a:r>
          </a:p>
          <a:p>
            <a:r>
              <a:rPr lang="en-US" dirty="0" smtClean="0"/>
              <a:t>Not bound to plasma proteins.</a:t>
            </a:r>
          </a:p>
          <a:p>
            <a:r>
              <a:rPr lang="en-US" dirty="0" err="1" smtClean="0"/>
              <a:t>Metabolzed</a:t>
            </a:r>
            <a:r>
              <a:rPr lang="en-US" dirty="0" smtClean="0"/>
              <a:t> in liver and excreted through kidneys. </a:t>
            </a:r>
            <a:endParaRPr lang="en-US" baseline="30000" dirty="0" smtClean="0"/>
          </a:p>
          <a:p>
            <a:r>
              <a:rPr lang="en-US" b="1" dirty="0" smtClean="0"/>
              <a:t>2 mcg= 1IU of </a:t>
            </a:r>
            <a:r>
              <a:rPr lang="en-US" b="1" dirty="0" err="1" smtClean="0"/>
              <a:t>Oxytocin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Pharmacological Actions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7438" t="15625" r="29722" b="10417"/>
          <a:stretch>
            <a:fillRect/>
          </a:stretch>
        </p:blipFill>
        <p:spPr bwMode="auto">
          <a:xfrm rot="5400000">
            <a:off x="1638300" y="-647700"/>
            <a:ext cx="5867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3246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Uterus- </a:t>
            </a:r>
            <a:r>
              <a:rPr lang="en-US" sz="2800" dirty="0" smtClean="0"/>
              <a:t>Estrogen sensitizes the uterus to </a:t>
            </a:r>
            <a:r>
              <a:rPr lang="en-US" sz="2800" dirty="0" err="1" smtClean="0"/>
              <a:t>oxytocin</a:t>
            </a:r>
            <a:r>
              <a:rPr lang="en-US" sz="2800" dirty="0" smtClean="0"/>
              <a:t> action while progesterone decreases.</a:t>
            </a:r>
          </a:p>
          <a:p>
            <a:endParaRPr lang="en-US" sz="2800" dirty="0" smtClean="0"/>
          </a:p>
          <a:p>
            <a:r>
              <a:rPr lang="en-US" sz="2800" dirty="0" smtClean="0"/>
              <a:t>Non pregnant uterus and early pregnancy uterus are resistant to </a:t>
            </a:r>
            <a:r>
              <a:rPr lang="en-US" sz="2800" dirty="0" err="1" smtClean="0"/>
              <a:t>oxytocin</a:t>
            </a:r>
            <a:r>
              <a:rPr lang="en-US" sz="2800" dirty="0" smtClean="0"/>
              <a:t>; sensitivity increases progressively in the third trimester; there is a sharp increase near term and quick fall during </a:t>
            </a:r>
            <a:r>
              <a:rPr lang="en-US" sz="2800" dirty="0" err="1" smtClean="0"/>
              <a:t>puerperium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During abortion also uterus is very sensitive to </a:t>
            </a:r>
            <a:r>
              <a:rPr lang="en-US" sz="2800" dirty="0" err="1" smtClean="0"/>
              <a:t>oxytocin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At the onset of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increases the magnitude as well as rate of contractions of the upper segment of the body of the uterus.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This further facilitates relaxation of cervix because due to the pressure from fetus head the lower segment of uterus and cervix are in process of relaxation.</a:t>
            </a: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Thus,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facilitates and co-ordinates the already existing uterine contractions.</a:t>
            </a:r>
          </a:p>
          <a:p>
            <a:pPr>
              <a:buNone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      Childbirth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514600" y="5410200"/>
            <a:ext cx="484632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514600" y="3657600"/>
            <a:ext cx="484632" cy="914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1793</Words>
  <Application>Microsoft Office PowerPoint</Application>
  <PresentationFormat>On-screen Show (4:3)</PresentationFormat>
  <Paragraphs>177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Algerian</vt:lpstr>
      <vt:lpstr>Andalus</vt:lpstr>
      <vt:lpstr>Arial</vt:lpstr>
      <vt:lpstr>Batang</vt:lpstr>
      <vt:lpstr>Calibri</vt:lpstr>
      <vt:lpstr>Wingdings</vt:lpstr>
      <vt:lpstr>Office Theme</vt:lpstr>
      <vt:lpstr>Oxytocin and Other Drugs Acting on Uterus</vt:lpstr>
      <vt:lpstr>Introduction </vt:lpstr>
      <vt:lpstr>PowerPoint Presentation</vt:lpstr>
      <vt:lpstr>PowerPoint Presentation</vt:lpstr>
      <vt:lpstr>Oxytocin</vt:lpstr>
      <vt:lpstr>Pharmacokinetics</vt:lpstr>
      <vt:lpstr>Pharmacological Actions </vt:lpstr>
      <vt:lpstr>PowerPoint Presentation</vt:lpstr>
      <vt:lpstr>PowerPoint Presentation</vt:lpstr>
      <vt:lpstr>PowerPoint Presentation</vt:lpstr>
      <vt:lpstr>PowerPoint Presentation</vt:lpstr>
      <vt:lpstr>Physiological role</vt:lpstr>
      <vt:lpstr>Oxytocin receptors and antagonists</vt:lpstr>
      <vt:lpstr>USEs</vt:lpstr>
      <vt:lpstr>PowerPoint Presentation</vt:lpstr>
      <vt:lpstr>PowerPoint Presentation</vt:lpstr>
      <vt:lpstr>PowerPoint Presentation</vt:lpstr>
      <vt:lpstr>PowerPoint Presentation</vt:lpstr>
      <vt:lpstr>Adverse effects </vt:lpstr>
      <vt:lpstr>Contraindications</vt:lpstr>
      <vt:lpstr>Ergot Alkaloids</vt:lpstr>
      <vt:lpstr>Actions </vt:lpstr>
      <vt:lpstr>PowerPoint Presentation</vt:lpstr>
      <vt:lpstr>Pharmacokinetics</vt:lpstr>
      <vt:lpstr>Adverse effects</vt:lpstr>
      <vt:lpstr>PowerPoint Presentation</vt:lpstr>
      <vt:lpstr>Therapeutic uses</vt:lpstr>
      <vt:lpstr>PowerPoint Presentation</vt:lpstr>
      <vt:lpstr>PROSTAGLANDINS</vt:lpstr>
      <vt:lpstr>PowerPoint Presentation</vt:lpstr>
      <vt:lpstr>PowerPoint Presentation</vt:lpstr>
      <vt:lpstr>Adrenergic agonists</vt:lpstr>
      <vt:lpstr>PowerPoint Presentation</vt:lpstr>
      <vt:lpstr>Calcium channel blockers</vt:lpstr>
      <vt:lpstr>Magnesium sulfate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Oxytocin and Other Drugs Acting on Uterus</dc:title>
  <dc:creator>roohna</dc:creator>
  <cp:lastModifiedBy>meherunisa</cp:lastModifiedBy>
  <cp:revision>59</cp:revision>
  <dcterms:created xsi:type="dcterms:W3CDTF">2006-08-16T00:00:00Z</dcterms:created>
  <dcterms:modified xsi:type="dcterms:W3CDTF">2020-04-14T06:53:48Z</dcterms:modified>
</cp:coreProperties>
</file>