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9" r:id="rId22"/>
    <p:sldId id="290" r:id="rId23"/>
    <p:sldId id="291" r:id="rId24"/>
    <p:sldId id="292" r:id="rId25"/>
    <p:sldId id="294" r:id="rId26"/>
    <p:sldId id="295" r:id="rId27"/>
    <p:sldId id="296" r:id="rId28"/>
    <p:sldId id="297" r:id="rId29"/>
    <p:sldId id="298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1306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1306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1306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7540" y="-43179"/>
            <a:ext cx="786891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13068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5519" y="1480820"/>
            <a:ext cx="7980045" cy="2736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m.nl/infectieziektenbulletin/bul1306/kinkhoest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y-pharm.ac.jp/%7Eyishibas/research/Pertussis1.jpg" TargetMode="Externa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l.fr/u447/u447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vet.arizona.edu/Courses/MIC420/lecture_notes/bordetella_pertussis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911" y="1295400"/>
            <a:ext cx="572452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CC0000"/>
                </a:solidFill>
              </a:rPr>
              <a:t>Bordetella, </a:t>
            </a:r>
            <a:r>
              <a:rPr sz="7200" i="1" dirty="0">
                <a:solidFill>
                  <a:srgbClr val="CC0000"/>
                </a:solidFill>
              </a:rPr>
              <a:t>&amp;  Brucella</a:t>
            </a:r>
            <a:br>
              <a:rPr lang="en-US" sz="7200" i="1" dirty="0">
                <a:solidFill>
                  <a:srgbClr val="CC0000"/>
                </a:solidFill>
              </a:rPr>
            </a:br>
            <a:r>
              <a:rPr lang="en-US" sz="7200" i="1" dirty="0">
                <a:solidFill>
                  <a:srgbClr val="CC0000"/>
                </a:solidFill>
              </a:rPr>
              <a:t> </a:t>
            </a:r>
            <a:endParaRPr sz="7200" dirty="0"/>
          </a:p>
        </p:txBody>
      </p:sp>
      <p:sp>
        <p:nvSpPr>
          <p:cNvPr id="3" name="object 3"/>
          <p:cNvSpPr/>
          <p:nvPr/>
        </p:nvSpPr>
        <p:spPr>
          <a:xfrm>
            <a:off x="761999" y="1066800"/>
            <a:ext cx="7372350" cy="4038600"/>
          </a:xfrm>
          <a:custGeom>
            <a:avLst/>
            <a:gdLst/>
            <a:ahLst/>
            <a:cxnLst/>
            <a:rect l="l" t="t" r="r" b="b"/>
            <a:pathLst>
              <a:path w="7372350" h="4038600">
                <a:moveTo>
                  <a:pt x="3685540" y="4038600"/>
                </a:moveTo>
                <a:lnTo>
                  <a:pt x="0" y="4038600"/>
                </a:lnTo>
                <a:lnTo>
                  <a:pt x="0" y="0"/>
                </a:lnTo>
                <a:lnTo>
                  <a:pt x="7372350" y="0"/>
                </a:lnTo>
                <a:lnTo>
                  <a:pt x="7372350" y="4038600"/>
                </a:lnTo>
                <a:lnTo>
                  <a:pt x="3685540" y="4038600"/>
                </a:lnTo>
                <a:close/>
              </a:path>
            </a:pathLst>
          </a:custGeom>
          <a:ln w="114292">
            <a:solidFill>
              <a:srgbClr val="130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07520-29F0-49B5-8D46-DCA09DD4D289}"/>
              </a:ext>
            </a:extLst>
          </p:cNvPr>
          <p:cNvSpPr/>
          <p:nvPr/>
        </p:nvSpPr>
        <p:spPr>
          <a:xfrm>
            <a:off x="4953000" y="4095499"/>
            <a:ext cx="3128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lang="en-US" sz="1600" b="1" spc="-5" dirty="0" err="1">
                <a:solidFill>
                  <a:prstClr val="black"/>
                </a:solidFill>
                <a:latin typeface="Arial"/>
                <a:cs typeface="Arial"/>
              </a:rPr>
              <a:t>Amita</a:t>
            </a:r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 Arya</a:t>
            </a:r>
          </a:p>
          <a:p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Asst. Professor: Microbiology.</a:t>
            </a:r>
          </a:p>
          <a:p>
            <a:r>
              <a:rPr lang="en-US" sz="1600" b="1" spc="-5" dirty="0">
                <a:solidFill>
                  <a:prstClr val="black"/>
                </a:solidFill>
                <a:latin typeface="Arial"/>
                <a:cs typeface="Arial"/>
              </a:rPr>
              <a:t>CIMS&amp;H</a:t>
            </a:r>
            <a:endParaRPr lang="en-IN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662940"/>
            <a:ext cx="8610600" cy="604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50" y="0"/>
            <a:ext cx="8786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Clinical Progression </a:t>
            </a:r>
            <a:r>
              <a:rPr dirty="0"/>
              <a:t>of</a:t>
            </a:r>
            <a:r>
              <a:rPr spc="-5" dirty="0"/>
              <a:t> Pertussis</a:t>
            </a:r>
          </a:p>
        </p:txBody>
      </p:sp>
      <p:sp>
        <p:nvSpPr>
          <p:cNvPr id="4" name="object 4"/>
          <p:cNvSpPr/>
          <p:nvPr/>
        </p:nvSpPr>
        <p:spPr>
          <a:xfrm>
            <a:off x="3594100" y="525780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0" y="266700"/>
                </a:lnTo>
                <a:lnTo>
                  <a:pt x="133350" y="160019"/>
                </a:lnTo>
                <a:lnTo>
                  <a:pt x="213360" y="160019"/>
                </a:lnTo>
                <a:lnTo>
                  <a:pt x="133350" y="0"/>
                </a:lnTo>
                <a:close/>
              </a:path>
              <a:path w="266700" h="266700">
                <a:moveTo>
                  <a:pt x="213360" y="160019"/>
                </a:moveTo>
                <a:lnTo>
                  <a:pt x="133350" y="160019"/>
                </a:lnTo>
                <a:lnTo>
                  <a:pt x="266700" y="266700"/>
                </a:lnTo>
                <a:lnTo>
                  <a:pt x="213360" y="16001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3000" y="5471159"/>
            <a:ext cx="88900" cy="231140"/>
          </a:xfrm>
          <a:custGeom>
            <a:avLst/>
            <a:gdLst/>
            <a:ahLst/>
            <a:cxnLst/>
            <a:rect l="l" t="t" r="r" b="b"/>
            <a:pathLst>
              <a:path w="88900" h="231139">
                <a:moveTo>
                  <a:pt x="0" y="231139"/>
                </a:moveTo>
                <a:lnTo>
                  <a:pt x="0" y="0"/>
                </a:lnTo>
                <a:lnTo>
                  <a:pt x="88900" y="0"/>
                </a:lnTo>
                <a:lnTo>
                  <a:pt x="88900" y="231139"/>
                </a:lnTo>
                <a:lnTo>
                  <a:pt x="0" y="23113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25470" y="5736590"/>
            <a:ext cx="14617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Most infectious,  </a:t>
            </a:r>
            <a:r>
              <a:rPr sz="1400" b="1" spc="-10" dirty="0">
                <a:latin typeface="Arial"/>
                <a:cs typeface="Arial"/>
              </a:rPr>
              <a:t>but </a:t>
            </a:r>
            <a:r>
              <a:rPr sz="1400" b="1" dirty="0">
                <a:latin typeface="Arial"/>
                <a:cs typeface="Arial"/>
              </a:rPr>
              <a:t>generally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not  </a:t>
            </a:r>
            <a:r>
              <a:rPr sz="1400" b="1" dirty="0">
                <a:latin typeface="Arial"/>
                <a:cs typeface="Arial"/>
              </a:rPr>
              <a:t>yet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diagnosed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00400" y="3675379"/>
            <a:ext cx="1598295" cy="93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4569">
              <a:lnSpc>
                <a:spcPts val="2755"/>
              </a:lnSpc>
              <a:spcBef>
                <a:spcPts val="100"/>
              </a:spcBef>
            </a:pPr>
            <a:r>
              <a:rPr sz="2500" b="1" dirty="0">
                <a:latin typeface="Arial"/>
                <a:cs typeface="Arial"/>
              </a:rPr>
              <a:t>,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300" b="1" spc="-5" dirty="0">
                <a:latin typeface="Arial"/>
                <a:cs typeface="Arial"/>
              </a:rPr>
              <a:t>Inflammation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of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300" b="1" spc="-5" dirty="0">
                <a:latin typeface="Arial"/>
                <a:cs typeface="Arial"/>
              </a:rPr>
              <a:t>respiratory</a:t>
            </a:r>
            <a:r>
              <a:rPr sz="1300" b="1" spc="-8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mucosal  </a:t>
            </a:r>
            <a:r>
              <a:rPr sz="1300" b="1" spc="-10" dirty="0">
                <a:latin typeface="Arial"/>
                <a:cs typeface="Arial"/>
              </a:rPr>
              <a:t>memb.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8469" y="4072890"/>
            <a:ext cx="1028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or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death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529" y="1253490"/>
            <a:ext cx="8604885" cy="541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23545" algn="l"/>
                <a:tab pos="424180" algn="l"/>
                <a:tab pos="7192645" algn="l"/>
              </a:tabLst>
            </a:pPr>
            <a:r>
              <a:rPr sz="2600" spc="10" dirty="0">
                <a:latin typeface="Arial"/>
                <a:cs typeface="Arial"/>
              </a:rPr>
              <a:t>F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15" dirty="0">
                <a:latin typeface="Arial"/>
                <a:cs typeface="Arial"/>
              </a:rPr>
              <a:t>b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iae n</a:t>
            </a:r>
            <a:r>
              <a:rPr sz="2600" spc="1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r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ly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ol</a:t>
            </a:r>
            <a:r>
              <a:rPr sz="2600" spc="10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ed in adh</a:t>
            </a:r>
            <a:r>
              <a:rPr sz="2600" spc="15" dirty="0">
                <a:latin typeface="Arial"/>
                <a:cs typeface="Arial"/>
              </a:rPr>
              <a:t>e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1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;	</a:t>
            </a:r>
            <a:r>
              <a:rPr sz="2600" b="1" spc="5" dirty="0">
                <a:latin typeface="Arial"/>
                <a:cs typeface="Arial"/>
              </a:rPr>
              <a:t>E</a:t>
            </a:r>
            <a:r>
              <a:rPr sz="2600" b="1" spc="15" dirty="0">
                <a:latin typeface="Arial"/>
                <a:cs typeface="Arial"/>
              </a:rPr>
              <a:t>x</a:t>
            </a:r>
            <a:r>
              <a:rPr sz="2600" b="1" dirty="0">
                <a:latin typeface="Arial"/>
                <a:cs typeface="Arial"/>
              </a:rPr>
              <a:t>o</a:t>
            </a:r>
            <a:r>
              <a:rPr sz="2600" b="1" spc="5" dirty="0">
                <a:latin typeface="Arial"/>
                <a:cs typeface="Arial"/>
              </a:rPr>
              <a:t>t</a:t>
            </a:r>
            <a:r>
              <a:rPr sz="2600" b="1" dirty="0">
                <a:latin typeface="Arial"/>
                <a:cs typeface="Arial"/>
              </a:rPr>
              <a:t>ox</a:t>
            </a:r>
            <a:r>
              <a:rPr sz="2600" b="1" spc="-5" dirty="0">
                <a:latin typeface="Arial"/>
                <a:cs typeface="Arial"/>
              </a:rPr>
              <a:t>in  </a:t>
            </a:r>
            <a:r>
              <a:rPr sz="2600" b="1" dirty="0">
                <a:latin typeface="Arial"/>
                <a:cs typeface="Arial"/>
              </a:rPr>
              <a:t>&amp; hemagglutinin </a:t>
            </a:r>
            <a:r>
              <a:rPr sz="2600" b="1" spc="-5" dirty="0">
                <a:latin typeface="Arial"/>
                <a:cs typeface="Arial"/>
              </a:rPr>
              <a:t>mediate </a:t>
            </a:r>
            <a:r>
              <a:rPr sz="2600" b="1" dirty="0">
                <a:latin typeface="Arial"/>
                <a:cs typeface="Arial"/>
              </a:rPr>
              <a:t>attachment </a:t>
            </a:r>
            <a:r>
              <a:rPr sz="2600" dirty="0">
                <a:latin typeface="Arial"/>
                <a:cs typeface="Arial"/>
              </a:rPr>
              <a:t>specifically </a:t>
            </a:r>
            <a:r>
              <a:rPr sz="2600" spc="-5" dirty="0">
                <a:latin typeface="Arial"/>
                <a:cs typeface="Arial"/>
              </a:rPr>
              <a:t>to  </a:t>
            </a:r>
            <a:r>
              <a:rPr sz="2600" b="1" spc="-5" dirty="0">
                <a:latin typeface="Arial"/>
                <a:cs typeface="Arial"/>
              </a:rPr>
              <a:t>ciliated epithelium </a:t>
            </a:r>
            <a:r>
              <a:rPr sz="2600" b="1" spc="5" dirty="0">
                <a:latin typeface="Arial"/>
                <a:cs typeface="Arial"/>
              </a:rPr>
              <a:t>of </a:t>
            </a:r>
            <a:r>
              <a:rPr sz="2600" b="1" dirty="0">
                <a:latin typeface="Arial"/>
                <a:cs typeface="Arial"/>
              </a:rPr>
              <a:t>bronchial</a:t>
            </a:r>
            <a:r>
              <a:rPr sz="2600" b="1" spc="-5" dirty="0">
                <a:latin typeface="Arial"/>
                <a:cs typeface="Arial"/>
              </a:rPr>
              <a:t> tree</a:t>
            </a:r>
            <a:endParaRPr sz="2600">
              <a:latin typeface="Arial"/>
              <a:cs typeface="Arial"/>
            </a:endParaRPr>
          </a:p>
          <a:p>
            <a:pPr marL="424180" marR="424180" indent="-411480">
              <a:lnSpc>
                <a:spcPts val="3120"/>
              </a:lnSpc>
              <a:spcBef>
                <a:spcPts val="95"/>
              </a:spcBef>
              <a:buFont typeface="Wingdings"/>
              <a:buChar char=""/>
              <a:tabLst>
                <a:tab pos="423545" algn="l"/>
                <a:tab pos="424180" algn="l"/>
              </a:tabLst>
            </a:pPr>
            <a:r>
              <a:rPr sz="2600" dirty="0">
                <a:latin typeface="Arial"/>
                <a:cs typeface="Arial"/>
              </a:rPr>
              <a:t>Cells </a:t>
            </a:r>
            <a:r>
              <a:rPr sz="2600" spc="-5" dirty="0">
                <a:latin typeface="Arial"/>
                <a:cs typeface="Arial"/>
              </a:rPr>
              <a:t>multiply </a:t>
            </a:r>
            <a:r>
              <a:rPr sz="2600" dirty="0">
                <a:latin typeface="Arial"/>
                <a:cs typeface="Arial"/>
              </a:rPr>
              <a:t>among </a:t>
            </a:r>
            <a:r>
              <a:rPr sz="2600" b="1" spc="-5" dirty="0">
                <a:latin typeface="Arial"/>
                <a:cs typeface="Arial"/>
              </a:rPr>
              <a:t>cilia </a:t>
            </a:r>
            <a:r>
              <a:rPr sz="2600" b="1" spc="5" dirty="0">
                <a:latin typeface="Arial"/>
                <a:cs typeface="Arial"/>
              </a:rPr>
              <a:t>of </a:t>
            </a:r>
            <a:r>
              <a:rPr sz="2600" b="1" dirty="0">
                <a:latin typeface="Arial"/>
                <a:cs typeface="Arial"/>
              </a:rPr>
              <a:t>epithelial </a:t>
            </a:r>
            <a:r>
              <a:rPr sz="2600" b="1" spc="-5" dirty="0">
                <a:latin typeface="Arial"/>
                <a:cs typeface="Arial"/>
              </a:rPr>
              <a:t>cells </a:t>
            </a:r>
            <a:r>
              <a:rPr sz="2600" spc="5" dirty="0">
                <a:latin typeface="Arial"/>
                <a:cs typeface="Arial"/>
              </a:rPr>
              <a:t>and  </a:t>
            </a:r>
            <a:r>
              <a:rPr sz="2600" dirty="0">
                <a:latin typeface="Arial"/>
                <a:cs typeface="Arial"/>
              </a:rPr>
              <a:t>produce filamentous hemaglutinin and classic A-B  exotoxin and </a:t>
            </a:r>
            <a:r>
              <a:rPr sz="2600" spc="-5" dirty="0">
                <a:latin typeface="Arial"/>
                <a:cs typeface="Arial"/>
              </a:rPr>
              <a:t>other toxins </a:t>
            </a:r>
            <a:r>
              <a:rPr sz="2600" dirty="0">
                <a:latin typeface="Arial"/>
                <a:cs typeface="Arial"/>
              </a:rPr>
              <a:t>leading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b="1" dirty="0">
                <a:latin typeface="Arial"/>
                <a:cs typeface="Arial"/>
              </a:rPr>
              <a:t>localized</a:t>
            </a:r>
            <a:r>
              <a:rPr sz="2600" b="1" spc="1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tissue</a:t>
            </a:r>
            <a:endParaRPr sz="2600">
              <a:latin typeface="Arial"/>
              <a:cs typeface="Arial"/>
            </a:endParaRPr>
          </a:p>
          <a:p>
            <a:pPr marL="424180">
              <a:lnSpc>
                <a:spcPct val="100000"/>
              </a:lnSpc>
              <a:spcBef>
                <a:spcPts val="95"/>
              </a:spcBef>
            </a:pPr>
            <a:r>
              <a:rPr sz="2600" b="1" dirty="0">
                <a:latin typeface="Arial"/>
                <a:cs typeface="Arial"/>
              </a:rPr>
              <a:t>damage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b="1" dirty="0">
                <a:latin typeface="Arial"/>
                <a:cs typeface="Arial"/>
              </a:rPr>
              <a:t>systemic </a:t>
            </a:r>
            <a:r>
              <a:rPr sz="2600" b="1" spc="-5" dirty="0">
                <a:latin typeface="Arial"/>
                <a:cs typeface="Arial"/>
              </a:rPr>
              <a:t>toxicity</a:t>
            </a:r>
            <a:endParaRPr sz="2600">
              <a:latin typeface="Arial"/>
              <a:cs typeface="Arial"/>
            </a:endParaRPr>
          </a:p>
          <a:p>
            <a:pPr marL="878205" marR="619125" lvl="1" indent="-34036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878205" algn="l"/>
                <a:tab pos="878840" algn="l"/>
              </a:tabLst>
            </a:pPr>
            <a:r>
              <a:rPr sz="2400" b="1" spc="-5" dirty="0">
                <a:latin typeface="Arial"/>
                <a:cs typeface="Arial"/>
              </a:rPr>
              <a:t>Pertussis </a:t>
            </a:r>
            <a:r>
              <a:rPr sz="2400" b="1" dirty="0">
                <a:latin typeface="Arial"/>
                <a:cs typeface="Arial"/>
              </a:rPr>
              <a:t>toxin, </a:t>
            </a:r>
            <a:r>
              <a:rPr sz="2400" b="1" spc="-5" dirty="0">
                <a:latin typeface="Arial"/>
                <a:cs typeface="Arial"/>
              </a:rPr>
              <a:t>adenylate cyclase </a:t>
            </a:r>
            <a:r>
              <a:rPr sz="2400" b="1" dirty="0">
                <a:latin typeface="Arial"/>
                <a:cs typeface="Arial"/>
              </a:rPr>
              <a:t>toxin, </a:t>
            </a:r>
            <a:r>
              <a:rPr sz="2400" b="1" spc="-5" dirty="0">
                <a:latin typeface="Arial"/>
                <a:cs typeface="Arial"/>
              </a:rPr>
              <a:t>tracheal  cytotoxin, dermonecrotic toxin, filamentous  hemagglutinin, </a:t>
            </a:r>
            <a:r>
              <a:rPr sz="2400" b="1" dirty="0">
                <a:latin typeface="Arial"/>
                <a:cs typeface="Arial"/>
              </a:rPr>
              <a:t>LPS (lipid A &amp; lipid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X)</a:t>
            </a:r>
            <a:endParaRPr sz="2400">
              <a:latin typeface="Arial"/>
              <a:cs typeface="Arial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"/>
              <a:tabLst>
                <a:tab pos="423545" algn="l"/>
                <a:tab pos="424180" algn="l"/>
              </a:tabLst>
            </a:pPr>
            <a:r>
              <a:rPr sz="2600" dirty="0">
                <a:latin typeface="Arial"/>
                <a:cs typeface="Arial"/>
              </a:rPr>
              <a:t>Classical A-B exotoxin </a:t>
            </a:r>
            <a:r>
              <a:rPr sz="2600" spc="5" dirty="0">
                <a:latin typeface="Arial"/>
                <a:cs typeface="Arial"/>
              </a:rPr>
              <a:t>has </a:t>
            </a:r>
            <a:r>
              <a:rPr sz="2600" dirty="0">
                <a:latin typeface="Arial"/>
                <a:cs typeface="Arial"/>
              </a:rPr>
              <a:t>three distinct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activities</a:t>
            </a:r>
            <a:endParaRPr sz="2600">
              <a:latin typeface="Arial"/>
              <a:cs typeface="Arial"/>
            </a:endParaRPr>
          </a:p>
          <a:p>
            <a:pPr marL="878840" lvl="1" indent="-340360">
              <a:lnSpc>
                <a:spcPct val="100000"/>
              </a:lnSpc>
              <a:buFont typeface="Symbol"/>
              <a:buChar char=""/>
              <a:tabLst>
                <a:tab pos="878205" algn="l"/>
                <a:tab pos="878840" algn="l"/>
              </a:tabLst>
            </a:pPr>
            <a:r>
              <a:rPr sz="2400" spc="-5" dirty="0">
                <a:latin typeface="Arial"/>
                <a:cs typeface="Arial"/>
              </a:rPr>
              <a:t>Histamine sensitizing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factor</a:t>
            </a:r>
            <a:endParaRPr sz="2400">
              <a:latin typeface="Arial"/>
              <a:cs typeface="Arial"/>
            </a:endParaRPr>
          </a:p>
          <a:p>
            <a:pPr marL="878840" lvl="1" indent="-340360">
              <a:lnSpc>
                <a:spcPct val="100000"/>
              </a:lnSpc>
              <a:buFont typeface="Symbol"/>
              <a:buChar char=""/>
              <a:tabLst>
                <a:tab pos="878205" algn="l"/>
                <a:tab pos="878840" algn="l"/>
              </a:tabLst>
            </a:pPr>
            <a:r>
              <a:rPr sz="2400" spc="-5" dirty="0">
                <a:latin typeface="Arial"/>
                <a:cs typeface="Arial"/>
              </a:rPr>
              <a:t>Lymphocytosis promoting factor</a:t>
            </a:r>
            <a:endParaRPr sz="2400">
              <a:latin typeface="Arial"/>
              <a:cs typeface="Arial"/>
            </a:endParaRPr>
          </a:p>
          <a:p>
            <a:pPr marL="878840" lvl="1" indent="-340360">
              <a:lnSpc>
                <a:spcPct val="100000"/>
              </a:lnSpc>
              <a:buFont typeface="Symbol"/>
              <a:buChar char=""/>
              <a:tabLst>
                <a:tab pos="878205" algn="l"/>
                <a:tab pos="878840" algn="l"/>
              </a:tabLst>
            </a:pPr>
            <a:r>
              <a:rPr sz="2400" spc="-5" dirty="0">
                <a:latin typeface="Arial"/>
                <a:cs typeface="Arial"/>
              </a:rPr>
              <a:t>Islet activating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protein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670685" marR="5080" indent="-1564640">
              <a:lnSpc>
                <a:spcPct val="100000"/>
              </a:lnSpc>
              <a:spcBef>
                <a:spcPts val="100"/>
              </a:spcBef>
            </a:pPr>
            <a:r>
              <a:rPr sz="3700" spc="-5" dirty="0"/>
              <a:t>Virulence Factors </a:t>
            </a:r>
            <a:r>
              <a:rPr sz="3700" spc="-10" dirty="0"/>
              <a:t>Associated </a:t>
            </a:r>
            <a:r>
              <a:rPr sz="3700" dirty="0"/>
              <a:t>with  </a:t>
            </a:r>
            <a:r>
              <a:rPr sz="3700" i="1" spc="-5" dirty="0"/>
              <a:t>Bordetella</a:t>
            </a:r>
            <a:r>
              <a:rPr sz="3700" i="1" spc="-20" dirty="0"/>
              <a:t> </a:t>
            </a:r>
            <a:r>
              <a:rPr sz="3700" i="1" spc="-5" dirty="0"/>
              <a:t>pertussis</a:t>
            </a:r>
            <a:endParaRPr sz="3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2470" y="500379"/>
            <a:ext cx="26384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-5" dirty="0">
                <a:solidFill>
                  <a:srgbClr val="000000"/>
                </a:solidFill>
                <a:latin typeface="Arial"/>
                <a:cs typeface="Arial"/>
              </a:rPr>
              <a:t>Adhesions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69" y="1532890"/>
            <a:ext cx="5259705" cy="17932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Filamentous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hemagglutinin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Pertactin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Fimbriae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392170"/>
            <a:ext cx="3962400" cy="3223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3269" y="6435090"/>
            <a:ext cx="28524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  <a:hlinkClick r:id="rId3"/>
              </a:rPr>
              <a:t>http://www.rivm.nl/infectieziektenbulletin/bul1306/kinkhoest.jpg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13765" y="2916818"/>
            <a:ext cx="3649592" cy="3226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1329" y="6525259"/>
            <a:ext cx="27940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  <a:hlinkClick r:id="rId5"/>
              </a:rPr>
              <a:t>http://www.my-pharm.ac.jp/~yishibas/research/Pertussis1.jpg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5070" y="500379"/>
            <a:ext cx="16744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dirty="0">
                <a:solidFill>
                  <a:srgbClr val="000000"/>
                </a:solidFill>
                <a:latin typeface="Arial"/>
                <a:cs typeface="Arial"/>
              </a:rPr>
              <a:t>Tox</a:t>
            </a:r>
            <a:r>
              <a:rPr b="0" i="0" spc="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b="0" i="0" dirty="0">
                <a:solidFill>
                  <a:srgbClr val="000000"/>
                </a:solidFill>
                <a:latin typeface="Arial"/>
                <a:cs typeface="Arial"/>
              </a:rPr>
              <a:t>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269" y="1532890"/>
            <a:ext cx="4903470" cy="2970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Pertussis </a:t>
            </a:r>
            <a:r>
              <a:rPr sz="3200" spc="-5" dirty="0">
                <a:latin typeface="Arial"/>
                <a:cs typeface="Arial"/>
              </a:rPr>
              <a:t>Toxin</a:t>
            </a:r>
            <a:endParaRPr sz="32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Adenylate Cyclase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Toxin</a:t>
            </a:r>
            <a:endParaRPr sz="32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Tracheal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cytotoxin</a:t>
            </a:r>
            <a:endParaRPr sz="32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9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Dermonecrotic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toxin</a:t>
            </a:r>
            <a:endParaRPr sz="32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Heat-labile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toxin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3282000"/>
            <a:ext cx="4180522" cy="3018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27140" y="6433820"/>
            <a:ext cx="12522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009898"/>
                </a:solidFill>
                <a:latin typeface="Arial"/>
                <a:cs typeface="Arial"/>
                <a:hlinkClick r:id="rId3"/>
              </a:rPr>
              <a:t>www.ibl.fr/u447/u447.htm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5410" y="500379"/>
            <a:ext cx="3852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dirty="0">
                <a:solidFill>
                  <a:srgbClr val="000000"/>
                </a:solidFill>
                <a:latin typeface="Arial"/>
                <a:cs typeface="Arial"/>
              </a:rPr>
              <a:t>Pertussis</a:t>
            </a:r>
            <a:r>
              <a:rPr b="0" i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0" spc="-5" dirty="0">
                <a:solidFill>
                  <a:srgbClr val="000000"/>
                </a:solidFill>
                <a:latin typeface="Arial"/>
                <a:cs typeface="Arial"/>
              </a:rPr>
              <a:t>Toxin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69" y="1532890"/>
            <a:ext cx="6102985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Colonizing </a:t>
            </a:r>
            <a:r>
              <a:rPr sz="3200" dirty="0">
                <a:latin typeface="Arial"/>
                <a:cs typeface="Arial"/>
              </a:rPr>
              <a:t>factor and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endotoxin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Cell </a:t>
            </a:r>
            <a:r>
              <a:rPr sz="3200" dirty="0">
                <a:latin typeface="Arial"/>
                <a:cs typeface="Arial"/>
              </a:rPr>
              <a:t>bound and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extracellular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8287" y="3438110"/>
            <a:ext cx="3714220" cy="2207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3600" y="5910579"/>
            <a:ext cx="18669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009898"/>
                </a:solidFill>
                <a:latin typeface="Arial"/>
                <a:cs typeface="Arial"/>
              </a:rPr>
              <a:t>gsbs.utmb.edu/</a:t>
            </a:r>
            <a:r>
              <a:rPr sz="800" b="1" spc="-40" dirty="0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9898"/>
                </a:solidFill>
                <a:latin typeface="Arial"/>
                <a:cs typeface="Arial"/>
              </a:rPr>
              <a:t>microbook/ch031.htm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3200400"/>
            <a:ext cx="3143250" cy="2727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97939" y="6129020"/>
            <a:ext cx="1924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www.med.sc.edu:85/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ghaffar/pertussis.jpg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9550" y="500379"/>
            <a:ext cx="6187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6840" algn="l"/>
              </a:tabLst>
            </a:pPr>
            <a:r>
              <a:rPr b="0" i="0" dirty="0">
                <a:solidFill>
                  <a:srgbClr val="000000"/>
                </a:solidFill>
                <a:latin typeface="Arial"/>
                <a:cs typeface="Arial"/>
              </a:rPr>
              <a:t>Adenylate	Cyclase</a:t>
            </a:r>
            <a:r>
              <a:rPr b="0" i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0" dirty="0">
                <a:solidFill>
                  <a:srgbClr val="000000"/>
                </a:solidFill>
                <a:latin typeface="Arial"/>
                <a:cs typeface="Arial"/>
              </a:rPr>
              <a:t>Toxin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69" y="1532890"/>
            <a:ext cx="6838950" cy="17932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Invasive </a:t>
            </a:r>
            <a:r>
              <a:rPr sz="3200" spc="-5" dirty="0">
                <a:latin typeface="Arial"/>
                <a:cs typeface="Arial"/>
              </a:rPr>
              <a:t>toxin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Activated </a:t>
            </a:r>
            <a:r>
              <a:rPr sz="3200" spc="-5" dirty="0">
                <a:latin typeface="Arial"/>
                <a:cs typeface="Arial"/>
              </a:rPr>
              <a:t>by </a:t>
            </a:r>
            <a:r>
              <a:rPr sz="3200" dirty="0">
                <a:latin typeface="Arial"/>
                <a:cs typeface="Arial"/>
              </a:rPr>
              <a:t>host </a:t>
            </a:r>
            <a:r>
              <a:rPr sz="3200" spc="-5" dirty="0">
                <a:latin typeface="Arial"/>
                <a:cs typeface="Arial"/>
              </a:rPr>
              <a:t>cell calmodulin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Impairment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immune </a:t>
            </a:r>
            <a:r>
              <a:rPr sz="3200" dirty="0">
                <a:latin typeface="Arial"/>
                <a:cs typeface="Arial"/>
              </a:rPr>
              <a:t>effector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cells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7777" y="4027825"/>
            <a:ext cx="6468100" cy="1896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63670" y="6054090"/>
            <a:ext cx="7988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Babu </a:t>
            </a:r>
            <a:r>
              <a:rPr sz="800" spc="-5" dirty="0">
                <a:latin typeface="Arial"/>
                <a:cs typeface="Arial"/>
              </a:rPr>
              <a:t>et </a:t>
            </a:r>
            <a:r>
              <a:rPr sz="800" dirty="0">
                <a:latin typeface="Arial"/>
                <a:cs typeface="Arial"/>
              </a:rPr>
              <a:t>al.,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79" y="278129"/>
            <a:ext cx="881824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1270" marR="5080" indent="-1258570">
              <a:lnSpc>
                <a:spcPct val="100000"/>
              </a:lnSpc>
              <a:spcBef>
                <a:spcPts val="100"/>
              </a:spcBef>
              <a:tabLst>
                <a:tab pos="3086735" algn="l"/>
              </a:tabLst>
            </a:pPr>
            <a:r>
              <a:rPr spc="-5" dirty="0"/>
              <a:t>Laboratory	Culture, Prevention </a:t>
            </a:r>
            <a:r>
              <a:rPr dirty="0"/>
              <a:t>&amp;  </a:t>
            </a:r>
            <a:r>
              <a:rPr i="1" spc="-5" dirty="0"/>
              <a:t>Treatment </a:t>
            </a:r>
            <a:r>
              <a:rPr i="1" dirty="0"/>
              <a:t>of</a:t>
            </a:r>
            <a:r>
              <a:rPr i="1" spc="-10" dirty="0"/>
              <a:t> </a:t>
            </a:r>
            <a:r>
              <a:rPr i="1" spc="-5" dirty="0"/>
              <a:t>Bordetella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5759" y="1785620"/>
            <a:ext cx="8682355" cy="452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059" indent="-39179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80059" algn="l"/>
              </a:tabLst>
            </a:pPr>
            <a:r>
              <a:rPr sz="2800" spc="-5" dirty="0">
                <a:latin typeface="Arial"/>
                <a:cs typeface="Arial"/>
              </a:rPr>
              <a:t>Nonmotile</a:t>
            </a:r>
            <a:endParaRPr sz="2800">
              <a:latin typeface="Arial"/>
              <a:cs typeface="Arial"/>
            </a:endParaRPr>
          </a:p>
          <a:p>
            <a:pPr marL="480059" indent="-391795">
              <a:lnSpc>
                <a:spcPct val="100000"/>
              </a:lnSpc>
              <a:buFont typeface="Wingdings"/>
              <a:buChar char=""/>
              <a:tabLst>
                <a:tab pos="480059" algn="l"/>
              </a:tabLst>
            </a:pPr>
            <a:r>
              <a:rPr sz="2800" b="1" spc="-5" dirty="0">
                <a:latin typeface="Arial"/>
                <a:cs typeface="Arial"/>
              </a:rPr>
              <a:t>Fastidious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slow-growing</a:t>
            </a:r>
            <a:endParaRPr sz="2800">
              <a:latin typeface="Arial"/>
              <a:cs typeface="Arial"/>
            </a:endParaRPr>
          </a:p>
          <a:p>
            <a:pPr marL="994410" marR="5080" lvl="1" indent="-339090">
              <a:lnSpc>
                <a:spcPct val="100000"/>
              </a:lnSpc>
              <a:buFont typeface="Symbol"/>
              <a:buChar char=""/>
              <a:tabLst>
                <a:tab pos="993775" algn="l"/>
                <a:tab pos="994410" algn="l"/>
              </a:tabLst>
            </a:pPr>
            <a:r>
              <a:rPr sz="2400" spc="-5" dirty="0">
                <a:latin typeface="Arial"/>
                <a:cs typeface="Arial"/>
              </a:rPr>
              <a:t>Requires </a:t>
            </a:r>
            <a:r>
              <a:rPr sz="2400" b="1" spc="-5" dirty="0">
                <a:latin typeface="Arial"/>
                <a:cs typeface="Arial"/>
              </a:rPr>
              <a:t>nicotinamide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b="1" spc="-5" dirty="0">
                <a:latin typeface="Arial"/>
                <a:cs typeface="Arial"/>
              </a:rPr>
              <a:t>charcoal, starch, blood, </a:t>
            </a:r>
            <a:r>
              <a:rPr sz="2400" b="1" dirty="0">
                <a:latin typeface="Arial"/>
                <a:cs typeface="Arial"/>
              </a:rPr>
              <a:t>or  </a:t>
            </a:r>
            <a:r>
              <a:rPr sz="2400" b="1" spc="-5" dirty="0">
                <a:latin typeface="Arial"/>
                <a:cs typeface="Arial"/>
              </a:rPr>
              <a:t>albumin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absorb toxic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substances</a:t>
            </a:r>
            <a:endParaRPr sz="2400">
              <a:latin typeface="Arial"/>
              <a:cs typeface="Arial"/>
            </a:endParaRPr>
          </a:p>
          <a:p>
            <a:pPr marL="994410" lvl="1" indent="-339090">
              <a:lnSpc>
                <a:spcPct val="100000"/>
              </a:lnSpc>
              <a:buFont typeface="Symbol"/>
              <a:buChar char=""/>
              <a:tabLst>
                <a:tab pos="993775" algn="l"/>
                <a:tab pos="994410" algn="l"/>
              </a:tabLst>
            </a:pPr>
            <a:r>
              <a:rPr sz="2400" spc="-5" dirty="0">
                <a:latin typeface="Arial"/>
                <a:cs typeface="Arial"/>
              </a:rPr>
              <a:t>Requires </a:t>
            </a:r>
            <a:r>
              <a:rPr sz="2400" b="1" spc="-5" dirty="0">
                <a:latin typeface="Arial"/>
                <a:cs typeface="Arial"/>
              </a:rPr>
              <a:t>prolonged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growth</a:t>
            </a:r>
            <a:endParaRPr sz="2400">
              <a:latin typeface="Arial"/>
              <a:cs typeface="Arial"/>
            </a:endParaRPr>
          </a:p>
          <a:p>
            <a:pPr marL="994410" lvl="1" indent="-339090">
              <a:lnSpc>
                <a:spcPct val="100000"/>
              </a:lnSpc>
              <a:buFont typeface="Symbol"/>
              <a:buChar char=""/>
              <a:tabLst>
                <a:tab pos="993775" algn="l"/>
                <a:tab pos="994410" algn="l"/>
              </a:tabLst>
            </a:pPr>
            <a:r>
              <a:rPr sz="2400" spc="-5" dirty="0">
                <a:latin typeface="Arial"/>
                <a:cs typeface="Arial"/>
              </a:rPr>
              <a:t>Isolated on </a:t>
            </a:r>
            <a:r>
              <a:rPr sz="2400" b="1" spc="-5" dirty="0">
                <a:latin typeface="Arial"/>
                <a:cs typeface="Arial"/>
              </a:rPr>
              <a:t>modified Bordet-Gengou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agar</a:t>
            </a:r>
            <a:endParaRPr sz="2400">
              <a:latin typeface="Arial"/>
              <a:cs typeface="Arial"/>
            </a:endParaRPr>
          </a:p>
          <a:p>
            <a:pPr marL="466090" marR="280670" indent="-453390">
              <a:lnSpc>
                <a:spcPct val="100000"/>
              </a:lnSpc>
              <a:spcBef>
                <a:spcPts val="370"/>
              </a:spcBef>
              <a:buFont typeface="Wingdings"/>
              <a:buChar char=""/>
              <a:tabLst>
                <a:tab pos="465455" algn="l"/>
                <a:tab pos="466090" algn="l"/>
              </a:tabLst>
            </a:pPr>
            <a:r>
              <a:rPr sz="2800" b="1" spc="-5" dirty="0">
                <a:latin typeface="Arial"/>
                <a:cs typeface="Arial"/>
              </a:rPr>
              <a:t>Inactivated </a:t>
            </a:r>
            <a:r>
              <a:rPr sz="2800" b="1" spc="-10" dirty="0">
                <a:latin typeface="Arial"/>
                <a:cs typeface="Arial"/>
              </a:rPr>
              <a:t>whole </a:t>
            </a:r>
            <a:r>
              <a:rPr sz="2800" b="1" spc="-5" dirty="0">
                <a:latin typeface="Arial"/>
                <a:cs typeface="Arial"/>
              </a:rPr>
              <a:t>bacterial </a:t>
            </a:r>
            <a:r>
              <a:rPr sz="2800" b="1" dirty="0">
                <a:latin typeface="Arial"/>
                <a:cs typeface="Arial"/>
              </a:rPr>
              <a:t>cells </a:t>
            </a:r>
            <a:r>
              <a:rPr sz="2800" b="1" spc="-5" dirty="0">
                <a:latin typeface="Arial"/>
                <a:cs typeface="Arial"/>
              </a:rPr>
              <a:t>and toxoid </a:t>
            </a:r>
            <a:r>
              <a:rPr sz="2800" dirty="0">
                <a:latin typeface="Arial"/>
                <a:cs typeface="Arial"/>
              </a:rPr>
              <a:t>are  prepared </a:t>
            </a:r>
            <a:r>
              <a:rPr sz="2800" spc="-5" dirty="0">
                <a:latin typeface="Arial"/>
                <a:cs typeface="Arial"/>
              </a:rPr>
              <a:t>in formalin </a:t>
            </a:r>
            <a:r>
              <a:rPr sz="2800" dirty="0">
                <a:latin typeface="Arial"/>
                <a:cs typeface="Arial"/>
              </a:rPr>
              <a:t>for inclusion </a:t>
            </a:r>
            <a:r>
              <a:rPr sz="2800" spc="-5" dirty="0">
                <a:latin typeface="Arial"/>
                <a:cs typeface="Arial"/>
              </a:rPr>
              <a:t>in DPT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vaccine</a:t>
            </a:r>
            <a:endParaRPr sz="2800">
              <a:latin typeface="Arial"/>
              <a:cs typeface="Arial"/>
            </a:endParaRPr>
          </a:p>
          <a:p>
            <a:pPr marL="466090" indent="-453390">
              <a:lnSpc>
                <a:spcPct val="100000"/>
              </a:lnSpc>
              <a:buFont typeface="Wingdings"/>
              <a:buChar char=""/>
              <a:tabLst>
                <a:tab pos="465455" algn="l"/>
                <a:tab pos="466090" algn="l"/>
              </a:tabLst>
            </a:pPr>
            <a:r>
              <a:rPr sz="2800" spc="-5" dirty="0">
                <a:latin typeface="Arial"/>
                <a:cs typeface="Arial"/>
              </a:rPr>
              <a:t>Subunit </a:t>
            </a:r>
            <a:r>
              <a:rPr sz="2800" dirty="0">
                <a:latin typeface="Arial"/>
                <a:cs typeface="Arial"/>
              </a:rPr>
              <a:t>(acellular) vaccine also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available</a:t>
            </a:r>
            <a:endParaRPr sz="2800">
              <a:latin typeface="Arial"/>
              <a:cs typeface="Arial"/>
            </a:endParaRPr>
          </a:p>
          <a:p>
            <a:pPr marL="466090" indent="-453390">
              <a:lnSpc>
                <a:spcPct val="100000"/>
              </a:lnSpc>
              <a:buFont typeface="Wingdings"/>
              <a:buChar char=""/>
              <a:tabLst>
                <a:tab pos="465455" algn="l"/>
                <a:tab pos="466090" algn="l"/>
                <a:tab pos="3114040" algn="l"/>
              </a:tabLst>
            </a:pPr>
            <a:r>
              <a:rPr sz="2800" b="1" spc="-5" dirty="0">
                <a:latin typeface="Arial"/>
                <a:cs typeface="Arial"/>
              </a:rPr>
              <a:t>Treatment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with	</a:t>
            </a:r>
            <a:r>
              <a:rPr sz="2800" dirty="0">
                <a:latin typeface="Arial"/>
                <a:cs typeface="Arial"/>
              </a:rPr>
              <a:t>erythromycin, suction, oxygen</a:t>
            </a:r>
            <a:endParaRPr sz="2800">
              <a:latin typeface="Arial"/>
              <a:cs typeface="Arial"/>
            </a:endParaRPr>
          </a:p>
          <a:p>
            <a:pPr marL="466090" indent="-453390">
              <a:lnSpc>
                <a:spcPct val="100000"/>
              </a:lnSpc>
              <a:buFont typeface="Wingdings"/>
              <a:buChar char=""/>
              <a:tabLst>
                <a:tab pos="465455" algn="l"/>
                <a:tab pos="466090" algn="l"/>
              </a:tabLst>
            </a:pPr>
            <a:r>
              <a:rPr sz="2800" spc="-5" dirty="0">
                <a:latin typeface="Arial"/>
                <a:cs typeface="Arial"/>
              </a:rPr>
              <a:t>Treatment </a:t>
            </a:r>
            <a:r>
              <a:rPr sz="2800" dirty="0">
                <a:latin typeface="Arial"/>
                <a:cs typeface="Arial"/>
              </a:rPr>
              <a:t>does not </a:t>
            </a:r>
            <a:r>
              <a:rPr sz="2800" spc="-5" dirty="0">
                <a:latin typeface="Arial"/>
                <a:cs typeface="Arial"/>
              </a:rPr>
              <a:t>eliminate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171700"/>
            <a:ext cx="8839200" cy="270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050" y="278129"/>
            <a:ext cx="7823834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0" marR="5080" indent="-1397000">
              <a:lnSpc>
                <a:spcPct val="100000"/>
              </a:lnSpc>
              <a:spcBef>
                <a:spcPts val="100"/>
              </a:spcBef>
              <a:tabLst>
                <a:tab pos="7282815" algn="l"/>
              </a:tabLst>
            </a:pPr>
            <a:r>
              <a:rPr dirty="0"/>
              <a:t>D</a:t>
            </a:r>
            <a:r>
              <a:rPr spc="-5" dirty="0"/>
              <a:t>i</a:t>
            </a:r>
            <a:r>
              <a:rPr dirty="0"/>
              <a:t>f</a:t>
            </a:r>
            <a:r>
              <a:rPr spc="-5" dirty="0"/>
              <a:t>f</a:t>
            </a:r>
            <a:r>
              <a:rPr dirty="0"/>
              <a:t>e</a:t>
            </a:r>
            <a:r>
              <a:rPr spc="5" dirty="0"/>
              <a:t>r</a:t>
            </a:r>
            <a:r>
              <a:rPr spc="-10" dirty="0"/>
              <a:t>e</a:t>
            </a:r>
            <a:r>
              <a:rPr dirty="0"/>
              <a:t>nt</a:t>
            </a:r>
            <a:r>
              <a:rPr spc="-5" dirty="0"/>
              <a:t>i</a:t>
            </a:r>
            <a:r>
              <a:rPr dirty="0"/>
              <a:t>al C</a:t>
            </a:r>
            <a:r>
              <a:rPr spc="-10" dirty="0"/>
              <a:t>h</a:t>
            </a:r>
            <a:r>
              <a:rPr dirty="0"/>
              <a:t>a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c</a:t>
            </a:r>
            <a:r>
              <a:rPr dirty="0"/>
              <a:t>te</a:t>
            </a:r>
            <a:r>
              <a:rPr spc="-5" dirty="0"/>
              <a:t>ri</a:t>
            </a:r>
            <a:r>
              <a:rPr dirty="0"/>
              <a:t>st</a:t>
            </a:r>
            <a:r>
              <a:rPr spc="-5" dirty="0"/>
              <a:t>i</a:t>
            </a:r>
            <a:r>
              <a:rPr dirty="0"/>
              <a:t>cs	of </a:t>
            </a:r>
            <a:r>
              <a:rPr i="1" dirty="0"/>
              <a:t> </a:t>
            </a:r>
            <a:r>
              <a:rPr i="1" spc="-5" dirty="0"/>
              <a:t>Bordetella</a:t>
            </a:r>
            <a:r>
              <a:rPr i="1" spc="-10" dirty="0"/>
              <a:t> </a:t>
            </a:r>
            <a:r>
              <a:rPr i="1" spc="-5" dirty="0"/>
              <a:t>Species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580" y="635000"/>
            <a:ext cx="8402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solidFill>
                  <a:srgbClr val="000000"/>
                </a:solidFill>
                <a:latin typeface="Arial"/>
                <a:cs typeface="Arial"/>
              </a:rPr>
              <a:t>Pertussis Laboratory</a:t>
            </a:r>
            <a:r>
              <a:rPr sz="4000" i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i="0" spc="-5" dirty="0">
                <a:solidFill>
                  <a:srgbClr val="000000"/>
                </a:solidFill>
                <a:latin typeface="Arial"/>
                <a:cs typeface="Arial"/>
              </a:rPr>
              <a:t>Confirmation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70" y="1863090"/>
            <a:ext cx="8468360" cy="4094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Isolation </a:t>
            </a:r>
            <a:r>
              <a:rPr sz="3600" b="1" dirty="0">
                <a:latin typeface="Arial"/>
                <a:cs typeface="Arial"/>
              </a:rPr>
              <a:t>of </a:t>
            </a:r>
            <a:r>
              <a:rPr sz="3600" b="1" spc="-5" dirty="0">
                <a:latin typeface="Arial"/>
                <a:cs typeface="Arial"/>
              </a:rPr>
              <a:t>Bordetella pertussis from  </a:t>
            </a:r>
            <a:r>
              <a:rPr sz="3600" b="1" dirty="0">
                <a:latin typeface="Arial"/>
                <a:cs typeface="Arial"/>
              </a:rPr>
              <a:t>a </a:t>
            </a:r>
            <a:r>
              <a:rPr sz="3600" b="1" spc="-5" dirty="0">
                <a:latin typeface="Arial"/>
                <a:cs typeface="Arial"/>
              </a:rPr>
              <a:t>clinical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specimen</a:t>
            </a:r>
            <a:endParaRPr sz="3600">
              <a:latin typeface="Arial"/>
              <a:cs typeface="Arial"/>
            </a:endParaRPr>
          </a:p>
          <a:p>
            <a:pPr marL="355600" marR="45593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Positive polymerase chain reaction  assay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(PCR)</a:t>
            </a:r>
            <a:endParaRPr sz="3600">
              <a:latin typeface="Arial"/>
              <a:cs typeface="Arial"/>
            </a:endParaRPr>
          </a:p>
          <a:p>
            <a:pPr marL="355600" marR="558165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Direct fluorescent antibody </a:t>
            </a:r>
            <a:r>
              <a:rPr sz="3600" b="1" dirty="0">
                <a:latin typeface="Arial"/>
                <a:cs typeface="Arial"/>
              </a:rPr>
              <a:t>(DFA)  </a:t>
            </a:r>
            <a:r>
              <a:rPr sz="3600" b="1" spc="-5" dirty="0">
                <a:latin typeface="Arial"/>
                <a:cs typeface="Arial"/>
              </a:rPr>
              <a:t>testing should NOT </a:t>
            </a:r>
            <a:r>
              <a:rPr sz="3600" b="1" dirty="0">
                <a:latin typeface="Arial"/>
                <a:cs typeface="Arial"/>
              </a:rPr>
              <a:t>be </a:t>
            </a:r>
            <a:r>
              <a:rPr sz="3600" b="1" spc="-5" dirty="0">
                <a:latin typeface="Arial"/>
                <a:cs typeface="Arial"/>
              </a:rPr>
              <a:t>used (low  sensitivity and variable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specificity)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250" y="635000"/>
            <a:ext cx="6821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0000"/>
                </a:solidFill>
              </a:rPr>
              <a:t>Bordetella pertussis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i="0" spc="-5" dirty="0">
                <a:solidFill>
                  <a:srgbClr val="000000"/>
                </a:solidFill>
                <a:latin typeface="Arial"/>
                <a:cs typeface="Arial"/>
              </a:rPr>
              <a:t>Culture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70" y="1557020"/>
            <a:ext cx="8394065" cy="2898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628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Cultures most often positive </a:t>
            </a:r>
            <a:r>
              <a:rPr sz="3600" b="1" dirty="0">
                <a:latin typeface="Arial"/>
                <a:cs typeface="Arial"/>
              </a:rPr>
              <a:t>if </a:t>
            </a:r>
            <a:r>
              <a:rPr sz="3600" b="1" spc="-5" dirty="0">
                <a:latin typeface="Arial"/>
                <a:cs typeface="Arial"/>
              </a:rPr>
              <a:t>the  nasopharyngeal swab </a:t>
            </a:r>
            <a:r>
              <a:rPr sz="3600" b="1" dirty="0">
                <a:latin typeface="Arial"/>
                <a:cs typeface="Arial"/>
              </a:rPr>
              <a:t>is </a:t>
            </a:r>
            <a:r>
              <a:rPr sz="3600" b="1" spc="-5" dirty="0">
                <a:latin typeface="Arial"/>
                <a:cs typeface="Arial"/>
              </a:rPr>
              <a:t>obtained  within the </a:t>
            </a:r>
            <a:r>
              <a:rPr sz="3600" b="1" dirty="0">
                <a:latin typeface="Arial"/>
                <a:cs typeface="Arial"/>
              </a:rPr>
              <a:t>first week of </a:t>
            </a:r>
            <a:r>
              <a:rPr sz="3600" b="1" spc="-5" dirty="0">
                <a:latin typeface="Arial"/>
                <a:cs typeface="Arial"/>
              </a:rPr>
              <a:t>cough</a:t>
            </a:r>
            <a:r>
              <a:rPr sz="3600" b="1" spc="-1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onset</a:t>
            </a:r>
            <a:endParaRPr sz="3600" dirty="0">
              <a:latin typeface="Arial"/>
              <a:cs typeface="Arial"/>
            </a:endParaRPr>
          </a:p>
          <a:p>
            <a:pPr marL="355600" marR="76835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Beyond </a:t>
            </a:r>
            <a:r>
              <a:rPr sz="3600" b="1" dirty="0">
                <a:latin typeface="Arial"/>
                <a:cs typeface="Arial"/>
              </a:rPr>
              <a:t>the </a:t>
            </a:r>
            <a:r>
              <a:rPr sz="3600" b="1" spc="-5" dirty="0">
                <a:latin typeface="Arial"/>
                <a:cs typeface="Arial"/>
              </a:rPr>
              <a:t>first </a:t>
            </a:r>
            <a:r>
              <a:rPr sz="3600" b="1" dirty="0">
                <a:latin typeface="Arial"/>
                <a:cs typeface="Arial"/>
              </a:rPr>
              <a:t>3 </a:t>
            </a:r>
            <a:r>
              <a:rPr sz="3600" b="1" spc="-5" dirty="0">
                <a:latin typeface="Arial"/>
                <a:cs typeface="Arial"/>
              </a:rPr>
              <a:t>weeks </a:t>
            </a:r>
            <a:r>
              <a:rPr sz="3600" b="1" dirty="0">
                <a:latin typeface="Arial"/>
                <a:cs typeface="Arial"/>
              </a:rPr>
              <a:t>of </a:t>
            </a:r>
            <a:r>
              <a:rPr sz="3600" b="1" spc="-5" dirty="0">
                <a:latin typeface="Arial"/>
                <a:cs typeface="Arial"/>
              </a:rPr>
              <a:t>illness  the organism </a:t>
            </a:r>
            <a:r>
              <a:rPr sz="3600" b="1" dirty="0">
                <a:latin typeface="Arial"/>
                <a:cs typeface="Arial"/>
              </a:rPr>
              <a:t>is recovered less</a:t>
            </a:r>
            <a:r>
              <a:rPr sz="3600" b="1" spc="-8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often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780" y="185420"/>
            <a:ext cx="809688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8980">
              <a:lnSpc>
                <a:spcPct val="100000"/>
              </a:lnSpc>
              <a:spcBef>
                <a:spcPts val="100"/>
              </a:spcBef>
              <a:tabLst>
                <a:tab pos="6079490" algn="l"/>
              </a:tabLst>
            </a:pPr>
            <a:r>
              <a:rPr sz="4000" spc="-5" dirty="0"/>
              <a:t>General Overview </a:t>
            </a:r>
            <a:r>
              <a:rPr sz="4000" spc="-10" dirty="0"/>
              <a:t>of  </a:t>
            </a:r>
            <a:r>
              <a:rPr sz="4000" i="1" spc="-10" dirty="0"/>
              <a:t>B</a:t>
            </a:r>
            <a:r>
              <a:rPr sz="4000" i="1" spc="-15" dirty="0"/>
              <a:t>o</a:t>
            </a:r>
            <a:r>
              <a:rPr sz="4000" i="1" dirty="0"/>
              <a:t>r</a:t>
            </a:r>
            <a:r>
              <a:rPr sz="4000" i="1" spc="-5" dirty="0"/>
              <a:t>d</a:t>
            </a:r>
            <a:r>
              <a:rPr sz="4000" i="1" spc="-10" dirty="0"/>
              <a:t>e</a:t>
            </a:r>
            <a:r>
              <a:rPr sz="4000" i="1" dirty="0"/>
              <a:t>t</a:t>
            </a:r>
            <a:r>
              <a:rPr sz="4000" i="1" spc="-5" dirty="0"/>
              <a:t>e</a:t>
            </a:r>
            <a:r>
              <a:rPr sz="4000" i="1" spc="5" dirty="0"/>
              <a:t>l</a:t>
            </a:r>
            <a:r>
              <a:rPr sz="4000" i="1" dirty="0"/>
              <a:t>l</a:t>
            </a:r>
            <a:r>
              <a:rPr sz="4000" i="1" spc="-5" dirty="0"/>
              <a:t>a</a:t>
            </a:r>
            <a:r>
              <a:rPr lang="en-US" sz="4000" i="1" spc="-5" dirty="0"/>
              <a:t> </a:t>
            </a:r>
            <a:r>
              <a:rPr sz="4000" i="1" dirty="0"/>
              <a:t>&amp;</a:t>
            </a:r>
            <a:r>
              <a:rPr lang="en-US" sz="4000" dirty="0"/>
              <a:t> B</a:t>
            </a:r>
            <a:r>
              <a:rPr sz="4000" i="1" dirty="0"/>
              <a:t>r</a:t>
            </a:r>
            <a:r>
              <a:rPr sz="4000" i="1" spc="-15" dirty="0"/>
              <a:t>u</a:t>
            </a:r>
            <a:r>
              <a:rPr sz="4000" i="1" spc="5" dirty="0"/>
              <a:t>c</a:t>
            </a:r>
            <a:r>
              <a:rPr sz="4000" i="1" spc="-15" dirty="0"/>
              <a:t>e</a:t>
            </a:r>
            <a:r>
              <a:rPr sz="4000" i="1" spc="5" dirty="0"/>
              <a:t>ll</a:t>
            </a:r>
            <a:r>
              <a:rPr sz="4000" i="1" dirty="0"/>
              <a:t>a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165860" y="1412240"/>
            <a:ext cx="7585075" cy="3515065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marL="417830" indent="-405130">
              <a:lnSpc>
                <a:spcPct val="100000"/>
              </a:lnSpc>
              <a:spcBef>
                <a:spcPts val="1850"/>
              </a:spcBef>
              <a:buFont typeface="Wingdings"/>
              <a:buChar char=""/>
              <a:tabLst>
                <a:tab pos="417830" algn="l"/>
              </a:tabLst>
            </a:pPr>
            <a:r>
              <a:rPr sz="2800" b="1" spc="-5" dirty="0">
                <a:latin typeface="Arial"/>
                <a:cs typeface="Arial"/>
              </a:rPr>
              <a:t>Extremely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small</a:t>
            </a:r>
            <a:endParaRPr sz="2800" dirty="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1750"/>
              </a:spcBef>
              <a:buFont typeface="Wingdings"/>
              <a:buChar char=""/>
              <a:tabLst>
                <a:tab pos="417830" algn="l"/>
              </a:tabLst>
            </a:pPr>
            <a:r>
              <a:rPr sz="2800" b="1" spc="-5" dirty="0">
                <a:latin typeface="Arial"/>
                <a:cs typeface="Arial"/>
              </a:rPr>
              <a:t>Aerobic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nonfermenters</a:t>
            </a:r>
            <a:endParaRPr sz="2800" dirty="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1750"/>
              </a:spcBef>
              <a:buFont typeface="Wingdings"/>
              <a:buChar char=""/>
              <a:tabLst>
                <a:tab pos="417830" algn="l"/>
              </a:tabLst>
            </a:pPr>
            <a:r>
              <a:rPr sz="2800" b="1" spc="-5" dirty="0">
                <a:latin typeface="Arial"/>
                <a:cs typeface="Arial"/>
              </a:rPr>
              <a:t>Gram-negative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coccobacilli</a:t>
            </a:r>
            <a:endParaRPr sz="2800" dirty="0">
              <a:latin typeface="Arial"/>
              <a:cs typeface="Arial"/>
            </a:endParaRPr>
          </a:p>
          <a:p>
            <a:pPr marL="417830" marR="1357630" indent="-405130">
              <a:lnSpc>
                <a:spcPct val="100000"/>
              </a:lnSpc>
              <a:spcBef>
                <a:spcPts val="1750"/>
              </a:spcBef>
              <a:buFont typeface="Wingdings"/>
              <a:buChar char=""/>
              <a:tabLst>
                <a:tab pos="417830" algn="l"/>
                <a:tab pos="3379470" algn="l"/>
              </a:tabLst>
            </a:pPr>
            <a:r>
              <a:rPr sz="2800" b="1" spc="-5" dirty="0">
                <a:latin typeface="Arial"/>
                <a:cs typeface="Arial"/>
              </a:rPr>
              <a:t>True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pathogens</a:t>
            </a:r>
            <a:r>
              <a:rPr sz="2800" spc="-5" dirty="0">
                <a:latin typeface="Arial"/>
                <a:cs typeface="Arial"/>
              </a:rPr>
              <a:t>:	isolation </a:t>
            </a:r>
            <a:r>
              <a:rPr sz="2800" dirty="0">
                <a:latin typeface="Arial"/>
                <a:cs typeface="Arial"/>
              </a:rPr>
              <a:t>always  associated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disease; </a:t>
            </a:r>
            <a:r>
              <a:rPr sz="2800" spc="-5" dirty="0">
                <a:latin typeface="Arial"/>
                <a:cs typeface="Arial"/>
              </a:rPr>
              <a:t>i.e., </a:t>
            </a:r>
            <a:r>
              <a:rPr sz="2800" b="1" spc="-5" dirty="0">
                <a:latin typeface="Arial"/>
                <a:cs typeface="Arial"/>
              </a:rPr>
              <a:t>always  clinically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significant</a:t>
            </a:r>
            <a:r>
              <a:rPr lang="en-US" sz="2800" b="1" spc="-5" dirty="0">
                <a:latin typeface="Arial"/>
                <a:cs typeface="Arial"/>
              </a:rPr>
              <a:t>.   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9009" y="635000"/>
            <a:ext cx="30422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0" spc="-5" dirty="0">
                <a:solidFill>
                  <a:srgbClr val="000000"/>
                </a:solidFill>
                <a:latin typeface="Arial"/>
                <a:cs typeface="Arial"/>
              </a:rPr>
              <a:t>PCR</a:t>
            </a:r>
            <a:r>
              <a:rPr sz="4000" i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i="0" spc="-5" dirty="0">
                <a:solidFill>
                  <a:srgbClr val="000000"/>
                </a:solidFill>
                <a:latin typeface="Arial"/>
                <a:cs typeface="Arial"/>
              </a:rPr>
              <a:t>Testing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469" y="1748790"/>
            <a:ext cx="8220709" cy="377444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Widely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available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Rapid, sensitive, </a:t>
            </a:r>
            <a:r>
              <a:rPr sz="3600" b="1" dirty="0">
                <a:latin typeface="Arial"/>
                <a:cs typeface="Arial"/>
              </a:rPr>
              <a:t>and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specific</a:t>
            </a:r>
            <a:endParaRPr sz="3600">
              <a:latin typeface="Arial"/>
              <a:cs typeface="Arial"/>
            </a:endParaRPr>
          </a:p>
          <a:p>
            <a:pPr marL="355600" marR="6654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Some PCR assays </a:t>
            </a:r>
            <a:r>
              <a:rPr sz="3600" b="1" dirty="0">
                <a:latin typeface="Arial"/>
                <a:cs typeface="Arial"/>
              </a:rPr>
              <a:t>have not </a:t>
            </a:r>
            <a:r>
              <a:rPr sz="3600" b="1" spc="-5" dirty="0">
                <a:latin typeface="Arial"/>
                <a:cs typeface="Arial"/>
              </a:rPr>
              <a:t>been  completely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reliable</a:t>
            </a:r>
            <a:endParaRPr sz="3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Arial"/>
                <a:cs typeface="Arial"/>
              </a:rPr>
              <a:t>Cultures should continue </a:t>
            </a:r>
            <a:r>
              <a:rPr sz="3600" b="1" dirty="0">
                <a:latin typeface="Arial"/>
                <a:cs typeface="Arial"/>
              </a:rPr>
              <a:t>to be  </a:t>
            </a:r>
            <a:r>
              <a:rPr sz="3600" b="1" spc="-5" dirty="0">
                <a:latin typeface="Arial"/>
                <a:cs typeface="Arial"/>
              </a:rPr>
              <a:t>performed </a:t>
            </a:r>
            <a:r>
              <a:rPr sz="3600" b="1" dirty="0">
                <a:latin typeface="Arial"/>
                <a:cs typeface="Arial"/>
              </a:rPr>
              <a:t>even </a:t>
            </a:r>
            <a:r>
              <a:rPr sz="3600" b="1" spc="-10" dirty="0">
                <a:latin typeface="Arial"/>
                <a:cs typeface="Arial"/>
              </a:rPr>
              <a:t>if </a:t>
            </a:r>
            <a:r>
              <a:rPr sz="3600" b="1" spc="-5" dirty="0">
                <a:latin typeface="Arial"/>
                <a:cs typeface="Arial"/>
              </a:rPr>
              <a:t>PCR tests </a:t>
            </a:r>
            <a:r>
              <a:rPr sz="3600" b="1" dirty="0">
                <a:latin typeface="Arial"/>
                <a:cs typeface="Arial"/>
              </a:rPr>
              <a:t>are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use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7889" y="2320290"/>
            <a:ext cx="48082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Brucella</a:t>
            </a:r>
            <a:r>
              <a:rPr sz="6000" spc="-75" dirty="0"/>
              <a:t> </a:t>
            </a:r>
            <a:r>
              <a:rPr sz="6000" spc="-5" dirty="0"/>
              <a:t>spp.</a:t>
            </a:r>
            <a:endParaRPr sz="6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0839" y="0"/>
            <a:ext cx="615696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320" y="1389379"/>
            <a:ext cx="24218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558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Brucella  </a:t>
            </a:r>
            <a:r>
              <a:rPr sz="4000" i="1" dirty="0"/>
              <a:t>I</a:t>
            </a:r>
            <a:r>
              <a:rPr sz="4000" i="1" spc="-5" dirty="0"/>
              <a:t>nf</a:t>
            </a:r>
            <a:r>
              <a:rPr sz="4000" i="1" spc="-10" dirty="0"/>
              <a:t>e</a:t>
            </a:r>
            <a:r>
              <a:rPr sz="4000" i="1" spc="-5" dirty="0"/>
              <a:t>c</a:t>
            </a:r>
            <a:r>
              <a:rPr sz="4000" i="1" dirty="0"/>
              <a:t>t</a:t>
            </a:r>
            <a:r>
              <a:rPr sz="4000" i="1" spc="10" dirty="0"/>
              <a:t>i</a:t>
            </a:r>
            <a:r>
              <a:rPr sz="4000" i="1" spc="-15" dirty="0"/>
              <a:t>o</a:t>
            </a:r>
            <a:r>
              <a:rPr sz="4000" i="1" spc="-5" dirty="0"/>
              <a:t>ns</a:t>
            </a:r>
            <a:endParaRPr sz="4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3350" y="152400"/>
            <a:ext cx="647065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860" y="1405890"/>
            <a:ext cx="2423160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Brucella  </a:t>
            </a:r>
            <a:r>
              <a:rPr sz="4000" i="1" spc="5" dirty="0"/>
              <a:t>I</a:t>
            </a:r>
            <a:r>
              <a:rPr sz="4000" i="1" spc="-15" dirty="0"/>
              <a:t>n</a:t>
            </a:r>
            <a:r>
              <a:rPr sz="4000" i="1" dirty="0"/>
              <a:t>f</a:t>
            </a:r>
            <a:r>
              <a:rPr sz="4000" i="1" spc="-5" dirty="0"/>
              <a:t>ec</a:t>
            </a:r>
            <a:r>
              <a:rPr sz="4000" i="1" dirty="0"/>
              <a:t>t</a:t>
            </a:r>
            <a:r>
              <a:rPr sz="4000" i="1" spc="10" dirty="0"/>
              <a:t>i</a:t>
            </a:r>
            <a:r>
              <a:rPr sz="4000" i="1" spc="-5" dirty="0"/>
              <a:t>o</a:t>
            </a:r>
            <a:r>
              <a:rPr sz="4000" i="1" spc="-15" dirty="0"/>
              <a:t>n</a:t>
            </a:r>
            <a:r>
              <a:rPr sz="4000" i="1" dirty="0"/>
              <a:t>s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2400" spc="-5" dirty="0"/>
              <a:t>(cont.)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89" y="786129"/>
            <a:ext cx="8798560" cy="55143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0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b="1" spc="-5" dirty="0">
                <a:latin typeface="Arial"/>
                <a:cs typeface="Arial"/>
              </a:rPr>
              <a:t>Animals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b="1" spc="-5" dirty="0">
                <a:latin typeface="Arial"/>
                <a:cs typeface="Arial"/>
              </a:rPr>
              <a:t>natural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reservoir</a:t>
            </a:r>
            <a:endParaRPr sz="2800">
              <a:latin typeface="Arial"/>
              <a:cs typeface="Arial"/>
            </a:endParaRPr>
          </a:p>
          <a:p>
            <a:pPr marL="706120" lvl="1" indent="-235585">
              <a:lnSpc>
                <a:spcPct val="100000"/>
              </a:lnSpc>
              <a:spcBef>
                <a:spcPts val="600"/>
              </a:spcBef>
              <a:buChar char="•"/>
              <a:tabLst>
                <a:tab pos="705485" algn="l"/>
                <a:tab pos="706120" algn="l"/>
              </a:tabLst>
            </a:pPr>
            <a:r>
              <a:rPr sz="2400" spc="-5" dirty="0">
                <a:latin typeface="Arial"/>
                <a:cs typeface="Arial"/>
              </a:rPr>
              <a:t>Cattle, goats, sheep, </a:t>
            </a:r>
            <a:r>
              <a:rPr sz="2400" spc="-10" dirty="0">
                <a:latin typeface="Arial"/>
                <a:cs typeface="Arial"/>
              </a:rPr>
              <a:t>swine, </a:t>
            </a:r>
            <a:r>
              <a:rPr sz="2400" spc="-5" dirty="0">
                <a:latin typeface="Arial"/>
                <a:cs typeface="Arial"/>
              </a:rPr>
              <a:t>bison, elk, dogs, foxes,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coyotes</a:t>
            </a:r>
            <a:endParaRPr sz="24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dirty="0">
                <a:latin typeface="Arial"/>
                <a:cs typeface="Arial"/>
              </a:rPr>
              <a:t>500,000 </a:t>
            </a:r>
            <a:r>
              <a:rPr sz="2800" spc="-5" dirty="0">
                <a:latin typeface="Arial"/>
                <a:cs typeface="Arial"/>
              </a:rPr>
              <a:t>human </a:t>
            </a:r>
            <a:r>
              <a:rPr sz="2800" dirty="0">
                <a:latin typeface="Arial"/>
                <a:cs typeface="Arial"/>
              </a:rPr>
              <a:t>cases per year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worldwide</a:t>
            </a:r>
            <a:endParaRPr sz="2800">
              <a:latin typeface="Arial"/>
              <a:cs typeface="Arial"/>
            </a:endParaRPr>
          </a:p>
          <a:p>
            <a:pPr marL="356235" marR="223520" indent="-344170">
              <a:lnSpc>
                <a:spcPct val="100000"/>
              </a:lnSpc>
              <a:spcBef>
                <a:spcPts val="69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b="1" dirty="0">
                <a:latin typeface="Arial"/>
                <a:cs typeface="Arial"/>
              </a:rPr>
              <a:t>Less </a:t>
            </a:r>
            <a:r>
              <a:rPr sz="2800" b="1" spc="-5" dirty="0">
                <a:latin typeface="Arial"/>
                <a:cs typeface="Arial"/>
              </a:rPr>
              <a:t>than </a:t>
            </a:r>
            <a:r>
              <a:rPr sz="2800" b="1" dirty="0">
                <a:latin typeface="Arial"/>
                <a:cs typeface="Arial"/>
              </a:rPr>
              <a:t>100 </a:t>
            </a:r>
            <a:r>
              <a:rPr sz="2800" b="1" spc="-5" dirty="0">
                <a:latin typeface="Arial"/>
                <a:cs typeface="Arial"/>
              </a:rPr>
              <a:t>annual </a:t>
            </a:r>
            <a:r>
              <a:rPr sz="2800" b="1" dirty="0">
                <a:latin typeface="Arial"/>
                <a:cs typeface="Arial"/>
              </a:rPr>
              <a:t>cases in </a:t>
            </a:r>
            <a:r>
              <a:rPr sz="2800" b="1" spc="-5" dirty="0">
                <a:latin typeface="Arial"/>
                <a:cs typeface="Arial"/>
              </a:rPr>
              <a:t>the </a:t>
            </a:r>
            <a:r>
              <a:rPr sz="2800" b="1" spc="-10" dirty="0">
                <a:latin typeface="Arial"/>
                <a:cs typeface="Arial"/>
              </a:rPr>
              <a:t>U.S. </a:t>
            </a:r>
            <a:r>
              <a:rPr sz="2800" dirty="0">
                <a:latin typeface="Arial"/>
                <a:cs typeface="Arial"/>
              </a:rPr>
              <a:t>due </a:t>
            </a:r>
            <a:r>
              <a:rPr sz="2800" spc="5" dirty="0">
                <a:latin typeface="Arial"/>
                <a:cs typeface="Arial"/>
              </a:rPr>
              <a:t>to  </a:t>
            </a:r>
            <a:r>
              <a:rPr sz="2800" dirty="0">
                <a:latin typeface="Arial"/>
                <a:cs typeface="Arial"/>
              </a:rPr>
              <a:t>successful </a:t>
            </a:r>
            <a:r>
              <a:rPr sz="2800" b="1" spc="-5" dirty="0">
                <a:latin typeface="Arial"/>
                <a:cs typeface="Arial"/>
              </a:rPr>
              <a:t>control </a:t>
            </a:r>
            <a:r>
              <a:rPr sz="2800" b="1" spc="-10" dirty="0">
                <a:latin typeface="Arial"/>
                <a:cs typeface="Arial"/>
              </a:rPr>
              <a:t>of </a:t>
            </a:r>
            <a:r>
              <a:rPr sz="2800" b="1" spc="-5" dirty="0">
                <a:latin typeface="Arial"/>
                <a:cs typeface="Arial"/>
              </a:rPr>
              <a:t>the disease </a:t>
            </a:r>
            <a:r>
              <a:rPr sz="2800" b="1" dirty="0">
                <a:latin typeface="Arial"/>
                <a:cs typeface="Arial"/>
              </a:rPr>
              <a:t>in </a:t>
            </a:r>
            <a:r>
              <a:rPr sz="2800" b="1" spc="-5" dirty="0">
                <a:latin typeface="Arial"/>
                <a:cs typeface="Arial"/>
              </a:rPr>
              <a:t>livestock and  the animal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reservoir</a:t>
            </a:r>
            <a:endParaRPr sz="2800">
              <a:latin typeface="Arial"/>
              <a:cs typeface="Arial"/>
            </a:endParaRPr>
          </a:p>
          <a:p>
            <a:pPr marL="356235" marR="5080" indent="-344170">
              <a:lnSpc>
                <a:spcPct val="100000"/>
              </a:lnSpc>
              <a:buFont typeface="Wingdings"/>
              <a:buChar char=""/>
              <a:tabLst>
                <a:tab pos="356870" algn="l"/>
              </a:tabLst>
            </a:pPr>
            <a:r>
              <a:rPr sz="2800" dirty="0">
                <a:latin typeface="Arial"/>
                <a:cs typeface="Arial"/>
              </a:rPr>
              <a:t>Transmission via </a:t>
            </a:r>
            <a:r>
              <a:rPr sz="2800" spc="-5" dirty="0">
                <a:latin typeface="Arial"/>
                <a:cs typeface="Arial"/>
              </a:rPr>
              <a:t>i) </a:t>
            </a:r>
            <a:r>
              <a:rPr sz="2800" b="1" spc="-5" dirty="0">
                <a:latin typeface="Arial"/>
                <a:cs typeface="Arial"/>
              </a:rPr>
              <a:t>ingestion </a:t>
            </a:r>
            <a:r>
              <a:rPr sz="2800" dirty="0">
                <a:latin typeface="Arial"/>
                <a:cs typeface="Arial"/>
              </a:rPr>
              <a:t>of contaminated </a:t>
            </a:r>
            <a:r>
              <a:rPr sz="2800" spc="-5" dirty="0">
                <a:latin typeface="Arial"/>
                <a:cs typeface="Arial"/>
              </a:rPr>
              <a:t>milk </a:t>
            </a:r>
            <a:r>
              <a:rPr sz="2800" dirty="0">
                <a:latin typeface="Arial"/>
                <a:cs typeface="Arial"/>
              </a:rPr>
              <a:t>or  cheese, or </a:t>
            </a:r>
            <a:r>
              <a:rPr sz="2800" spc="-5" dirty="0">
                <a:latin typeface="Arial"/>
                <a:cs typeface="Arial"/>
              </a:rPr>
              <a:t>ii) </a:t>
            </a:r>
            <a:r>
              <a:rPr sz="2800" b="1" spc="-5" dirty="0">
                <a:latin typeface="Arial"/>
                <a:cs typeface="Arial"/>
              </a:rPr>
              <a:t>direct contact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infected </a:t>
            </a:r>
            <a:r>
              <a:rPr sz="2800" spc="-5" dirty="0">
                <a:latin typeface="Arial"/>
                <a:cs typeface="Arial"/>
              </a:rPr>
              <a:t>animals </a:t>
            </a:r>
            <a:r>
              <a:rPr sz="2800" dirty="0">
                <a:latin typeface="Arial"/>
                <a:cs typeface="Arial"/>
              </a:rPr>
              <a:t>or  </a:t>
            </a:r>
            <a:r>
              <a:rPr sz="2800" spc="-5" dirty="0">
                <a:latin typeface="Arial"/>
                <a:cs typeface="Arial"/>
              </a:rPr>
              <a:t>animal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products</a:t>
            </a:r>
            <a:endParaRPr sz="2800">
              <a:latin typeface="Arial"/>
              <a:cs typeface="Arial"/>
            </a:endParaRPr>
          </a:p>
          <a:p>
            <a:pPr marL="356235" marR="349885" indent="-344170">
              <a:lnSpc>
                <a:spcPct val="100000"/>
              </a:lnSpc>
              <a:spcBef>
                <a:spcPts val="690"/>
              </a:spcBef>
              <a:buFont typeface="Wingdings"/>
              <a:buChar char=""/>
              <a:tabLst>
                <a:tab pos="356870" algn="l"/>
              </a:tabLst>
            </a:pPr>
            <a:r>
              <a:rPr sz="2800" dirty="0">
                <a:latin typeface="Arial"/>
                <a:cs typeface="Arial"/>
              </a:rPr>
              <a:t>Because </a:t>
            </a:r>
            <a:r>
              <a:rPr sz="2800" spc="-5" dirty="0">
                <a:latin typeface="Arial"/>
                <a:cs typeface="Arial"/>
              </a:rPr>
              <a:t>it </a:t>
            </a:r>
            <a:r>
              <a:rPr sz="2800" b="1" dirty="0">
                <a:latin typeface="Arial"/>
                <a:cs typeface="Arial"/>
              </a:rPr>
              <a:t>can </a:t>
            </a:r>
            <a:r>
              <a:rPr sz="2800" b="1" spc="-10" dirty="0">
                <a:latin typeface="Arial"/>
                <a:cs typeface="Arial"/>
              </a:rPr>
              <a:t>be </a:t>
            </a:r>
            <a:r>
              <a:rPr sz="2800" b="1" spc="-5" dirty="0">
                <a:latin typeface="Arial"/>
                <a:cs typeface="Arial"/>
              </a:rPr>
              <a:t>transmitted </a:t>
            </a:r>
            <a:r>
              <a:rPr sz="2800" b="1" dirty="0">
                <a:latin typeface="Arial"/>
                <a:cs typeface="Arial"/>
              </a:rPr>
              <a:t>to </a:t>
            </a:r>
            <a:r>
              <a:rPr sz="2800" b="1" spc="-10" dirty="0">
                <a:latin typeface="Arial"/>
                <a:cs typeface="Arial"/>
              </a:rPr>
              <a:t>humans</a:t>
            </a:r>
            <a:r>
              <a:rPr sz="2800" spc="-10" dirty="0">
                <a:latin typeface="Arial"/>
                <a:cs typeface="Arial"/>
              </a:rPr>
              <a:t>,  </a:t>
            </a:r>
            <a:r>
              <a:rPr sz="2800" dirty="0">
                <a:latin typeface="Arial"/>
                <a:cs typeface="Arial"/>
              </a:rPr>
              <a:t>brucellosis is one of the </a:t>
            </a:r>
            <a:r>
              <a:rPr sz="2800" spc="-5" dirty="0">
                <a:latin typeface="Arial"/>
                <a:cs typeface="Arial"/>
              </a:rPr>
              <a:t>most </a:t>
            </a:r>
            <a:r>
              <a:rPr sz="2800" dirty="0">
                <a:latin typeface="Arial"/>
                <a:cs typeface="Arial"/>
              </a:rPr>
              <a:t>regulated diseases of  cattle in 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U.S.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8080" y="34290"/>
            <a:ext cx="68497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Epidemiology </a:t>
            </a:r>
            <a:r>
              <a:rPr sz="4000" spc="-10" dirty="0"/>
              <a:t>of</a:t>
            </a:r>
            <a:r>
              <a:rPr sz="4000" spc="-65" dirty="0"/>
              <a:t> </a:t>
            </a:r>
            <a:r>
              <a:rPr sz="4000" spc="-5" dirty="0"/>
              <a:t>Brucellosis</a:t>
            </a:r>
            <a:endParaRPr sz="4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1658620"/>
            <a:ext cx="8974455" cy="318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marR="5080" indent="-50927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521334" algn="l"/>
                <a:tab pos="521970" algn="l"/>
              </a:tabLst>
            </a:pPr>
            <a:r>
              <a:rPr sz="2800" i="1" spc="-5" dirty="0">
                <a:latin typeface="Arial"/>
                <a:cs typeface="Arial"/>
              </a:rPr>
              <a:t>Brucella </a:t>
            </a:r>
            <a:r>
              <a:rPr sz="2800" b="1" spc="-5" dirty="0">
                <a:latin typeface="Arial"/>
                <a:cs typeface="Arial"/>
              </a:rPr>
              <a:t>infect organs </a:t>
            </a:r>
            <a:r>
              <a:rPr sz="2800" b="1" dirty="0">
                <a:latin typeface="Arial"/>
                <a:cs typeface="Arial"/>
              </a:rPr>
              <a:t>rich in </a:t>
            </a:r>
            <a:r>
              <a:rPr sz="2800" b="1" spc="-5" dirty="0">
                <a:latin typeface="Arial"/>
                <a:cs typeface="Arial"/>
              </a:rPr>
              <a:t>erythritol </a:t>
            </a:r>
            <a:r>
              <a:rPr sz="2800" dirty="0">
                <a:latin typeface="Arial"/>
                <a:cs typeface="Arial"/>
              </a:rPr>
              <a:t>(a sugar  </a:t>
            </a:r>
            <a:r>
              <a:rPr sz="2800" spc="-5" dirty="0">
                <a:latin typeface="Arial"/>
                <a:cs typeface="Arial"/>
              </a:rPr>
              <a:t>metabolized in </a:t>
            </a:r>
            <a:r>
              <a:rPr sz="2800" dirty="0">
                <a:latin typeface="Arial"/>
                <a:cs typeface="Arial"/>
              </a:rPr>
              <a:t>preference to glucose) like breast,  uterus, placenta and </a:t>
            </a:r>
            <a:r>
              <a:rPr sz="2800" spc="-5" dirty="0">
                <a:latin typeface="Arial"/>
                <a:cs typeface="Arial"/>
              </a:rPr>
              <a:t>epididymis </a:t>
            </a:r>
            <a:r>
              <a:rPr sz="2800" dirty="0">
                <a:latin typeface="Arial"/>
                <a:cs typeface="Arial"/>
              </a:rPr>
              <a:t>(tube that connects a  </a:t>
            </a:r>
            <a:r>
              <a:rPr sz="2800" spc="-5" dirty="0">
                <a:latin typeface="Arial"/>
                <a:cs typeface="Arial"/>
              </a:rPr>
              <a:t>pair </a:t>
            </a:r>
            <a:r>
              <a:rPr sz="2800" dirty="0">
                <a:latin typeface="Arial"/>
                <a:cs typeface="Arial"/>
              </a:rPr>
              <a:t>of ducts that conduct spermatozoa during  ejaculation)</a:t>
            </a:r>
            <a:endParaRPr sz="2800">
              <a:latin typeface="Arial"/>
              <a:cs typeface="Arial"/>
            </a:endParaRPr>
          </a:p>
          <a:p>
            <a:pPr marL="521970" indent="-509270">
              <a:lnSpc>
                <a:spcPct val="100000"/>
              </a:lnSpc>
              <a:spcBef>
                <a:spcPts val="690"/>
              </a:spcBef>
              <a:buFont typeface="Wingdings"/>
              <a:buChar char=""/>
              <a:tabLst>
                <a:tab pos="521334" algn="l"/>
                <a:tab pos="521970" algn="l"/>
              </a:tabLst>
            </a:pPr>
            <a:r>
              <a:rPr sz="2800" b="1" spc="-5" dirty="0">
                <a:latin typeface="Arial"/>
                <a:cs typeface="Arial"/>
              </a:rPr>
              <a:t>Asymptomatic carriage, </a:t>
            </a:r>
            <a:r>
              <a:rPr sz="2800" b="1" dirty="0">
                <a:latin typeface="Arial"/>
                <a:cs typeface="Arial"/>
              </a:rPr>
              <a:t>sterility </a:t>
            </a:r>
            <a:r>
              <a:rPr sz="2800" b="1" spc="-10" dirty="0">
                <a:latin typeface="Arial"/>
                <a:cs typeface="Arial"/>
              </a:rPr>
              <a:t>or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abortions</a:t>
            </a:r>
            <a:endParaRPr sz="2800">
              <a:latin typeface="Arial"/>
              <a:cs typeface="Arial"/>
            </a:endParaRPr>
          </a:p>
          <a:p>
            <a:pPr marL="521970" indent="-50927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521334" algn="l"/>
                <a:tab pos="521970" algn="l"/>
              </a:tabLst>
            </a:pPr>
            <a:r>
              <a:rPr sz="2800" b="1" spc="-5" dirty="0">
                <a:latin typeface="Arial"/>
                <a:cs typeface="Arial"/>
              </a:rPr>
              <a:t>Transmitted </a:t>
            </a:r>
            <a:r>
              <a:rPr sz="2800" spc="-5" dirty="0">
                <a:latin typeface="Arial"/>
                <a:cs typeface="Arial"/>
              </a:rPr>
              <a:t>between animals in </a:t>
            </a:r>
            <a:r>
              <a:rPr sz="2800" b="1" spc="-5" dirty="0">
                <a:latin typeface="Arial"/>
                <a:cs typeface="Arial"/>
              </a:rPr>
              <a:t>aborted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tissues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0830" y="491490"/>
            <a:ext cx="60229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3255" algn="l"/>
              </a:tabLst>
            </a:pPr>
            <a:r>
              <a:rPr spc="-5" dirty="0"/>
              <a:t>Brucellosis	in</a:t>
            </a:r>
            <a:r>
              <a:rPr spc="-65" dirty="0"/>
              <a:t> </a:t>
            </a:r>
            <a:r>
              <a:rPr spc="-5" dirty="0"/>
              <a:t>Animals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8800"/>
            <a:ext cx="9144000" cy="3487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" y="612140"/>
            <a:ext cx="9046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Human </a:t>
            </a:r>
            <a:r>
              <a:rPr sz="3600" spc="-5" dirty="0"/>
              <a:t>Brucellosis </a:t>
            </a:r>
            <a:r>
              <a:rPr sz="3600" dirty="0"/>
              <a:t>&amp; </a:t>
            </a:r>
            <a:r>
              <a:rPr sz="3600" spc="-5" dirty="0"/>
              <a:t>Associated</a:t>
            </a:r>
            <a:r>
              <a:rPr sz="3600" spc="-35" dirty="0"/>
              <a:t> </a:t>
            </a:r>
            <a:r>
              <a:rPr sz="3600" spc="-5" dirty="0"/>
              <a:t>Species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876800" y="2438400"/>
            <a:ext cx="2590800" cy="381000"/>
          </a:xfrm>
          <a:custGeom>
            <a:avLst/>
            <a:gdLst/>
            <a:ahLst/>
            <a:cxnLst/>
            <a:rect l="l" t="t" r="r" b="b"/>
            <a:pathLst>
              <a:path w="2590800" h="381000">
                <a:moveTo>
                  <a:pt x="12954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2590800" y="0"/>
                </a:lnTo>
                <a:lnTo>
                  <a:pt x="2590800" y="381000"/>
                </a:lnTo>
                <a:lnTo>
                  <a:pt x="1295400" y="381000"/>
                </a:lnTo>
                <a:close/>
              </a:path>
            </a:pathLst>
          </a:custGeom>
          <a:ln w="25518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4572000"/>
            <a:ext cx="1676400" cy="381000"/>
          </a:xfrm>
          <a:custGeom>
            <a:avLst/>
            <a:gdLst/>
            <a:ahLst/>
            <a:cxnLst/>
            <a:rect l="l" t="t" r="r" b="b"/>
            <a:pathLst>
              <a:path w="1676400" h="381000">
                <a:moveTo>
                  <a:pt x="8382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1676400" y="0"/>
                </a:lnTo>
                <a:lnTo>
                  <a:pt x="1676400" y="381000"/>
                </a:lnTo>
                <a:lnTo>
                  <a:pt x="838200" y="381000"/>
                </a:lnTo>
                <a:close/>
              </a:path>
            </a:pathLst>
          </a:custGeom>
          <a:ln w="25518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0000" y="3886200"/>
            <a:ext cx="2209800" cy="381000"/>
          </a:xfrm>
          <a:prstGeom prst="rect">
            <a:avLst/>
          </a:prstGeom>
          <a:ln w="25518"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2640"/>
              </a:lnSpc>
            </a:pPr>
            <a:r>
              <a:rPr sz="2400" spc="-5" dirty="0">
                <a:latin typeface="Arial"/>
                <a:cs typeface="Arial"/>
              </a:rPr>
              <a:t>Severe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800" y="3124200"/>
            <a:ext cx="1676400" cy="381000"/>
          </a:xfrm>
          <a:custGeom>
            <a:avLst/>
            <a:gdLst/>
            <a:ahLst/>
            <a:cxnLst/>
            <a:rect l="l" t="t" r="r" b="b"/>
            <a:pathLst>
              <a:path w="1676400" h="381000">
                <a:moveTo>
                  <a:pt x="8382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1676400" y="0"/>
                </a:lnTo>
                <a:lnTo>
                  <a:pt x="1676400" y="381000"/>
                </a:lnTo>
                <a:lnTo>
                  <a:pt x="838200" y="381000"/>
                </a:lnTo>
                <a:close/>
              </a:path>
            </a:pathLst>
          </a:custGeom>
          <a:ln w="25518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589" y="34290"/>
            <a:ext cx="60534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3255" algn="l"/>
              </a:tabLst>
            </a:pPr>
            <a:r>
              <a:rPr spc="-5" dirty="0"/>
              <a:t>Brucellosis	in</a:t>
            </a:r>
            <a:r>
              <a:rPr spc="-65" dirty="0"/>
              <a:t> </a:t>
            </a:r>
            <a:r>
              <a:rPr spc="-5" dirty="0"/>
              <a:t>Humans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9" y="713740"/>
            <a:ext cx="8982710" cy="593979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75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b="1" dirty="0">
                <a:latin typeface="Arial"/>
                <a:cs typeface="Arial"/>
              </a:rPr>
              <a:t>Reportable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disease</a:t>
            </a:r>
            <a:endParaRPr sz="2600">
              <a:latin typeface="Arial"/>
              <a:cs typeface="Arial"/>
            </a:endParaRPr>
          </a:p>
          <a:p>
            <a:pPr marL="356870" marR="5080" indent="-344170">
              <a:lnSpc>
                <a:spcPct val="100000"/>
              </a:lnSpc>
              <a:spcBef>
                <a:spcPts val="65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b="1" dirty="0">
                <a:latin typeface="Arial"/>
                <a:cs typeface="Arial"/>
              </a:rPr>
              <a:t>Human brucellosis = Bang's disease</a:t>
            </a:r>
            <a:r>
              <a:rPr sz="2600" dirty="0">
                <a:latin typeface="Arial"/>
                <a:cs typeface="Arial"/>
              </a:rPr>
              <a:t>, named </a:t>
            </a:r>
            <a:r>
              <a:rPr sz="2600" spc="-5" dirty="0">
                <a:latin typeface="Arial"/>
                <a:cs typeface="Arial"/>
              </a:rPr>
              <a:t>for  </a:t>
            </a:r>
            <a:r>
              <a:rPr sz="2600" dirty="0">
                <a:latin typeface="Arial"/>
                <a:cs typeface="Arial"/>
              </a:rPr>
              <a:t>Bernhard Bang &amp; Sir David Bruce who discovered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i="1" dirty="0">
                <a:latin typeface="Arial"/>
                <a:cs typeface="Arial"/>
              </a:rPr>
              <a:t>Brucella</a:t>
            </a:r>
            <a:endParaRPr sz="2600">
              <a:latin typeface="Arial"/>
              <a:cs typeface="Arial"/>
            </a:endParaRPr>
          </a:p>
          <a:p>
            <a:pPr marL="356870" marR="199390" indent="-344170">
              <a:lnSpc>
                <a:spcPct val="100000"/>
              </a:lnSpc>
              <a:spcBef>
                <a:spcPts val="59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b="1" dirty="0">
                <a:latin typeface="Arial"/>
                <a:cs typeface="Arial"/>
              </a:rPr>
              <a:t>Facultative </a:t>
            </a:r>
            <a:r>
              <a:rPr sz="2600" b="1" spc="-5" dirty="0">
                <a:latin typeface="Arial"/>
                <a:cs typeface="Arial"/>
              </a:rPr>
              <a:t>intracellular </a:t>
            </a:r>
            <a:r>
              <a:rPr sz="2600" b="1" dirty="0">
                <a:latin typeface="Arial"/>
                <a:cs typeface="Arial"/>
              </a:rPr>
              <a:t>pathogens </a:t>
            </a:r>
            <a:r>
              <a:rPr sz="2600" dirty="0">
                <a:latin typeface="Arial"/>
                <a:cs typeface="Arial"/>
              </a:rPr>
              <a:t>of mononuclear-  phagocyte system </a:t>
            </a:r>
            <a:r>
              <a:rPr sz="2400" dirty="0">
                <a:latin typeface="Arial"/>
                <a:cs typeface="Arial"/>
              </a:rPr>
              <a:t>(formerly </a:t>
            </a:r>
            <a:r>
              <a:rPr sz="2400" spc="-5" dirty="0">
                <a:latin typeface="Arial"/>
                <a:cs typeface="Arial"/>
              </a:rPr>
              <a:t>reticuloendothelial system </a:t>
            </a:r>
            <a:r>
              <a:rPr sz="2400" spc="-10" dirty="0">
                <a:latin typeface="Arial"/>
                <a:cs typeface="Arial"/>
              </a:rPr>
              <a:t>which  </a:t>
            </a:r>
            <a:r>
              <a:rPr sz="2400" spc="-5" dirty="0">
                <a:latin typeface="Arial"/>
                <a:cs typeface="Arial"/>
              </a:rPr>
              <a:t>is involved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immune defense </a:t>
            </a:r>
            <a:r>
              <a:rPr sz="2400" spc="-10" dirty="0">
                <a:latin typeface="Arial"/>
                <a:cs typeface="Arial"/>
              </a:rPr>
              <a:t>against </a:t>
            </a:r>
            <a:r>
              <a:rPr sz="2400" spc="-5" dirty="0">
                <a:latin typeface="Arial"/>
                <a:cs typeface="Arial"/>
              </a:rPr>
              <a:t>microbial infection and  removal of worn-out </a:t>
            </a:r>
            <a:r>
              <a:rPr sz="2400" spc="-10" dirty="0">
                <a:latin typeface="Arial"/>
                <a:cs typeface="Arial"/>
              </a:rPr>
              <a:t>blood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cells)</a:t>
            </a:r>
            <a:endParaRPr sz="2400">
              <a:latin typeface="Arial"/>
              <a:cs typeface="Arial"/>
            </a:endParaRPr>
          </a:p>
          <a:p>
            <a:pPr marL="815340" marR="1993900" lvl="1" indent="-234950">
              <a:lnSpc>
                <a:spcPct val="100000"/>
              </a:lnSpc>
              <a:spcBef>
                <a:spcPts val="600"/>
              </a:spcBef>
              <a:buChar char="•"/>
              <a:tabLst>
                <a:tab pos="814705" algn="l"/>
                <a:tab pos="815340" algn="l"/>
              </a:tabLst>
            </a:pPr>
            <a:r>
              <a:rPr sz="2400" spc="-5" dirty="0">
                <a:latin typeface="Arial"/>
                <a:cs typeface="Arial"/>
              </a:rPr>
              <a:t>Bacteria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phagocytosed by macrophage or  polymorphonuclear leukocyte</a:t>
            </a:r>
            <a:endParaRPr sz="2400">
              <a:latin typeface="Arial"/>
              <a:cs typeface="Arial"/>
            </a:endParaRPr>
          </a:p>
          <a:p>
            <a:pPr marL="815340" lvl="1" indent="-235585">
              <a:lnSpc>
                <a:spcPct val="100000"/>
              </a:lnSpc>
              <a:spcBef>
                <a:spcPts val="590"/>
              </a:spcBef>
              <a:buChar char="•"/>
              <a:tabLst>
                <a:tab pos="814705" algn="l"/>
                <a:tab pos="815340" algn="l"/>
              </a:tabLst>
            </a:pPr>
            <a:r>
              <a:rPr sz="2400" spc="-5" dirty="0">
                <a:latin typeface="Arial"/>
                <a:cs typeface="Arial"/>
              </a:rPr>
              <a:t>Survive intracellularly by </a:t>
            </a:r>
            <a:r>
              <a:rPr sz="2400" spc="-10" dirty="0">
                <a:latin typeface="Arial"/>
                <a:cs typeface="Arial"/>
              </a:rPr>
              <a:t>inhibiting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killing</a:t>
            </a:r>
            <a:endParaRPr sz="2400">
              <a:latin typeface="Arial"/>
              <a:cs typeface="Arial"/>
            </a:endParaRPr>
          </a:p>
          <a:p>
            <a:pPr marL="815340" lvl="1" indent="-235585">
              <a:lnSpc>
                <a:spcPct val="100000"/>
              </a:lnSpc>
              <a:spcBef>
                <a:spcPts val="600"/>
              </a:spcBef>
              <a:buChar char="•"/>
              <a:tabLst>
                <a:tab pos="814705" algn="l"/>
                <a:tab pos="815340" algn="l"/>
              </a:tabLst>
            </a:pPr>
            <a:r>
              <a:rPr sz="2400" spc="-5" dirty="0">
                <a:latin typeface="Arial"/>
                <a:cs typeface="Arial"/>
              </a:rPr>
              <a:t>Carried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spleen, liver, </a:t>
            </a:r>
            <a:r>
              <a:rPr sz="2400" spc="-10" dirty="0">
                <a:latin typeface="Arial"/>
                <a:cs typeface="Arial"/>
              </a:rPr>
              <a:t>bone </a:t>
            </a:r>
            <a:r>
              <a:rPr sz="2400" spc="-5" dirty="0">
                <a:latin typeface="Arial"/>
                <a:cs typeface="Arial"/>
              </a:rPr>
              <a:t>marrow, lymph nodes,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kidneys</a:t>
            </a:r>
            <a:endParaRPr sz="2400">
              <a:latin typeface="Arial"/>
              <a:cs typeface="Arial"/>
            </a:endParaRPr>
          </a:p>
          <a:p>
            <a:pPr marL="356870" marR="247650" indent="-344170" algn="just">
              <a:lnSpc>
                <a:spcPct val="100000"/>
              </a:lnSpc>
              <a:spcBef>
                <a:spcPts val="65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b="1" dirty="0">
                <a:latin typeface="Arial"/>
                <a:cs typeface="Arial"/>
              </a:rPr>
              <a:t>Form granulomas </a:t>
            </a:r>
            <a:r>
              <a:rPr sz="2600" dirty="0">
                <a:latin typeface="Arial"/>
                <a:cs typeface="Arial"/>
              </a:rPr>
              <a:t>(mass of granulation tissue produced 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response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chronic infections, inflammation, or </a:t>
            </a:r>
            <a:r>
              <a:rPr sz="2600" spc="-5" dirty="0">
                <a:latin typeface="Arial"/>
                <a:cs typeface="Arial"/>
              </a:rPr>
              <a:t>foreign  </a:t>
            </a:r>
            <a:r>
              <a:rPr sz="2600" dirty="0">
                <a:latin typeface="Arial"/>
                <a:cs typeface="Arial"/>
              </a:rPr>
              <a:t>bodies) </a:t>
            </a:r>
            <a:r>
              <a:rPr sz="2600" spc="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cause </a:t>
            </a:r>
            <a:r>
              <a:rPr sz="2600" b="1" dirty="0">
                <a:latin typeface="Arial"/>
                <a:cs typeface="Arial"/>
              </a:rPr>
              <a:t>destructive tissue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damage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612140"/>
            <a:ext cx="82435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417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b="1" dirty="0">
                <a:latin typeface="Arial"/>
                <a:cs typeface="Arial"/>
              </a:rPr>
              <a:t>Consumption </a:t>
            </a:r>
            <a:r>
              <a:rPr sz="2600" b="1" spc="5" dirty="0">
                <a:latin typeface="Arial"/>
                <a:cs typeface="Arial"/>
              </a:rPr>
              <a:t>of </a:t>
            </a:r>
            <a:r>
              <a:rPr sz="2600" b="1" dirty="0">
                <a:latin typeface="Arial"/>
                <a:cs typeface="Arial"/>
              </a:rPr>
              <a:t>contaminated unpasteurized </a:t>
            </a:r>
            <a:r>
              <a:rPr sz="2600" b="1" spc="-5" dirty="0">
                <a:latin typeface="Arial"/>
                <a:cs typeface="Arial"/>
              </a:rPr>
              <a:t>milk  </a:t>
            </a:r>
            <a:r>
              <a:rPr sz="2600" b="1" spc="5" dirty="0">
                <a:latin typeface="Arial"/>
                <a:cs typeface="Arial"/>
              </a:rPr>
              <a:t>or </a:t>
            </a:r>
            <a:r>
              <a:rPr sz="2600" b="1" spc="-5" dirty="0">
                <a:latin typeface="Arial"/>
                <a:cs typeface="Arial"/>
              </a:rPr>
              <a:t>direct </a:t>
            </a:r>
            <a:r>
              <a:rPr sz="2600" b="1" dirty="0">
                <a:latin typeface="Arial"/>
                <a:cs typeface="Arial"/>
              </a:rPr>
              <a:t>contact </a:t>
            </a:r>
            <a:r>
              <a:rPr sz="2600" b="1" spc="-5" dirty="0">
                <a:latin typeface="Arial"/>
                <a:cs typeface="Arial"/>
              </a:rPr>
              <a:t>with </a:t>
            </a:r>
            <a:r>
              <a:rPr sz="2600" b="1" dirty="0">
                <a:latin typeface="Arial"/>
                <a:cs typeface="Arial"/>
              </a:rPr>
              <a:t>infected animal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reservoir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5519" y="22707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5519" y="30784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96900" indent="-351790">
              <a:lnSpc>
                <a:spcPct val="100000"/>
              </a:lnSpc>
              <a:spcBef>
                <a:spcPts val="100"/>
              </a:spcBef>
              <a:buChar char="•"/>
              <a:tabLst>
                <a:tab pos="363855" algn="l"/>
                <a:tab pos="364490" algn="l"/>
              </a:tabLst>
            </a:pPr>
            <a:r>
              <a:rPr sz="2400" spc="-5" dirty="0"/>
              <a:t>Disease associated with contact with infected cattle,  </a:t>
            </a:r>
            <a:r>
              <a:rPr sz="2400" dirty="0"/>
              <a:t>cattle </a:t>
            </a:r>
            <a:r>
              <a:rPr sz="2400" spc="-5" dirty="0"/>
              <a:t>products, or </a:t>
            </a:r>
            <a:r>
              <a:rPr sz="2400" spc="-10" dirty="0"/>
              <a:t>dogs </a:t>
            </a:r>
            <a:r>
              <a:rPr sz="2400" spc="-5" dirty="0"/>
              <a:t>is </a:t>
            </a:r>
            <a:r>
              <a:rPr sz="2400" dirty="0"/>
              <a:t>a </a:t>
            </a:r>
            <a:r>
              <a:rPr sz="2400" spc="-5" dirty="0"/>
              <a:t>milder</a:t>
            </a:r>
            <a:r>
              <a:rPr sz="2400" spc="30" dirty="0"/>
              <a:t> </a:t>
            </a:r>
            <a:r>
              <a:rPr sz="2400" dirty="0"/>
              <a:t>form</a:t>
            </a:r>
            <a:endParaRPr sz="2400"/>
          </a:p>
          <a:p>
            <a:pPr marL="364490" marR="5080">
              <a:lnSpc>
                <a:spcPct val="100000"/>
              </a:lnSpc>
              <a:spcBef>
                <a:spcPts val="590"/>
              </a:spcBef>
            </a:pPr>
            <a:r>
              <a:rPr spc="-5" dirty="0"/>
              <a:t>Disease associated with contact with </a:t>
            </a:r>
            <a:r>
              <a:rPr spc="-10" dirty="0"/>
              <a:t>goats and </a:t>
            </a:r>
            <a:r>
              <a:rPr spc="-5" dirty="0"/>
              <a:t>sheep is  acute and </a:t>
            </a:r>
            <a:r>
              <a:rPr dirty="0"/>
              <a:t>severe </a:t>
            </a:r>
            <a:r>
              <a:rPr spc="-5" dirty="0"/>
              <a:t>with complications common</a:t>
            </a:r>
          </a:p>
          <a:p>
            <a:pPr marL="364490" marR="123825">
              <a:lnSpc>
                <a:spcPct val="100000"/>
              </a:lnSpc>
              <a:spcBef>
                <a:spcPts val="600"/>
              </a:spcBef>
            </a:pPr>
            <a:r>
              <a:rPr spc="-5" dirty="0"/>
              <a:t>Disease associated with contact with </a:t>
            </a:r>
            <a:r>
              <a:rPr spc="-10" dirty="0"/>
              <a:t>swine </a:t>
            </a:r>
            <a:r>
              <a:rPr spc="-5" dirty="0"/>
              <a:t>is chronic </a:t>
            </a:r>
            <a:r>
              <a:rPr dirty="0"/>
              <a:t>&amp;  </a:t>
            </a:r>
            <a:r>
              <a:rPr spc="-5" dirty="0"/>
              <a:t>suppurative with destructive </a:t>
            </a:r>
            <a:r>
              <a:rPr spc="-10" dirty="0"/>
              <a:t>lesions </a:t>
            </a:r>
            <a:r>
              <a:rPr spc="-5" dirty="0"/>
              <a:t>and localization </a:t>
            </a:r>
            <a:r>
              <a:rPr spc="-10" dirty="0"/>
              <a:t>in  </a:t>
            </a:r>
            <a:r>
              <a:rPr spc="-5" dirty="0"/>
              <a:t>cells of the reticuloendothelial system</a:t>
            </a:r>
            <a:r>
              <a:rPr spc="35" dirty="0"/>
              <a:t> </a:t>
            </a:r>
            <a:r>
              <a:rPr spc="-5" dirty="0"/>
              <a:t>(RES)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1640" y="4274820"/>
            <a:ext cx="8353425" cy="256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5080" indent="-34417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870" algn="l"/>
                <a:tab pos="7458709" algn="l"/>
              </a:tabLst>
            </a:pPr>
            <a:r>
              <a:rPr sz="2600" b="1" dirty="0">
                <a:latin typeface="Arial"/>
                <a:cs typeface="Arial"/>
              </a:rPr>
              <a:t>Occupational hazard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5" dirty="0">
                <a:latin typeface="Arial"/>
                <a:cs typeface="Arial"/>
              </a:rPr>
              <a:t>laboratory </a:t>
            </a:r>
            <a:r>
              <a:rPr sz="2600" dirty="0">
                <a:latin typeface="Arial"/>
                <a:cs typeface="Arial"/>
              </a:rPr>
              <a:t>personnel,  veterinarians, </a:t>
            </a:r>
            <a:r>
              <a:rPr sz="2600" spc="-5" dirty="0">
                <a:latin typeface="Arial"/>
                <a:cs typeface="Arial"/>
              </a:rPr>
              <a:t>farm </a:t>
            </a:r>
            <a:r>
              <a:rPr sz="2600" dirty="0">
                <a:latin typeface="Arial"/>
                <a:cs typeface="Arial"/>
              </a:rPr>
              <a:t>workers, and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meat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handlers	at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risk  through direct contact or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inhalation</a:t>
            </a:r>
            <a:endParaRPr sz="2600">
              <a:latin typeface="Arial"/>
              <a:cs typeface="Arial"/>
            </a:endParaRPr>
          </a:p>
          <a:p>
            <a:pPr marL="356235" marR="296545" indent="-344170">
              <a:lnSpc>
                <a:spcPct val="100000"/>
              </a:lnSpc>
              <a:spcBef>
                <a:spcPts val="64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dirty="0">
                <a:latin typeface="Arial"/>
                <a:cs typeface="Arial"/>
              </a:rPr>
              <a:t>Protective clothing </a:t>
            </a:r>
            <a:r>
              <a:rPr sz="2600" spc="-5" dirty="0">
                <a:latin typeface="Arial"/>
                <a:cs typeface="Arial"/>
              </a:rPr>
              <a:t>for abattoir </a:t>
            </a:r>
            <a:r>
              <a:rPr sz="2600" dirty="0">
                <a:latin typeface="Arial"/>
                <a:cs typeface="Arial"/>
              </a:rPr>
              <a:t>workers, avoidance of  unpasteurized dairy products</a:t>
            </a:r>
            <a:endParaRPr sz="260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650"/>
              </a:spcBef>
              <a:buFont typeface="Wingdings"/>
              <a:buChar char=""/>
              <a:tabLst>
                <a:tab pos="356870" algn="l"/>
              </a:tabLst>
            </a:pPr>
            <a:r>
              <a:rPr sz="2600" dirty="0">
                <a:latin typeface="Arial"/>
                <a:cs typeface="Arial"/>
              </a:rPr>
              <a:t>Highest numbers of cases </a:t>
            </a:r>
            <a:r>
              <a:rPr sz="2600" spc="-5" dirty="0">
                <a:latin typeface="Arial"/>
                <a:cs typeface="Arial"/>
              </a:rPr>
              <a:t>reported </a:t>
            </a:r>
            <a:r>
              <a:rPr sz="2600" dirty="0">
                <a:latin typeface="Arial"/>
                <a:cs typeface="Arial"/>
              </a:rPr>
              <a:t>in </a:t>
            </a:r>
            <a:r>
              <a:rPr sz="2600" spc="5" dirty="0">
                <a:latin typeface="Arial"/>
                <a:cs typeface="Arial"/>
              </a:rPr>
              <a:t>CA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TX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02030" y="0"/>
            <a:ext cx="7139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Brucellosis </a:t>
            </a:r>
            <a:r>
              <a:rPr dirty="0"/>
              <a:t>in </a:t>
            </a:r>
            <a:r>
              <a:rPr spc="-5" dirty="0"/>
              <a:t>Humans</a:t>
            </a:r>
            <a:r>
              <a:rPr spc="-15" dirty="0"/>
              <a:t> </a:t>
            </a:r>
            <a:r>
              <a:rPr sz="2400" spc="-5" dirty="0"/>
              <a:t>(cont.)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570" y="1617979"/>
            <a:ext cx="8785225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830" marR="5080" indent="-40513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17195" algn="l"/>
                <a:tab pos="417830" algn="l"/>
              </a:tabLst>
            </a:pPr>
            <a:r>
              <a:rPr sz="2600" b="1" dirty="0">
                <a:latin typeface="Arial"/>
                <a:cs typeface="Arial"/>
              </a:rPr>
              <a:t>Acute disease </a:t>
            </a:r>
            <a:r>
              <a:rPr sz="2600" spc="-5" dirty="0">
                <a:latin typeface="Arial"/>
                <a:cs typeface="Arial"/>
              </a:rPr>
              <a:t>often </a:t>
            </a:r>
            <a:r>
              <a:rPr sz="2600" dirty="0">
                <a:latin typeface="Arial"/>
                <a:cs typeface="Arial"/>
              </a:rPr>
              <a:t>develops </a:t>
            </a:r>
            <a:r>
              <a:rPr sz="2600" spc="-5" dirty="0">
                <a:latin typeface="Arial"/>
                <a:cs typeface="Arial"/>
              </a:rPr>
              <a:t>with initial </a:t>
            </a:r>
            <a:r>
              <a:rPr sz="2600" dirty="0">
                <a:latin typeface="Arial"/>
                <a:cs typeface="Arial"/>
              </a:rPr>
              <a:t>nonspecific  symptoms of malaise, chills, fatigue, weakness, myalgias  (muscles), weight loss, </a:t>
            </a:r>
            <a:r>
              <a:rPr sz="2600" spc="-5" dirty="0">
                <a:latin typeface="Arial"/>
                <a:cs typeface="Arial"/>
              </a:rPr>
              <a:t>arthralgias (joint), </a:t>
            </a:r>
            <a:r>
              <a:rPr sz="2600" spc="5" dirty="0">
                <a:latin typeface="Arial"/>
                <a:cs typeface="Arial"/>
              </a:rPr>
              <a:t>and  </a:t>
            </a:r>
            <a:r>
              <a:rPr sz="2600" dirty="0">
                <a:latin typeface="Arial"/>
                <a:cs typeface="Arial"/>
              </a:rPr>
              <a:t>nonproductive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cough</a:t>
            </a:r>
            <a:endParaRPr sz="260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640"/>
              </a:spcBef>
              <a:buFont typeface="Wingdings"/>
              <a:buChar char=""/>
              <a:tabLst>
                <a:tab pos="417195" algn="l"/>
                <a:tab pos="417830" algn="l"/>
              </a:tabLst>
            </a:pPr>
            <a:r>
              <a:rPr sz="2600" b="1" spc="-5" dirty="0">
                <a:latin typeface="Arial"/>
                <a:cs typeface="Arial"/>
              </a:rPr>
              <a:t>Mild </a:t>
            </a:r>
            <a:r>
              <a:rPr sz="2600" b="1" dirty="0">
                <a:latin typeface="Arial"/>
                <a:cs typeface="Arial"/>
              </a:rPr>
              <a:t>disease </a:t>
            </a:r>
            <a:r>
              <a:rPr sz="2600" spc="-5" dirty="0">
                <a:latin typeface="Arial"/>
                <a:cs typeface="Arial"/>
              </a:rPr>
              <a:t>with rare </a:t>
            </a:r>
            <a:r>
              <a:rPr sz="2600" dirty="0">
                <a:latin typeface="Arial"/>
                <a:cs typeface="Arial"/>
              </a:rPr>
              <a:t>suppurative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complications</a:t>
            </a:r>
            <a:endParaRPr sz="2600">
              <a:latin typeface="Arial"/>
              <a:cs typeface="Arial"/>
            </a:endParaRPr>
          </a:p>
          <a:p>
            <a:pPr marL="417830" marR="38100" indent="-405130">
              <a:lnSpc>
                <a:spcPct val="100000"/>
              </a:lnSpc>
              <a:spcBef>
                <a:spcPts val="650"/>
              </a:spcBef>
              <a:buFont typeface="Wingdings"/>
              <a:buChar char=""/>
              <a:tabLst>
                <a:tab pos="417195" algn="l"/>
                <a:tab pos="417830" algn="l"/>
              </a:tabLst>
            </a:pPr>
            <a:r>
              <a:rPr sz="2600" b="1" dirty="0">
                <a:latin typeface="Arial"/>
                <a:cs typeface="Arial"/>
              </a:rPr>
              <a:t>Chronic disease </a:t>
            </a:r>
            <a:r>
              <a:rPr sz="2600" b="1" spc="5" dirty="0">
                <a:latin typeface="Arial"/>
                <a:cs typeface="Arial"/>
              </a:rPr>
              <a:t>and </a:t>
            </a:r>
            <a:r>
              <a:rPr sz="2600" b="1" dirty="0">
                <a:latin typeface="Arial"/>
                <a:cs typeface="Arial"/>
              </a:rPr>
              <a:t>recurrence </a:t>
            </a:r>
            <a:r>
              <a:rPr sz="2600" dirty="0">
                <a:latin typeface="Arial"/>
                <a:cs typeface="Arial"/>
              </a:rPr>
              <a:t>are </a:t>
            </a:r>
            <a:r>
              <a:rPr sz="2600" spc="5" dirty="0">
                <a:latin typeface="Arial"/>
                <a:cs typeface="Arial"/>
              </a:rPr>
              <a:t>common </a:t>
            </a:r>
            <a:r>
              <a:rPr sz="2600" dirty="0">
                <a:latin typeface="Arial"/>
                <a:cs typeface="Arial"/>
              </a:rPr>
              <a:t>because  </a:t>
            </a:r>
            <a:r>
              <a:rPr sz="2600" spc="-5" dirty="0">
                <a:latin typeface="Arial"/>
                <a:cs typeface="Arial"/>
              </a:rPr>
              <a:t>it </a:t>
            </a:r>
            <a:r>
              <a:rPr sz="2600" dirty="0">
                <a:latin typeface="Arial"/>
                <a:cs typeface="Arial"/>
              </a:rPr>
              <a:t>can survive in phagocytic cells and </a:t>
            </a:r>
            <a:r>
              <a:rPr sz="2600" spc="-5" dirty="0">
                <a:latin typeface="Arial"/>
                <a:cs typeface="Arial"/>
              </a:rPr>
              <a:t>multiply to </a:t>
            </a:r>
            <a:r>
              <a:rPr sz="2600" dirty="0">
                <a:latin typeface="Arial"/>
                <a:cs typeface="Arial"/>
              </a:rPr>
              <a:t>high  concentrations</a:t>
            </a:r>
            <a:endParaRPr sz="2600">
              <a:latin typeface="Arial"/>
              <a:cs typeface="Arial"/>
            </a:endParaRPr>
          </a:p>
          <a:p>
            <a:pPr marL="417830" indent="-405130">
              <a:lnSpc>
                <a:spcPct val="100000"/>
              </a:lnSpc>
              <a:spcBef>
                <a:spcPts val="640"/>
              </a:spcBef>
              <a:buFont typeface="Wingdings"/>
              <a:buChar char=""/>
              <a:tabLst>
                <a:tab pos="417195" algn="l"/>
                <a:tab pos="417830" algn="l"/>
              </a:tabLst>
            </a:pPr>
            <a:r>
              <a:rPr sz="2600" dirty="0">
                <a:latin typeface="Arial"/>
                <a:cs typeface="Arial"/>
              </a:rPr>
              <a:t>May also take </a:t>
            </a:r>
            <a:r>
              <a:rPr sz="2600" spc="-5" dirty="0">
                <a:latin typeface="Arial"/>
                <a:cs typeface="Arial"/>
              </a:rPr>
              <a:t>the form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b="1" dirty="0">
                <a:latin typeface="Arial"/>
                <a:cs typeface="Arial"/>
              </a:rPr>
              <a:t>destructive</a:t>
            </a:r>
            <a:r>
              <a:rPr sz="2600" b="1" spc="-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lesions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900" y="185420"/>
            <a:ext cx="56661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035" marR="5080" indent="-52197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Clinical Presentation</a:t>
            </a:r>
            <a:r>
              <a:rPr sz="4000" spc="-65" dirty="0"/>
              <a:t> </a:t>
            </a:r>
            <a:r>
              <a:rPr sz="4000" spc="-10" dirty="0"/>
              <a:t>of  </a:t>
            </a:r>
            <a:r>
              <a:rPr sz="4000" i="1" spc="-10" dirty="0"/>
              <a:t>Human</a:t>
            </a:r>
            <a:r>
              <a:rPr sz="4000" i="1" spc="-25" dirty="0"/>
              <a:t> </a:t>
            </a:r>
            <a:r>
              <a:rPr sz="4000" i="1" spc="-5" dirty="0"/>
              <a:t>Brucellosis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39486"/>
              </p:ext>
            </p:extLst>
          </p:nvPr>
        </p:nvGraphicFramePr>
        <p:xfrm>
          <a:off x="62003" y="1343433"/>
          <a:ext cx="8991600" cy="4264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u="heavy" dirty="0">
                          <a:solidFill>
                            <a:srgbClr val="CC0000"/>
                          </a:solidFill>
                          <a:uFill>
                            <a:solidFill>
                              <a:srgbClr val="CC0000"/>
                            </a:solidFill>
                          </a:uFill>
                          <a:latin typeface="Arial"/>
                          <a:cs typeface="Arial"/>
                        </a:rPr>
                        <a:t>Genus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sz="3200" u="heavy" dirty="0">
                          <a:solidFill>
                            <a:srgbClr val="CC0000"/>
                          </a:solidFill>
                          <a:uFill>
                            <a:solidFill>
                              <a:srgbClr val="CC0000"/>
                            </a:solidFill>
                          </a:uFill>
                          <a:latin typeface="Arial"/>
                          <a:cs typeface="Arial"/>
                        </a:rPr>
                        <a:t>Species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3200" u="heavy" dirty="0">
                          <a:solidFill>
                            <a:srgbClr val="CC0000"/>
                          </a:solidFill>
                          <a:uFill>
                            <a:solidFill>
                              <a:srgbClr val="CC0000"/>
                            </a:solidFill>
                          </a:uFill>
                          <a:latin typeface="Arial"/>
                          <a:cs typeface="Arial"/>
                        </a:rPr>
                        <a:t>Disease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86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i="1" spc="-5" dirty="0">
                          <a:latin typeface="Arial"/>
                          <a:cs typeface="Arial"/>
                        </a:rPr>
                        <a:t>Bordetella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2800" i="1" dirty="0">
                          <a:latin typeface="Arial"/>
                          <a:cs typeface="Arial"/>
                        </a:rPr>
                        <a:t>pertussis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9535" marR="346710">
                        <a:lnSpc>
                          <a:spcPts val="4079"/>
                        </a:lnSpc>
                        <a:spcBef>
                          <a:spcPts val="245"/>
                        </a:spcBef>
                      </a:pPr>
                      <a:r>
                        <a:rPr sz="2800" i="1" dirty="0">
                          <a:latin typeface="Arial"/>
                          <a:cs typeface="Arial"/>
                        </a:rPr>
                        <a:t>parapertussis  b</a:t>
                      </a:r>
                      <a:r>
                        <a:rPr sz="2800" i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i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i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i="1" spc="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i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800" i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i="1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i="1" dirty="0">
                          <a:latin typeface="Arial"/>
                          <a:cs typeface="Arial"/>
                        </a:rPr>
                        <a:t>ept</a:t>
                      </a:r>
                      <a:r>
                        <a:rPr sz="2800" i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i="1" spc="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i="1" dirty="0"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Pertussis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Pertussis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(milder</a:t>
                      </a:r>
                      <a:r>
                        <a:rPr sz="2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form)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90170" marR="9525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Bronchopulmonary  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disease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1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2800" i="1" spc="-5" dirty="0">
                          <a:latin typeface="Arial"/>
                          <a:cs typeface="Arial"/>
                        </a:rPr>
                        <a:t>Brucella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864235">
                        <a:lnSpc>
                          <a:spcPct val="100000"/>
                        </a:lnSpc>
                      </a:pPr>
                      <a:r>
                        <a:rPr sz="2800" i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i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i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i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800" i="1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i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i="1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i="1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i="1" dirty="0">
                          <a:latin typeface="Arial"/>
                          <a:cs typeface="Arial"/>
                        </a:rPr>
                        <a:t>s  abortus  suis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9535">
                        <a:lnSpc>
                          <a:spcPts val="3260"/>
                        </a:lnSpc>
                        <a:spcBef>
                          <a:spcPts val="10"/>
                        </a:spcBef>
                      </a:pPr>
                      <a:r>
                        <a:rPr sz="2800" i="1" dirty="0">
                          <a:latin typeface="Arial"/>
                          <a:cs typeface="Arial"/>
                        </a:rPr>
                        <a:t>canis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 marR="2219960" algn="just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os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os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os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s</a:t>
                      </a:r>
                    </a:p>
                    <a:p>
                      <a:pPr marL="90170">
                        <a:lnSpc>
                          <a:spcPts val="3260"/>
                        </a:lnSpc>
                        <a:spcBef>
                          <a:spcPts val="10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Brucellosis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16025" marR="5080" indent="57658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Human Disease </a:t>
            </a:r>
            <a:r>
              <a:rPr sz="4000" dirty="0"/>
              <a:t>&amp;  </a:t>
            </a:r>
            <a:r>
              <a:rPr sz="4000" i="1" spc="-5" dirty="0"/>
              <a:t>Associated</a:t>
            </a:r>
            <a:r>
              <a:rPr sz="4000" i="1" spc="-70" dirty="0"/>
              <a:t> </a:t>
            </a:r>
            <a:r>
              <a:rPr sz="4000" i="1" spc="-10" dirty="0"/>
              <a:t>Pathogens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619" y="2303779"/>
            <a:ext cx="735075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Bordetella</a:t>
            </a:r>
            <a:r>
              <a:rPr sz="6000" spc="-40" dirty="0"/>
              <a:t> </a:t>
            </a:r>
            <a:r>
              <a:rPr sz="6000" spc="-5" dirty="0"/>
              <a:t>pertussis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8880" y="500379"/>
            <a:ext cx="6746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68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Bordetella	pertussis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0" dirty="0">
                <a:solidFill>
                  <a:srgbClr val="000000"/>
                </a:solidFill>
                <a:latin typeface="Arial"/>
                <a:cs typeface="Arial"/>
              </a:rPr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69" y="1532890"/>
            <a:ext cx="7209790" cy="28232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Aerobic, Gram negative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coccobacillus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i="1" dirty="0">
                <a:latin typeface="Arial"/>
                <a:cs typeface="Arial"/>
              </a:rPr>
              <a:t>Alcaligenaceae</a:t>
            </a:r>
            <a:r>
              <a:rPr sz="3200" i="1" spc="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Family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Specific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Humans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009898"/>
              </a:buClr>
              <a:buSzPct val="75000"/>
              <a:buFont typeface="Wingdings"/>
              <a:buChar char=""/>
              <a:tabLst>
                <a:tab pos="368300" algn="l"/>
              </a:tabLst>
            </a:pPr>
            <a:r>
              <a:rPr sz="3200" dirty="0">
                <a:latin typeface="Arial"/>
                <a:cs typeface="Arial"/>
              </a:rPr>
              <a:t>Colonizes the respiratory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tract</a:t>
            </a:r>
            <a:endParaRPr sz="3200">
              <a:latin typeface="Arial"/>
              <a:cs typeface="Arial"/>
            </a:endParaRPr>
          </a:p>
          <a:p>
            <a:pPr marL="768350" lvl="1" indent="-286385">
              <a:lnSpc>
                <a:spcPct val="100000"/>
              </a:lnSpc>
              <a:spcBef>
                <a:spcPts val="600"/>
              </a:spcBef>
              <a:buSzPct val="87500"/>
              <a:buFont typeface="Wingdings"/>
              <a:buChar char=""/>
              <a:tabLst>
                <a:tab pos="768350" algn="l"/>
              </a:tabLst>
            </a:pPr>
            <a:r>
              <a:rPr sz="2400" spc="-10" dirty="0">
                <a:latin typeface="Arial"/>
                <a:cs typeface="Arial"/>
              </a:rPr>
              <a:t>Whooping Cough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(Pertussis)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4570729"/>
            <a:ext cx="2857500" cy="1932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4140" y="6530340"/>
            <a:ext cx="363855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800" dirty="0">
                <a:solidFill>
                  <a:srgbClr val="009898"/>
                </a:solidFill>
                <a:latin typeface="Arial"/>
                <a:cs typeface="Arial"/>
                <a:hlinkClick r:id="rId3"/>
              </a:rPr>
              <a:t>http://microvet.arizona.edu/Courses/MIC420/lecture_notes/bordetella_pertussis/ </a:t>
            </a:r>
            <a:r>
              <a:rPr sz="800" dirty="0">
                <a:solidFill>
                  <a:srgbClr val="009898"/>
                </a:solidFill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gram_pertussis.html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690" y="1656079"/>
            <a:ext cx="8730615" cy="43078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Man </a:t>
            </a:r>
            <a:r>
              <a:rPr sz="2800" b="1" dirty="0">
                <a:latin typeface="Arial"/>
                <a:cs typeface="Arial"/>
              </a:rPr>
              <a:t>is </a:t>
            </a:r>
            <a:r>
              <a:rPr sz="2800" b="1" spc="-5" dirty="0">
                <a:latin typeface="Arial"/>
                <a:cs typeface="Arial"/>
              </a:rPr>
              <a:t>only natural </a:t>
            </a:r>
            <a:r>
              <a:rPr sz="2800" b="1" spc="-10" dirty="0">
                <a:latin typeface="Arial"/>
                <a:cs typeface="Arial"/>
              </a:rPr>
              <a:t>host</a:t>
            </a:r>
            <a:r>
              <a:rPr sz="2800" spc="-10" dirty="0">
                <a:latin typeface="Arial"/>
                <a:cs typeface="Arial"/>
              </a:rPr>
              <a:t>; </a:t>
            </a:r>
            <a:r>
              <a:rPr sz="2800" dirty="0">
                <a:latin typeface="Arial"/>
                <a:cs typeface="Arial"/>
              </a:rPr>
              <a:t>obligate parasites of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man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Disease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b="1" spc="-5" dirty="0">
                <a:latin typeface="Arial"/>
                <a:cs typeface="Arial"/>
              </a:rPr>
              <a:t>highly communicable </a:t>
            </a:r>
            <a:r>
              <a:rPr sz="2800" dirty="0">
                <a:latin typeface="Arial"/>
                <a:cs typeface="Arial"/>
              </a:rPr>
              <a:t>(highly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infectious)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9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Person-to-person </a:t>
            </a:r>
            <a:r>
              <a:rPr sz="2800" dirty="0">
                <a:latin typeface="Arial"/>
                <a:cs typeface="Arial"/>
              </a:rPr>
              <a:t>spread via inhalation of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infectious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aerosols</a:t>
            </a:r>
            <a:endParaRPr sz="2800">
              <a:latin typeface="Arial"/>
              <a:cs typeface="Arial"/>
            </a:endParaRPr>
          </a:p>
          <a:p>
            <a:pPr marL="469900" marR="690880" indent="-45720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469265" algn="l"/>
                <a:tab pos="469900" algn="l"/>
                <a:tab pos="4307205" algn="l"/>
              </a:tabLst>
            </a:pPr>
            <a:r>
              <a:rPr sz="2800" dirty="0">
                <a:latin typeface="Arial"/>
                <a:cs typeface="Arial"/>
              </a:rPr>
              <a:t>Incidence in </a:t>
            </a:r>
            <a:r>
              <a:rPr sz="2800" spc="-10" dirty="0">
                <a:latin typeface="Arial"/>
                <a:cs typeface="Arial"/>
              </a:rPr>
              <a:t>U.S.A. </a:t>
            </a:r>
            <a:r>
              <a:rPr sz="2800" dirty="0">
                <a:latin typeface="Arial"/>
                <a:cs typeface="Arial"/>
              </a:rPr>
              <a:t>significantly reduced </a:t>
            </a:r>
            <a:r>
              <a:rPr sz="2800" spc="-5" dirty="0">
                <a:latin typeface="Arial"/>
                <a:cs typeface="Arial"/>
              </a:rPr>
              <a:t>with  </a:t>
            </a:r>
            <a:r>
              <a:rPr sz="2800" dirty="0">
                <a:latin typeface="Arial"/>
                <a:cs typeface="Arial"/>
              </a:rPr>
              <a:t>required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DPT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vaccine;	</a:t>
            </a:r>
            <a:r>
              <a:rPr sz="2800" dirty="0">
                <a:latin typeface="Arial"/>
                <a:cs typeface="Arial"/>
              </a:rPr>
              <a:t>Incidence increasing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  </a:t>
            </a:r>
            <a:r>
              <a:rPr sz="2800" spc="-5" dirty="0">
                <a:latin typeface="Arial"/>
                <a:cs typeface="Arial"/>
              </a:rPr>
              <a:t>some </a:t>
            </a:r>
            <a:r>
              <a:rPr sz="2800" dirty="0">
                <a:latin typeface="Arial"/>
                <a:cs typeface="Arial"/>
              </a:rPr>
              <a:t>local school </a:t>
            </a:r>
            <a:r>
              <a:rPr sz="2800" spc="-5" dirty="0">
                <a:latin typeface="Arial"/>
                <a:cs typeface="Arial"/>
              </a:rPr>
              <a:t>boards </a:t>
            </a:r>
            <a:r>
              <a:rPr sz="2800" dirty="0">
                <a:latin typeface="Arial"/>
                <a:cs typeface="Arial"/>
              </a:rPr>
              <a:t>stop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requirement</a:t>
            </a:r>
            <a:endParaRPr sz="2800">
              <a:latin typeface="Arial"/>
              <a:cs typeface="Arial"/>
            </a:endParaRPr>
          </a:p>
          <a:p>
            <a:pPr marL="469900" marR="427355" indent="-457200">
              <a:lnSpc>
                <a:spcPct val="100000"/>
              </a:lnSpc>
              <a:spcBef>
                <a:spcPts val="69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Arial"/>
                <a:cs typeface="Arial"/>
              </a:rPr>
              <a:t>Children </a:t>
            </a:r>
            <a:r>
              <a:rPr sz="2800" b="1" spc="-10" dirty="0">
                <a:latin typeface="Arial"/>
                <a:cs typeface="Arial"/>
              </a:rPr>
              <a:t>under one </a:t>
            </a:r>
            <a:r>
              <a:rPr sz="2800" b="1" dirty="0">
                <a:latin typeface="Arial"/>
                <a:cs typeface="Arial"/>
              </a:rPr>
              <a:t>year </a:t>
            </a:r>
            <a:r>
              <a:rPr sz="2800" b="1" spc="-5" dirty="0">
                <a:latin typeface="Arial"/>
                <a:cs typeface="Arial"/>
              </a:rPr>
              <a:t>at highest risk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dirty="0">
                <a:latin typeface="Arial"/>
                <a:cs typeface="Arial"/>
              </a:rPr>
              <a:t>but  prevalence increasing </a:t>
            </a:r>
            <a:r>
              <a:rPr sz="2800" spc="-5" dirty="0">
                <a:latin typeface="Arial"/>
                <a:cs typeface="Arial"/>
              </a:rPr>
              <a:t>in older </a:t>
            </a:r>
            <a:r>
              <a:rPr sz="2800" dirty="0">
                <a:latin typeface="Arial"/>
                <a:cs typeface="Arial"/>
              </a:rPr>
              <a:t>children 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adults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6789" y="246379"/>
            <a:ext cx="71615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Epidemiology </a:t>
            </a:r>
            <a:r>
              <a:rPr sz="4000" spc="-10" dirty="0"/>
              <a:t>of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sz="4000" spc="-5" dirty="0"/>
              <a:t>Bordetella pertussis</a:t>
            </a:r>
            <a:r>
              <a:rPr sz="4000" spc="-60" dirty="0"/>
              <a:t> </a:t>
            </a:r>
            <a:r>
              <a:rPr sz="4000" spc="-5" dirty="0"/>
              <a:t>Infection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9650" y="833120"/>
            <a:ext cx="45834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Bordetella</a:t>
            </a:r>
            <a:r>
              <a:rPr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  <a:latin typeface="Times New Roman"/>
                <a:cs typeface="Times New Roman"/>
              </a:rPr>
              <a:t>pertussis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69" y="2015490"/>
            <a:ext cx="3481704" cy="423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6731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G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10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m-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10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spc="10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v</a:t>
            </a:r>
            <a:r>
              <a:rPr sz="3200" dirty="0">
                <a:latin typeface="Times New Roman"/>
                <a:cs typeface="Times New Roman"/>
              </a:rPr>
              <a:t>e  bacterium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Must attach to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host  cells to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survive</a:t>
            </a:r>
            <a:endParaRPr sz="3200">
              <a:latin typeface="Times New Roman"/>
              <a:cs typeface="Times New Roman"/>
            </a:endParaRPr>
          </a:p>
          <a:p>
            <a:pPr marL="354965" marR="37465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Virulence factors  </a:t>
            </a:r>
            <a:r>
              <a:rPr sz="3200" spc="5" dirty="0">
                <a:latin typeface="Times New Roman"/>
                <a:cs typeface="Times New Roman"/>
              </a:rPr>
              <a:t>damage </a:t>
            </a:r>
            <a:r>
              <a:rPr sz="3200" dirty="0">
                <a:latin typeface="Times New Roman"/>
                <a:cs typeface="Times New Roman"/>
              </a:rPr>
              <a:t>host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tissue</a:t>
            </a:r>
            <a:endParaRPr sz="3200">
              <a:latin typeface="Times New Roman"/>
              <a:cs typeface="Times New Roman"/>
            </a:endParaRPr>
          </a:p>
          <a:p>
            <a:pPr marL="354965" marR="4000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Contains LPS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with  </a:t>
            </a:r>
            <a:r>
              <a:rPr sz="3200" dirty="0">
                <a:latin typeface="Times New Roman"/>
                <a:cs typeface="Times New Roman"/>
              </a:rPr>
              <a:t>unusual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structure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979929"/>
            <a:ext cx="4108130" cy="4098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070" y="147320"/>
            <a:ext cx="4719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dirty="0">
                <a:solidFill>
                  <a:srgbClr val="000000"/>
                </a:solidFill>
                <a:latin typeface="Times New Roman"/>
                <a:cs typeface="Times New Roman"/>
              </a:rPr>
              <a:t>Lipopolysaccharide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869" y="903991"/>
            <a:ext cx="7790815" cy="29711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Normal LPS contains </a:t>
            </a:r>
            <a:r>
              <a:rPr sz="3000" spc="-10" dirty="0">
                <a:latin typeface="Times New Roman"/>
                <a:cs typeface="Times New Roman"/>
              </a:rPr>
              <a:t>three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components:</a:t>
            </a:r>
            <a:endParaRPr sz="30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400"/>
              </a:spcBef>
              <a:buSzPct val="112500"/>
              <a:buChar char="•"/>
              <a:tabLst>
                <a:tab pos="755015" algn="l"/>
                <a:tab pos="755650" algn="l"/>
              </a:tabLst>
            </a:pPr>
            <a:r>
              <a:rPr sz="1600" spc="-5" dirty="0">
                <a:latin typeface="Times New Roman"/>
                <a:cs typeface="Times New Roman"/>
              </a:rPr>
              <a:t>O-Antigen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390"/>
              </a:spcBef>
              <a:buSzPct val="112500"/>
              <a:buChar char="•"/>
              <a:tabLst>
                <a:tab pos="755015" algn="l"/>
                <a:tab pos="755650" algn="l"/>
              </a:tabLst>
            </a:pPr>
            <a:r>
              <a:rPr sz="1600" spc="-5" dirty="0">
                <a:latin typeface="Times New Roman"/>
                <a:cs typeface="Times New Roman"/>
              </a:rPr>
              <a:t>Core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Polysaccharide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400"/>
              </a:spcBef>
              <a:buSzPct val="112500"/>
              <a:buChar char="•"/>
              <a:tabLst>
                <a:tab pos="755015" algn="l"/>
                <a:tab pos="755650" algn="l"/>
              </a:tabLst>
            </a:pPr>
            <a:r>
              <a:rPr sz="1600" spc="-5" dirty="0">
                <a:latin typeface="Times New Roman"/>
                <a:cs typeface="Times New Roman"/>
              </a:rPr>
              <a:t>Lipid </a:t>
            </a:r>
            <a:r>
              <a:rPr sz="1600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Pertussis LPS lacks </a:t>
            </a: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-5" dirty="0">
                <a:latin typeface="Times New Roman"/>
                <a:cs typeface="Times New Roman"/>
              </a:rPr>
              <a:t>highly polymerized O-side  chain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Contains unusual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sugars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3362" y="4038600"/>
            <a:ext cx="6192837" cy="2443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79" y="0"/>
            <a:ext cx="576199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09" y="1146809"/>
            <a:ext cx="319214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Age</a:t>
            </a:r>
            <a:r>
              <a:rPr sz="3200" spc="-95" dirty="0"/>
              <a:t> </a:t>
            </a:r>
            <a:r>
              <a:rPr sz="3200" dirty="0"/>
              <a:t>Distribution  </a:t>
            </a:r>
            <a:r>
              <a:rPr sz="3200" i="1" dirty="0"/>
              <a:t>&amp; Severity of  Pertussis</a:t>
            </a:r>
            <a:r>
              <a:rPr sz="3200" i="1" spc="-70" dirty="0"/>
              <a:t> </a:t>
            </a:r>
            <a:r>
              <a:rPr sz="3200" i="1" dirty="0"/>
              <a:t>Cases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929</Words>
  <Application>Microsoft Office PowerPoint</Application>
  <PresentationFormat>On-screen Show (4:3)</PresentationFormat>
  <Paragraphs>154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Wingdings</vt:lpstr>
      <vt:lpstr>Office Theme</vt:lpstr>
      <vt:lpstr>Bordetella, &amp;  Brucella  </vt:lpstr>
      <vt:lpstr>General Overview of  Bordetella &amp; Brucella</vt:lpstr>
      <vt:lpstr>Human Disease &amp;  Associated Pathogens</vt:lpstr>
      <vt:lpstr>Bordetella pertussis</vt:lpstr>
      <vt:lpstr>Bordetella pertussis Basics</vt:lpstr>
      <vt:lpstr>Epidemiology of Bordetella pertussis Infection</vt:lpstr>
      <vt:lpstr>Bordetella pertussis</vt:lpstr>
      <vt:lpstr>Lipopolysaccharide</vt:lpstr>
      <vt:lpstr>Age Distribution  &amp; Severity of  Pertussis Cases</vt:lpstr>
      <vt:lpstr>Clinical Progression of Pertussis</vt:lpstr>
      <vt:lpstr>Virulence Factors Associated with  Bordetella pertussis</vt:lpstr>
      <vt:lpstr>Adhesions</vt:lpstr>
      <vt:lpstr>Toxins</vt:lpstr>
      <vt:lpstr>Pertussis Toxin</vt:lpstr>
      <vt:lpstr>Adenylate Cyclase Toxin</vt:lpstr>
      <vt:lpstr>Laboratory Culture, Prevention &amp;  Treatment of Bordetella</vt:lpstr>
      <vt:lpstr>Differential Characteristics of  Bordetella Species</vt:lpstr>
      <vt:lpstr>Pertussis Laboratory Confirmation</vt:lpstr>
      <vt:lpstr>Bordetella pertussis Culture</vt:lpstr>
      <vt:lpstr>PCR Testing</vt:lpstr>
      <vt:lpstr>Brucella spp.</vt:lpstr>
      <vt:lpstr>Brucella  Infections</vt:lpstr>
      <vt:lpstr>Brucella  Infections (cont.)</vt:lpstr>
      <vt:lpstr>Epidemiology of Brucellosis</vt:lpstr>
      <vt:lpstr>Brucellosis in Animals</vt:lpstr>
      <vt:lpstr>Human Brucellosis &amp; Associated Species</vt:lpstr>
      <vt:lpstr>Brucellosis in Humans</vt:lpstr>
      <vt:lpstr>Brucellosis in Humans (cont.)</vt:lpstr>
      <vt:lpstr>Clinical Presentation of  Human Brucellosis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Swarna Singh</cp:lastModifiedBy>
  <cp:revision>2</cp:revision>
  <dcterms:created xsi:type="dcterms:W3CDTF">2020-04-10T12:37:53Z</dcterms:created>
  <dcterms:modified xsi:type="dcterms:W3CDTF">2020-04-10T12:57:11Z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2011-07-10T00:00:00Z</vt:filetime>
  </property>
  <property fmtid="{D5CDD505-2E9C-101B-9397-08002B2CF9AE}" pid="3" name="Creator">
    <vt:lpwstr>Impress</vt:lpwstr>
  </property>
  <property fmtid="{D5CDD505-2E9C-101B-9397-08002B2CF9AE}" pid="4" name="LastSaved">
    <vt:filetime>2011-07-10T00:00:00Z</vt:filetime>
  </property>
</Properties>
</file>