
<file path=[Content_Types].xml><?xml version="1.0" encoding="utf-8"?>
<Types xmlns="http://schemas.openxmlformats.org/package/2006/content-types">
  <Default Extension="jpg" ContentType="image/jp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 /><Relationship Id="rId2" Type="http://schemas.openxmlformats.org/package/2006/relationships/metadata/core-properties" Target="docProps/core.xml" /><Relationship Id="rId1" Type="http://schemas.openxmlformats.org/officeDocument/2006/relationships/officeDocument" Target="ppt/presentation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1122" y="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26" Type="http://schemas.openxmlformats.org/officeDocument/2006/relationships/slide" Target="slides/slide25.xml" /><Relationship Id="rId39" Type="http://schemas.openxmlformats.org/officeDocument/2006/relationships/slide" Target="slides/slide38.xml" /><Relationship Id="rId3" Type="http://schemas.openxmlformats.org/officeDocument/2006/relationships/slide" Target="slides/slide2.xml" /><Relationship Id="rId21" Type="http://schemas.openxmlformats.org/officeDocument/2006/relationships/slide" Target="slides/slide20.xml" /><Relationship Id="rId34" Type="http://schemas.openxmlformats.org/officeDocument/2006/relationships/slide" Target="slides/slide33.xml" /><Relationship Id="rId42" Type="http://schemas.openxmlformats.org/officeDocument/2006/relationships/theme" Target="theme/theme1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5" Type="http://schemas.openxmlformats.org/officeDocument/2006/relationships/slide" Target="slides/slide24.xml" /><Relationship Id="rId33" Type="http://schemas.openxmlformats.org/officeDocument/2006/relationships/slide" Target="slides/slide32.xml" /><Relationship Id="rId38" Type="http://schemas.openxmlformats.org/officeDocument/2006/relationships/slide" Target="slides/slide37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slide" Target="slides/slide19.xml" /><Relationship Id="rId29" Type="http://schemas.openxmlformats.org/officeDocument/2006/relationships/slide" Target="slides/slide28.xml" /><Relationship Id="rId41" Type="http://schemas.openxmlformats.org/officeDocument/2006/relationships/viewProps" Target="viewProp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slide" Target="slides/slide23.xml" /><Relationship Id="rId32" Type="http://schemas.openxmlformats.org/officeDocument/2006/relationships/slide" Target="slides/slide31.xml" /><Relationship Id="rId37" Type="http://schemas.openxmlformats.org/officeDocument/2006/relationships/slide" Target="slides/slide36.xml" /><Relationship Id="rId40" Type="http://schemas.openxmlformats.org/officeDocument/2006/relationships/presProps" Target="presProps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slide" Target="slides/slide22.xml" /><Relationship Id="rId28" Type="http://schemas.openxmlformats.org/officeDocument/2006/relationships/slide" Target="slides/slide27.xml" /><Relationship Id="rId36" Type="http://schemas.openxmlformats.org/officeDocument/2006/relationships/slide" Target="slides/slide35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31" Type="http://schemas.openxmlformats.org/officeDocument/2006/relationships/slide" Target="slides/slide30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slide" Target="slides/slide21.xml" /><Relationship Id="rId27" Type="http://schemas.openxmlformats.org/officeDocument/2006/relationships/slide" Target="slides/slide26.xml" /><Relationship Id="rId30" Type="http://schemas.openxmlformats.org/officeDocument/2006/relationships/slide" Target="slides/slide29.xml" /><Relationship Id="rId35" Type="http://schemas.openxmlformats.org/officeDocument/2006/relationships/slide" Target="slides/slide34.xml" /><Relationship Id="rId43" Type="http://schemas.openxmlformats.org/officeDocument/2006/relationships/tableStyles" Target="tableStyle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18540" y="2186432"/>
            <a:ext cx="7906918" cy="3911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5/12/2020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40404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rgbClr val="40404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5/12/2020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40404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90473" y="1665198"/>
            <a:ext cx="2573654" cy="43453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 u="heavy">
                <a:solidFill>
                  <a:srgbClr val="40404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5/12/2020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40404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5/12/2020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5/12/2020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theme" Target="../theme/theme1.xml" /><Relationship Id="rId5" Type="http://schemas.openxmlformats.org/officeDocument/2006/relationships/slideLayout" Target="../slideLayouts/slideLayout5.xml" /><Relationship Id="rId4" Type="http://schemas.openxmlformats.org/officeDocument/2006/relationships/slideLayout" Target="../slideLayouts/slideLayout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4069781"/>
            <a:ext cx="447040" cy="2788285"/>
          </a:xfrm>
          <a:custGeom>
            <a:avLst/>
            <a:gdLst/>
            <a:ahLst/>
            <a:cxnLst/>
            <a:rect l="l" t="t" r="r" b="b"/>
            <a:pathLst>
              <a:path w="447040" h="2788284">
                <a:moveTo>
                  <a:pt x="0" y="0"/>
                </a:moveTo>
                <a:lnTo>
                  <a:pt x="0" y="2788217"/>
                </a:lnTo>
                <a:lnTo>
                  <a:pt x="446591" y="2788217"/>
                </a:lnTo>
                <a:lnTo>
                  <a:pt x="0" y="0"/>
                </a:lnTo>
                <a:close/>
              </a:path>
            </a:pathLst>
          </a:custGeom>
          <a:solidFill>
            <a:srgbClr val="5FCAEE">
              <a:alpha val="7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5131542" y="4182281"/>
            <a:ext cx="4012565" cy="2675890"/>
          </a:xfrm>
          <a:custGeom>
            <a:avLst/>
            <a:gdLst/>
            <a:ahLst/>
            <a:cxnLst/>
            <a:rect l="l" t="t" r="r" b="b"/>
            <a:pathLst>
              <a:path w="4012565" h="2675890">
                <a:moveTo>
                  <a:pt x="0" y="2675717"/>
                </a:moveTo>
                <a:lnTo>
                  <a:pt x="4012456" y="0"/>
                </a:lnTo>
              </a:path>
            </a:pathLst>
          </a:custGeom>
          <a:ln w="9144">
            <a:solidFill>
              <a:srgbClr val="5FCAE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7042404" y="0"/>
            <a:ext cx="1219200" cy="6858000"/>
          </a:xfrm>
          <a:custGeom>
            <a:avLst/>
            <a:gdLst/>
            <a:ahLst/>
            <a:cxnLst/>
            <a:rect l="l" t="t" r="r" b="b"/>
            <a:pathLst>
              <a:path w="1219200" h="6858000">
                <a:moveTo>
                  <a:pt x="0" y="0"/>
                </a:moveTo>
                <a:lnTo>
                  <a:pt x="1219200" y="6857999"/>
                </a:lnTo>
              </a:path>
            </a:pathLst>
          </a:custGeom>
          <a:ln w="9144">
            <a:solidFill>
              <a:srgbClr val="5FCAE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6891727" y="0"/>
            <a:ext cx="2252345" cy="6858000"/>
          </a:xfrm>
          <a:custGeom>
            <a:avLst/>
            <a:gdLst/>
            <a:ahLst/>
            <a:cxnLst/>
            <a:rect l="l" t="t" r="r" b="b"/>
            <a:pathLst>
              <a:path w="2252345" h="6858000">
                <a:moveTo>
                  <a:pt x="2023163" y="0"/>
                </a:moveTo>
                <a:lnTo>
                  <a:pt x="0" y="6857998"/>
                </a:lnTo>
                <a:lnTo>
                  <a:pt x="2252271" y="6857998"/>
                </a:lnTo>
                <a:lnTo>
                  <a:pt x="2252271" y="8226"/>
                </a:lnTo>
                <a:lnTo>
                  <a:pt x="2023163" y="0"/>
                </a:lnTo>
                <a:close/>
              </a:path>
            </a:pathLst>
          </a:custGeom>
          <a:solidFill>
            <a:srgbClr val="5FCAEE">
              <a:alpha val="36077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7207072" y="0"/>
            <a:ext cx="1937385" cy="6858000"/>
          </a:xfrm>
          <a:custGeom>
            <a:avLst/>
            <a:gdLst/>
            <a:ahLst/>
            <a:cxnLst/>
            <a:rect l="l" t="t" r="r" b="b"/>
            <a:pathLst>
              <a:path w="1937384" h="6858000">
                <a:moveTo>
                  <a:pt x="1936927" y="0"/>
                </a:moveTo>
                <a:lnTo>
                  <a:pt x="0" y="0"/>
                </a:lnTo>
                <a:lnTo>
                  <a:pt x="1200326" y="6857996"/>
                </a:lnTo>
                <a:lnTo>
                  <a:pt x="1936927" y="6857996"/>
                </a:lnTo>
                <a:lnTo>
                  <a:pt x="1936927" y="0"/>
                </a:lnTo>
                <a:close/>
              </a:path>
            </a:pathLst>
          </a:custGeom>
          <a:solidFill>
            <a:srgbClr val="5FCAEE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6638545" y="3921067"/>
            <a:ext cx="2505710" cy="2937510"/>
          </a:xfrm>
          <a:custGeom>
            <a:avLst/>
            <a:gdLst/>
            <a:ahLst/>
            <a:cxnLst/>
            <a:rect l="l" t="t" r="r" b="b"/>
            <a:pathLst>
              <a:path w="2505709" h="2937509">
                <a:moveTo>
                  <a:pt x="2505454" y="0"/>
                </a:moveTo>
                <a:lnTo>
                  <a:pt x="0" y="2936930"/>
                </a:lnTo>
                <a:lnTo>
                  <a:pt x="2505454" y="2936930"/>
                </a:lnTo>
                <a:lnTo>
                  <a:pt x="2505454" y="0"/>
                </a:lnTo>
                <a:close/>
              </a:path>
            </a:pathLst>
          </a:custGeom>
          <a:solidFill>
            <a:srgbClr val="17AFE3">
              <a:alpha val="65881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7012872" y="0"/>
            <a:ext cx="2131695" cy="6858000"/>
          </a:xfrm>
          <a:custGeom>
            <a:avLst/>
            <a:gdLst/>
            <a:ahLst/>
            <a:cxnLst/>
            <a:rect l="l" t="t" r="r" b="b"/>
            <a:pathLst>
              <a:path w="2131695" h="6858000">
                <a:moveTo>
                  <a:pt x="2131127" y="0"/>
                </a:moveTo>
                <a:lnTo>
                  <a:pt x="0" y="0"/>
                </a:lnTo>
                <a:lnTo>
                  <a:pt x="1854139" y="6857996"/>
                </a:lnTo>
                <a:lnTo>
                  <a:pt x="2131127" y="6849802"/>
                </a:lnTo>
                <a:lnTo>
                  <a:pt x="2131127" y="0"/>
                </a:lnTo>
                <a:close/>
              </a:path>
            </a:pathLst>
          </a:custGeom>
          <a:solidFill>
            <a:srgbClr val="17AFE3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8295132" y="0"/>
            <a:ext cx="848994" cy="6858000"/>
          </a:xfrm>
          <a:custGeom>
            <a:avLst/>
            <a:gdLst/>
            <a:ahLst/>
            <a:cxnLst/>
            <a:rect l="l" t="t" r="r" b="b"/>
            <a:pathLst>
              <a:path w="848995" h="6858000">
                <a:moveTo>
                  <a:pt x="848867" y="0"/>
                </a:moveTo>
                <a:lnTo>
                  <a:pt x="676515" y="0"/>
                </a:lnTo>
                <a:lnTo>
                  <a:pt x="0" y="6857996"/>
                </a:lnTo>
                <a:lnTo>
                  <a:pt x="848867" y="6857996"/>
                </a:lnTo>
                <a:lnTo>
                  <a:pt x="848867" y="0"/>
                </a:lnTo>
                <a:close/>
              </a:path>
            </a:pathLst>
          </a:custGeom>
          <a:solidFill>
            <a:srgbClr val="2D83C3">
              <a:alpha val="7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8095213" y="0"/>
            <a:ext cx="1049020" cy="6858000"/>
          </a:xfrm>
          <a:custGeom>
            <a:avLst/>
            <a:gdLst/>
            <a:ahLst/>
            <a:cxnLst/>
            <a:rect l="l" t="t" r="r" b="b"/>
            <a:pathLst>
              <a:path w="1049020" h="6858000">
                <a:moveTo>
                  <a:pt x="1048785" y="0"/>
                </a:moveTo>
                <a:lnTo>
                  <a:pt x="0" y="0"/>
                </a:lnTo>
                <a:lnTo>
                  <a:pt x="937406" y="6857996"/>
                </a:lnTo>
                <a:lnTo>
                  <a:pt x="1048785" y="6857996"/>
                </a:lnTo>
                <a:lnTo>
                  <a:pt x="1048785" y="0"/>
                </a:lnTo>
                <a:close/>
              </a:path>
            </a:pathLst>
          </a:custGeom>
          <a:solidFill>
            <a:srgbClr val="226192">
              <a:alpha val="8195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8068056" y="4917386"/>
            <a:ext cx="1076325" cy="1941195"/>
          </a:xfrm>
          <a:custGeom>
            <a:avLst/>
            <a:gdLst/>
            <a:ahLst/>
            <a:cxnLst/>
            <a:rect l="l" t="t" r="r" b="b"/>
            <a:pathLst>
              <a:path w="1076325" h="1941195">
                <a:moveTo>
                  <a:pt x="1075943" y="0"/>
                </a:moveTo>
                <a:lnTo>
                  <a:pt x="0" y="1940611"/>
                </a:lnTo>
                <a:lnTo>
                  <a:pt x="1075943" y="1935608"/>
                </a:lnTo>
                <a:lnTo>
                  <a:pt x="1075943" y="0"/>
                </a:lnTo>
                <a:close/>
              </a:path>
            </a:pathLst>
          </a:custGeom>
          <a:solidFill>
            <a:srgbClr val="17AFE3">
              <a:alpha val="65881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90473" y="1294638"/>
            <a:ext cx="6590665" cy="7569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rgbClr val="40404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90473" y="2025700"/>
            <a:ext cx="6390005" cy="31013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rgbClr val="40404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5/12/2020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 /><Relationship Id="rId1" Type="http://schemas.openxmlformats.org/officeDocument/2006/relationships/slideLayout" Target="../slideLayouts/slideLayout5.xml" 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 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 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 /><Relationship Id="rId1" Type="http://schemas.openxmlformats.org/officeDocument/2006/relationships/slideLayout" Target="../slideLayouts/slideLayout5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5126970" y="0"/>
            <a:ext cx="4022090" cy="6867525"/>
            <a:chOff x="5126970" y="0"/>
            <a:chExt cx="4022090" cy="6867525"/>
          </a:xfrm>
        </p:grpSpPr>
        <p:sp>
          <p:nvSpPr>
            <p:cNvPr id="3" name="object 3"/>
            <p:cNvSpPr/>
            <p:nvPr/>
          </p:nvSpPr>
          <p:spPr>
            <a:xfrm>
              <a:off x="5131542" y="4182281"/>
              <a:ext cx="4012565" cy="2675890"/>
            </a:xfrm>
            <a:custGeom>
              <a:avLst/>
              <a:gdLst/>
              <a:ahLst/>
              <a:cxnLst/>
              <a:rect l="l" t="t" r="r" b="b"/>
              <a:pathLst>
                <a:path w="4012565" h="2675890">
                  <a:moveTo>
                    <a:pt x="0" y="2675717"/>
                  </a:moveTo>
                  <a:lnTo>
                    <a:pt x="4012456" y="0"/>
                  </a:lnTo>
                </a:path>
              </a:pathLst>
            </a:custGeom>
            <a:ln w="9144">
              <a:solidFill>
                <a:srgbClr val="5FCAE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7042404" y="0"/>
              <a:ext cx="1219200" cy="6858000"/>
            </a:xfrm>
            <a:custGeom>
              <a:avLst/>
              <a:gdLst/>
              <a:ahLst/>
              <a:cxnLst/>
              <a:rect l="l" t="t" r="r" b="b"/>
              <a:pathLst>
                <a:path w="1219200" h="6858000">
                  <a:moveTo>
                    <a:pt x="0" y="0"/>
                  </a:moveTo>
                  <a:lnTo>
                    <a:pt x="1219200" y="6857999"/>
                  </a:lnTo>
                </a:path>
              </a:pathLst>
            </a:custGeom>
            <a:ln w="9144">
              <a:solidFill>
                <a:srgbClr val="5FCAE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6891727" y="0"/>
              <a:ext cx="2252345" cy="6858000"/>
            </a:xfrm>
            <a:custGeom>
              <a:avLst/>
              <a:gdLst/>
              <a:ahLst/>
              <a:cxnLst/>
              <a:rect l="l" t="t" r="r" b="b"/>
              <a:pathLst>
                <a:path w="2252345" h="6858000">
                  <a:moveTo>
                    <a:pt x="2023163" y="0"/>
                  </a:moveTo>
                  <a:lnTo>
                    <a:pt x="0" y="6857998"/>
                  </a:lnTo>
                  <a:lnTo>
                    <a:pt x="2252271" y="6857998"/>
                  </a:lnTo>
                  <a:lnTo>
                    <a:pt x="2252271" y="8226"/>
                  </a:lnTo>
                  <a:lnTo>
                    <a:pt x="2023163" y="0"/>
                  </a:lnTo>
                  <a:close/>
                </a:path>
              </a:pathLst>
            </a:custGeom>
            <a:solidFill>
              <a:srgbClr val="5FCAEE">
                <a:alpha val="36077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7207072" y="0"/>
              <a:ext cx="1937385" cy="6858000"/>
            </a:xfrm>
            <a:custGeom>
              <a:avLst/>
              <a:gdLst/>
              <a:ahLst/>
              <a:cxnLst/>
              <a:rect l="l" t="t" r="r" b="b"/>
              <a:pathLst>
                <a:path w="1937384" h="6858000">
                  <a:moveTo>
                    <a:pt x="1936927" y="0"/>
                  </a:moveTo>
                  <a:lnTo>
                    <a:pt x="0" y="0"/>
                  </a:lnTo>
                  <a:lnTo>
                    <a:pt x="1200326" y="6857996"/>
                  </a:lnTo>
                  <a:lnTo>
                    <a:pt x="1936927" y="6857996"/>
                  </a:lnTo>
                  <a:lnTo>
                    <a:pt x="1936927" y="0"/>
                  </a:lnTo>
                  <a:close/>
                </a:path>
              </a:pathLst>
            </a:custGeom>
            <a:solidFill>
              <a:srgbClr val="5FCAEE">
                <a:alpha val="1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6638545" y="3921067"/>
              <a:ext cx="2505710" cy="2937510"/>
            </a:xfrm>
            <a:custGeom>
              <a:avLst/>
              <a:gdLst/>
              <a:ahLst/>
              <a:cxnLst/>
              <a:rect l="l" t="t" r="r" b="b"/>
              <a:pathLst>
                <a:path w="2505709" h="2937509">
                  <a:moveTo>
                    <a:pt x="2505454" y="0"/>
                  </a:moveTo>
                  <a:lnTo>
                    <a:pt x="0" y="2936930"/>
                  </a:lnTo>
                  <a:lnTo>
                    <a:pt x="2505454" y="2936930"/>
                  </a:lnTo>
                  <a:lnTo>
                    <a:pt x="2505454" y="0"/>
                  </a:lnTo>
                  <a:close/>
                </a:path>
              </a:pathLst>
            </a:custGeom>
            <a:solidFill>
              <a:srgbClr val="17AFE3">
                <a:alpha val="65881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7012872" y="0"/>
              <a:ext cx="2131695" cy="6858000"/>
            </a:xfrm>
            <a:custGeom>
              <a:avLst/>
              <a:gdLst/>
              <a:ahLst/>
              <a:cxnLst/>
              <a:rect l="l" t="t" r="r" b="b"/>
              <a:pathLst>
                <a:path w="2131695" h="6858000">
                  <a:moveTo>
                    <a:pt x="2131127" y="0"/>
                  </a:moveTo>
                  <a:lnTo>
                    <a:pt x="0" y="0"/>
                  </a:lnTo>
                  <a:lnTo>
                    <a:pt x="1854139" y="6857996"/>
                  </a:lnTo>
                  <a:lnTo>
                    <a:pt x="2131127" y="6849802"/>
                  </a:lnTo>
                  <a:lnTo>
                    <a:pt x="2131127" y="0"/>
                  </a:lnTo>
                  <a:close/>
                </a:path>
              </a:pathLst>
            </a:custGeom>
            <a:solidFill>
              <a:srgbClr val="17AFE3">
                <a:alpha val="5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8295132" y="0"/>
              <a:ext cx="848994" cy="6858000"/>
            </a:xfrm>
            <a:custGeom>
              <a:avLst/>
              <a:gdLst/>
              <a:ahLst/>
              <a:cxnLst/>
              <a:rect l="l" t="t" r="r" b="b"/>
              <a:pathLst>
                <a:path w="848995" h="6858000">
                  <a:moveTo>
                    <a:pt x="848867" y="0"/>
                  </a:moveTo>
                  <a:lnTo>
                    <a:pt x="676515" y="0"/>
                  </a:lnTo>
                  <a:lnTo>
                    <a:pt x="0" y="6857996"/>
                  </a:lnTo>
                  <a:lnTo>
                    <a:pt x="848867" y="6857996"/>
                  </a:lnTo>
                  <a:lnTo>
                    <a:pt x="848867" y="0"/>
                  </a:lnTo>
                  <a:close/>
                </a:path>
              </a:pathLst>
            </a:custGeom>
            <a:solidFill>
              <a:srgbClr val="2D83C3">
                <a:alpha val="7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8095213" y="0"/>
              <a:ext cx="1049020" cy="6858000"/>
            </a:xfrm>
            <a:custGeom>
              <a:avLst/>
              <a:gdLst/>
              <a:ahLst/>
              <a:cxnLst/>
              <a:rect l="l" t="t" r="r" b="b"/>
              <a:pathLst>
                <a:path w="1049020" h="6858000">
                  <a:moveTo>
                    <a:pt x="1048785" y="0"/>
                  </a:moveTo>
                  <a:lnTo>
                    <a:pt x="0" y="0"/>
                  </a:lnTo>
                  <a:lnTo>
                    <a:pt x="937406" y="6857996"/>
                  </a:lnTo>
                  <a:lnTo>
                    <a:pt x="1048785" y="6857996"/>
                  </a:lnTo>
                  <a:lnTo>
                    <a:pt x="1048785" y="0"/>
                  </a:lnTo>
                  <a:close/>
                </a:path>
              </a:pathLst>
            </a:custGeom>
            <a:solidFill>
              <a:srgbClr val="226192">
                <a:alpha val="8195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8068056" y="4917386"/>
              <a:ext cx="1076325" cy="1941195"/>
            </a:xfrm>
            <a:custGeom>
              <a:avLst/>
              <a:gdLst/>
              <a:ahLst/>
              <a:cxnLst/>
              <a:rect l="l" t="t" r="r" b="b"/>
              <a:pathLst>
                <a:path w="1076325" h="1941195">
                  <a:moveTo>
                    <a:pt x="1075943" y="0"/>
                  </a:moveTo>
                  <a:lnTo>
                    <a:pt x="0" y="1940611"/>
                  </a:lnTo>
                  <a:lnTo>
                    <a:pt x="1075943" y="1935608"/>
                  </a:lnTo>
                  <a:lnTo>
                    <a:pt x="1075943" y="0"/>
                  </a:lnTo>
                  <a:close/>
                </a:path>
              </a:pathLst>
            </a:custGeom>
            <a:solidFill>
              <a:srgbClr val="17AFE3">
                <a:alpha val="65881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/>
          <p:nvPr/>
        </p:nvSpPr>
        <p:spPr>
          <a:xfrm>
            <a:off x="0" y="0"/>
            <a:ext cx="855344" cy="5629275"/>
          </a:xfrm>
          <a:custGeom>
            <a:avLst/>
            <a:gdLst/>
            <a:ahLst/>
            <a:cxnLst/>
            <a:rect l="l" t="t" r="r" b="b"/>
            <a:pathLst>
              <a:path w="855344" h="5629275">
                <a:moveTo>
                  <a:pt x="854963" y="0"/>
                </a:moveTo>
                <a:lnTo>
                  <a:pt x="0" y="0"/>
                </a:lnTo>
                <a:lnTo>
                  <a:pt x="0" y="5628971"/>
                </a:lnTo>
                <a:lnTo>
                  <a:pt x="854963" y="7747"/>
                </a:lnTo>
                <a:lnTo>
                  <a:pt x="854963" y="0"/>
                </a:lnTo>
                <a:close/>
              </a:path>
            </a:pathLst>
          </a:custGeom>
          <a:solidFill>
            <a:srgbClr val="5FCAEE">
              <a:alpha val="85096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1308608" y="2425700"/>
            <a:ext cx="5135245" cy="1671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100"/>
              </a:spcBef>
            </a:pPr>
            <a:r>
              <a:rPr sz="5400" dirty="0">
                <a:solidFill>
                  <a:srgbClr val="5FCAEE"/>
                </a:solidFill>
                <a:latin typeface="Trebuchet MS"/>
                <a:cs typeface="Trebuchet MS"/>
              </a:rPr>
              <a:t>ANT</a:t>
            </a:r>
            <a:r>
              <a:rPr sz="5400" spc="-20" dirty="0">
                <a:solidFill>
                  <a:srgbClr val="5FCAEE"/>
                </a:solidFill>
                <a:latin typeface="Trebuchet MS"/>
                <a:cs typeface="Trebuchet MS"/>
              </a:rPr>
              <a:t>I</a:t>
            </a:r>
            <a:r>
              <a:rPr sz="5400" spc="-5" dirty="0">
                <a:solidFill>
                  <a:srgbClr val="5FCAEE"/>
                </a:solidFill>
                <a:latin typeface="Trebuchet MS"/>
                <a:cs typeface="Trebuchet MS"/>
              </a:rPr>
              <a:t>-</a:t>
            </a:r>
            <a:r>
              <a:rPr sz="5400" dirty="0">
                <a:solidFill>
                  <a:srgbClr val="5FCAEE"/>
                </a:solidFill>
                <a:latin typeface="Trebuchet MS"/>
                <a:cs typeface="Trebuchet MS"/>
              </a:rPr>
              <a:t>PSYCHOTIC</a:t>
            </a:r>
            <a:endParaRPr sz="5400">
              <a:latin typeface="Trebuchet MS"/>
              <a:cs typeface="Trebuchet MS"/>
            </a:endParaRPr>
          </a:p>
          <a:p>
            <a:pPr marR="12065" algn="r">
              <a:lnSpc>
                <a:spcPct val="100000"/>
              </a:lnSpc>
            </a:pPr>
            <a:r>
              <a:rPr sz="5400" spc="-5" dirty="0">
                <a:solidFill>
                  <a:srgbClr val="5FCAEE"/>
                </a:solidFill>
                <a:latin typeface="Trebuchet MS"/>
                <a:cs typeface="Trebuchet MS"/>
              </a:rPr>
              <a:t>DRUGS</a:t>
            </a:r>
            <a:endParaRPr sz="5400">
              <a:latin typeface="Trebuchet MS"/>
              <a:cs typeface="Trebuchet MS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012459" y="4607432"/>
            <a:ext cx="3997049" cy="152862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IN" sz="2400" b="1" spc="-25" dirty="0">
                <a:solidFill>
                  <a:srgbClr val="7E7E7E"/>
                </a:solidFill>
                <a:latin typeface="Arial"/>
                <a:cs typeface="Arial"/>
              </a:rPr>
              <a:t>Dr MEHERUNISA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IN" sz="2400" b="1" spc="-25" dirty="0">
                <a:solidFill>
                  <a:srgbClr val="7E7E7E"/>
                </a:solidFill>
                <a:latin typeface="Arial"/>
                <a:cs typeface="Arial"/>
              </a:rPr>
              <a:t>ASSOCIATE PROFESSOR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IN" sz="2400" b="1" spc="-25" dirty="0">
                <a:solidFill>
                  <a:srgbClr val="7E7E7E"/>
                </a:solidFill>
                <a:latin typeface="Arial"/>
                <a:cs typeface="Arial"/>
              </a:rPr>
              <a:t>PHARMACOLOGY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IN" sz="2400" b="1" spc="-25" dirty="0">
                <a:solidFill>
                  <a:srgbClr val="7E7E7E"/>
                </a:solidFill>
                <a:latin typeface="Arial"/>
                <a:cs typeface="Arial"/>
              </a:rPr>
              <a:t>CIMS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66571" y="352171"/>
            <a:ext cx="499046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1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rebuchet MS"/>
                <a:cs typeface="Trebuchet MS"/>
              </a:rPr>
              <a:t>Clinical</a:t>
            </a:r>
            <a:r>
              <a:rPr sz="4000" b="1" u="heavy" spc="-5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rebuchet MS"/>
                <a:cs typeface="Trebuchet MS"/>
              </a:rPr>
              <a:t> </a:t>
            </a:r>
            <a:r>
              <a:rPr sz="4000" b="1" u="heavy" spc="-1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rebuchet MS"/>
                <a:cs typeface="Trebuchet MS"/>
              </a:rPr>
              <a:t>classification</a:t>
            </a:r>
            <a:endParaRPr sz="40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07340" y="1114761"/>
            <a:ext cx="7463790" cy="4607560"/>
          </a:xfrm>
          <a:prstGeom prst="rect">
            <a:avLst/>
          </a:prstGeom>
        </p:spPr>
        <p:txBody>
          <a:bodyPr vert="horz" wrap="square" lIns="0" tIns="895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5"/>
              </a:spcBef>
            </a:pPr>
            <a:r>
              <a:rPr sz="2550" spc="445" dirty="0">
                <a:solidFill>
                  <a:srgbClr val="5FCAEE"/>
                </a:solidFill>
                <a:latin typeface="Arial"/>
                <a:cs typeface="Arial"/>
              </a:rPr>
              <a:t></a:t>
            </a:r>
            <a:r>
              <a:rPr sz="2550" spc="-265" dirty="0">
                <a:solidFill>
                  <a:srgbClr val="5FCAEE"/>
                </a:solidFill>
                <a:latin typeface="Arial"/>
                <a:cs typeface="Arial"/>
              </a:rPr>
              <a:t> </a:t>
            </a:r>
            <a:r>
              <a:rPr sz="3200" b="1" dirty="0">
                <a:solidFill>
                  <a:srgbClr val="404040"/>
                </a:solidFill>
                <a:latin typeface="Trebuchet MS"/>
                <a:cs typeface="Trebuchet MS"/>
              </a:rPr>
              <a:t>Low potent:</a:t>
            </a:r>
            <a:endParaRPr sz="3200">
              <a:latin typeface="Trebuchet MS"/>
              <a:cs typeface="Trebuchet MS"/>
            </a:endParaRPr>
          </a:p>
          <a:p>
            <a:pPr marL="1356995">
              <a:lnSpc>
                <a:spcPct val="100000"/>
              </a:lnSpc>
              <a:spcBef>
                <a:spcPts val="615"/>
              </a:spcBef>
            </a:pPr>
            <a:r>
              <a:rPr sz="3200" dirty="0">
                <a:solidFill>
                  <a:srgbClr val="404040"/>
                </a:solidFill>
                <a:latin typeface="Trebuchet MS"/>
                <a:cs typeface="Trebuchet MS"/>
              </a:rPr>
              <a:t>eg </a:t>
            </a:r>
            <a:r>
              <a:rPr sz="3200" spc="-5" dirty="0">
                <a:solidFill>
                  <a:srgbClr val="404040"/>
                </a:solidFill>
                <a:latin typeface="Trebuchet MS"/>
                <a:cs typeface="Trebuchet MS"/>
              </a:rPr>
              <a:t>.Chlorpromazine,</a:t>
            </a:r>
            <a:r>
              <a:rPr sz="3200" spc="-7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3200" spc="-5" dirty="0">
                <a:solidFill>
                  <a:srgbClr val="404040"/>
                </a:solidFill>
                <a:latin typeface="Trebuchet MS"/>
                <a:cs typeface="Trebuchet MS"/>
              </a:rPr>
              <a:t>Thioridazine</a:t>
            </a:r>
            <a:endParaRPr sz="32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305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</a:pPr>
            <a:r>
              <a:rPr sz="2550" spc="445" dirty="0">
                <a:solidFill>
                  <a:srgbClr val="5FCAEE"/>
                </a:solidFill>
                <a:latin typeface="Arial"/>
                <a:cs typeface="Arial"/>
              </a:rPr>
              <a:t></a:t>
            </a:r>
            <a:r>
              <a:rPr sz="2550" spc="-265" dirty="0">
                <a:solidFill>
                  <a:srgbClr val="5FCAEE"/>
                </a:solidFill>
                <a:latin typeface="Arial"/>
                <a:cs typeface="Arial"/>
              </a:rPr>
              <a:t> </a:t>
            </a:r>
            <a:r>
              <a:rPr sz="3200" b="1" spc="-5" dirty="0">
                <a:solidFill>
                  <a:srgbClr val="404040"/>
                </a:solidFill>
                <a:latin typeface="Trebuchet MS"/>
                <a:cs typeface="Trebuchet MS"/>
              </a:rPr>
              <a:t>Mid </a:t>
            </a:r>
            <a:r>
              <a:rPr sz="3200" b="1" dirty="0">
                <a:solidFill>
                  <a:srgbClr val="404040"/>
                </a:solidFill>
                <a:latin typeface="Trebuchet MS"/>
                <a:cs typeface="Trebuchet MS"/>
              </a:rPr>
              <a:t>potent:</a:t>
            </a:r>
            <a:endParaRPr sz="3200">
              <a:latin typeface="Trebuchet MS"/>
              <a:cs typeface="Trebuchet MS"/>
            </a:endParaRPr>
          </a:p>
          <a:p>
            <a:pPr marL="1478915">
              <a:lnSpc>
                <a:spcPct val="100000"/>
              </a:lnSpc>
              <a:spcBef>
                <a:spcPts val="610"/>
              </a:spcBef>
            </a:pPr>
            <a:r>
              <a:rPr sz="3200" spc="-5" dirty="0">
                <a:solidFill>
                  <a:srgbClr val="404040"/>
                </a:solidFill>
                <a:latin typeface="Trebuchet MS"/>
                <a:cs typeface="Trebuchet MS"/>
              </a:rPr>
              <a:t>eg. </a:t>
            </a:r>
            <a:r>
              <a:rPr sz="3200" spc="-25" dirty="0">
                <a:solidFill>
                  <a:srgbClr val="404040"/>
                </a:solidFill>
                <a:latin typeface="Trebuchet MS"/>
                <a:cs typeface="Trebuchet MS"/>
              </a:rPr>
              <a:t>Trifluperazine,</a:t>
            </a:r>
            <a:r>
              <a:rPr sz="3200" spc="-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3200" spc="-15" dirty="0">
                <a:solidFill>
                  <a:srgbClr val="404040"/>
                </a:solidFill>
                <a:latin typeface="Trebuchet MS"/>
                <a:cs typeface="Trebuchet MS"/>
              </a:rPr>
              <a:t>Perphenazine</a:t>
            </a:r>
            <a:endParaRPr sz="32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305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</a:pPr>
            <a:r>
              <a:rPr sz="2550" spc="445" dirty="0">
                <a:solidFill>
                  <a:srgbClr val="5FCAEE"/>
                </a:solidFill>
                <a:latin typeface="Arial"/>
                <a:cs typeface="Arial"/>
              </a:rPr>
              <a:t></a:t>
            </a:r>
            <a:r>
              <a:rPr sz="2550" spc="-285" dirty="0">
                <a:solidFill>
                  <a:srgbClr val="5FCAEE"/>
                </a:solidFill>
                <a:latin typeface="Arial"/>
                <a:cs typeface="Arial"/>
              </a:rPr>
              <a:t> </a:t>
            </a:r>
            <a:r>
              <a:rPr sz="3200" b="1" dirty="0">
                <a:solidFill>
                  <a:srgbClr val="404040"/>
                </a:solidFill>
                <a:latin typeface="Trebuchet MS"/>
                <a:cs typeface="Trebuchet MS"/>
              </a:rPr>
              <a:t>High potent:</a:t>
            </a:r>
            <a:endParaRPr sz="3200">
              <a:latin typeface="Trebuchet MS"/>
              <a:cs typeface="Trebuchet MS"/>
            </a:endParaRPr>
          </a:p>
          <a:p>
            <a:pPr marL="355600" marR="1116965" indent="339725">
              <a:lnSpc>
                <a:spcPts val="3460"/>
              </a:lnSpc>
              <a:spcBef>
                <a:spcPts val="1045"/>
              </a:spcBef>
            </a:pPr>
            <a:r>
              <a:rPr sz="3200" dirty="0">
                <a:solidFill>
                  <a:srgbClr val="404040"/>
                </a:solidFill>
                <a:latin typeface="Trebuchet MS"/>
                <a:cs typeface="Trebuchet MS"/>
              </a:rPr>
              <a:t>eg </a:t>
            </a:r>
            <a:r>
              <a:rPr sz="3200" spc="-5" dirty="0">
                <a:solidFill>
                  <a:srgbClr val="404040"/>
                </a:solidFill>
                <a:latin typeface="Trebuchet MS"/>
                <a:cs typeface="Trebuchet MS"/>
              </a:rPr>
              <a:t>.Haloperidol, </a:t>
            </a:r>
            <a:r>
              <a:rPr sz="3200" dirty="0">
                <a:solidFill>
                  <a:srgbClr val="404040"/>
                </a:solidFill>
                <a:latin typeface="Trebuchet MS"/>
                <a:cs typeface="Trebuchet MS"/>
              </a:rPr>
              <a:t>Fluphenazine,  Thiothixene</a:t>
            </a:r>
            <a:endParaRPr sz="32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2867" y="356996"/>
            <a:ext cx="60833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  <a:tabLst>
                <a:tab pos="380365" algn="l"/>
                <a:tab pos="804545" algn="l"/>
              </a:tabLst>
            </a:pPr>
            <a:r>
              <a:rPr sz="1900" spc="350" dirty="0">
                <a:solidFill>
                  <a:srgbClr val="5FCAEE"/>
                </a:solidFill>
              </a:rPr>
              <a:t>	</a:t>
            </a:r>
            <a:r>
              <a:rPr spc="-5" dirty="0"/>
              <a:t>3)	Atypical </a:t>
            </a:r>
            <a:r>
              <a:rPr dirty="0"/>
              <a:t>/ </a:t>
            </a:r>
            <a:r>
              <a:rPr spc="-5" dirty="0"/>
              <a:t>2</a:t>
            </a:r>
            <a:r>
              <a:rPr sz="2400" spc="-7" baseline="24305" dirty="0"/>
              <a:t>nd </a:t>
            </a:r>
            <a:r>
              <a:rPr sz="2400" spc="-5" dirty="0"/>
              <a:t>generation</a:t>
            </a:r>
            <a:r>
              <a:rPr sz="2400" spc="-165" dirty="0"/>
              <a:t> </a:t>
            </a:r>
            <a:r>
              <a:rPr sz="2400" spc="-5" dirty="0"/>
              <a:t>antipsychotics</a:t>
            </a:r>
            <a:endParaRPr sz="2400"/>
          </a:p>
        </p:txBody>
      </p:sp>
      <p:sp>
        <p:nvSpPr>
          <p:cNvPr id="3" name="object 3"/>
          <p:cNvSpPr txBox="1"/>
          <p:nvPr/>
        </p:nvSpPr>
        <p:spPr>
          <a:xfrm>
            <a:off x="258267" y="1095604"/>
            <a:ext cx="1783714" cy="4846955"/>
          </a:xfrm>
          <a:prstGeom prst="rect">
            <a:avLst/>
          </a:prstGeom>
        </p:spPr>
        <p:txBody>
          <a:bodyPr vert="horz" wrap="square" lIns="0" tIns="781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15"/>
              </a:spcBef>
              <a:tabLst>
                <a:tab pos="354965" algn="l"/>
              </a:tabLst>
            </a:pPr>
            <a:r>
              <a:rPr sz="1600" spc="270" dirty="0">
                <a:solidFill>
                  <a:srgbClr val="5FCAEE"/>
                </a:solidFill>
                <a:latin typeface="Arial"/>
                <a:cs typeface="Arial"/>
              </a:rPr>
              <a:t>	</a:t>
            </a:r>
            <a:r>
              <a:rPr sz="2000" dirty="0">
                <a:solidFill>
                  <a:srgbClr val="404040"/>
                </a:solidFill>
                <a:latin typeface="Arial"/>
                <a:cs typeface="Arial"/>
              </a:rPr>
              <a:t>Clozapine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15"/>
              </a:spcBef>
              <a:tabLst>
                <a:tab pos="354965" algn="l"/>
              </a:tabLst>
            </a:pPr>
            <a:r>
              <a:rPr sz="1600" spc="270" dirty="0">
                <a:solidFill>
                  <a:srgbClr val="5FCAEE"/>
                </a:solidFill>
                <a:latin typeface="Arial"/>
                <a:cs typeface="Arial"/>
              </a:rPr>
              <a:t>	</a:t>
            </a:r>
            <a:r>
              <a:rPr sz="2000" dirty="0">
                <a:solidFill>
                  <a:srgbClr val="404040"/>
                </a:solidFill>
                <a:latin typeface="Arial"/>
                <a:cs typeface="Arial"/>
              </a:rPr>
              <a:t>Olanzapine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15"/>
              </a:spcBef>
              <a:tabLst>
                <a:tab pos="354965" algn="l"/>
              </a:tabLst>
            </a:pPr>
            <a:r>
              <a:rPr sz="1600" spc="270" dirty="0">
                <a:solidFill>
                  <a:srgbClr val="5FCAEE"/>
                </a:solidFill>
                <a:latin typeface="Arial"/>
                <a:cs typeface="Arial"/>
              </a:rPr>
              <a:t>	</a:t>
            </a:r>
            <a:r>
              <a:rPr sz="2000" dirty="0">
                <a:solidFill>
                  <a:srgbClr val="404040"/>
                </a:solidFill>
                <a:latin typeface="Arial"/>
                <a:cs typeface="Arial"/>
              </a:rPr>
              <a:t>Risperidone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  <a:tabLst>
                <a:tab pos="354965" algn="l"/>
              </a:tabLst>
            </a:pPr>
            <a:r>
              <a:rPr sz="1600" spc="270" dirty="0">
                <a:solidFill>
                  <a:srgbClr val="5FCAEE"/>
                </a:solidFill>
                <a:latin typeface="Arial"/>
                <a:cs typeface="Arial"/>
              </a:rPr>
              <a:t>	</a:t>
            </a:r>
            <a:r>
              <a:rPr sz="2000" dirty="0">
                <a:solidFill>
                  <a:srgbClr val="404040"/>
                </a:solidFill>
                <a:latin typeface="Arial"/>
                <a:cs typeface="Arial"/>
              </a:rPr>
              <a:t>Quetiapine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15"/>
              </a:spcBef>
              <a:tabLst>
                <a:tab pos="354965" algn="l"/>
              </a:tabLst>
            </a:pPr>
            <a:r>
              <a:rPr sz="1600" spc="270" dirty="0">
                <a:solidFill>
                  <a:srgbClr val="5FCAEE"/>
                </a:solidFill>
                <a:latin typeface="Arial"/>
                <a:cs typeface="Arial"/>
              </a:rPr>
              <a:t>	</a:t>
            </a:r>
            <a:r>
              <a:rPr sz="2000" dirty="0">
                <a:solidFill>
                  <a:srgbClr val="404040"/>
                </a:solidFill>
                <a:latin typeface="Arial"/>
                <a:cs typeface="Arial"/>
              </a:rPr>
              <a:t>Aripiprazole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20"/>
              </a:spcBef>
              <a:tabLst>
                <a:tab pos="354965" algn="l"/>
              </a:tabLst>
            </a:pPr>
            <a:r>
              <a:rPr sz="1600" spc="270" dirty="0">
                <a:solidFill>
                  <a:srgbClr val="5FCAEE"/>
                </a:solidFill>
                <a:latin typeface="Arial"/>
                <a:cs typeface="Arial"/>
              </a:rPr>
              <a:t>	</a:t>
            </a:r>
            <a:r>
              <a:rPr sz="2000" dirty="0">
                <a:solidFill>
                  <a:srgbClr val="404040"/>
                </a:solidFill>
                <a:latin typeface="Arial"/>
                <a:cs typeface="Arial"/>
              </a:rPr>
              <a:t>Ziprasidone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25"/>
              </a:spcBef>
              <a:tabLst>
                <a:tab pos="354965" algn="l"/>
              </a:tabLst>
            </a:pPr>
            <a:r>
              <a:rPr sz="1600" spc="270" dirty="0">
                <a:solidFill>
                  <a:srgbClr val="5FCAEE"/>
                </a:solidFill>
                <a:latin typeface="Arial"/>
                <a:cs typeface="Arial"/>
              </a:rPr>
              <a:t>	</a:t>
            </a:r>
            <a:r>
              <a:rPr sz="2000" dirty="0">
                <a:solidFill>
                  <a:srgbClr val="404040"/>
                </a:solidFill>
                <a:latin typeface="Arial"/>
                <a:cs typeface="Arial"/>
              </a:rPr>
              <a:t>Lurasidone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15"/>
              </a:spcBef>
              <a:tabLst>
                <a:tab pos="354965" algn="l"/>
              </a:tabLst>
            </a:pPr>
            <a:r>
              <a:rPr sz="1600" spc="270" dirty="0">
                <a:solidFill>
                  <a:srgbClr val="5FCAEE"/>
                </a:solidFill>
                <a:latin typeface="Arial"/>
                <a:cs typeface="Arial"/>
              </a:rPr>
              <a:t>	</a:t>
            </a:r>
            <a:r>
              <a:rPr sz="2000" dirty="0">
                <a:solidFill>
                  <a:srgbClr val="404040"/>
                </a:solidFill>
                <a:latin typeface="Arial"/>
                <a:cs typeface="Arial"/>
              </a:rPr>
              <a:t>Paliperidone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20"/>
              </a:spcBef>
              <a:tabLst>
                <a:tab pos="354965" algn="l"/>
              </a:tabLst>
            </a:pPr>
            <a:r>
              <a:rPr sz="1600" spc="270" dirty="0">
                <a:solidFill>
                  <a:srgbClr val="5FCAEE"/>
                </a:solidFill>
                <a:latin typeface="Arial"/>
                <a:cs typeface="Arial"/>
              </a:rPr>
              <a:t>	</a:t>
            </a:r>
            <a:r>
              <a:rPr sz="2000" dirty="0">
                <a:solidFill>
                  <a:srgbClr val="404040"/>
                </a:solidFill>
                <a:latin typeface="Arial"/>
                <a:cs typeface="Arial"/>
              </a:rPr>
              <a:t>Iloperidone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  <a:tabLst>
                <a:tab pos="354965" algn="l"/>
              </a:tabLst>
            </a:pPr>
            <a:r>
              <a:rPr sz="1600" spc="270" dirty="0">
                <a:solidFill>
                  <a:srgbClr val="5FCAEE"/>
                </a:solidFill>
                <a:latin typeface="Arial"/>
                <a:cs typeface="Arial"/>
              </a:rPr>
              <a:t>	</a:t>
            </a:r>
            <a:r>
              <a:rPr sz="2000" dirty="0">
                <a:solidFill>
                  <a:srgbClr val="404040"/>
                </a:solidFill>
                <a:latin typeface="Arial"/>
                <a:cs typeface="Arial"/>
              </a:rPr>
              <a:t>Sertindole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15"/>
              </a:spcBef>
              <a:tabLst>
                <a:tab pos="354965" algn="l"/>
              </a:tabLst>
            </a:pPr>
            <a:r>
              <a:rPr sz="1600" spc="270" dirty="0">
                <a:solidFill>
                  <a:srgbClr val="5FCAEE"/>
                </a:solidFill>
                <a:latin typeface="Arial"/>
                <a:cs typeface="Arial"/>
              </a:rPr>
              <a:t>	</a:t>
            </a:r>
            <a:r>
              <a:rPr sz="2000" dirty="0">
                <a:solidFill>
                  <a:srgbClr val="404040"/>
                </a:solidFill>
                <a:latin typeface="Arial"/>
                <a:cs typeface="Arial"/>
              </a:rPr>
              <a:t>Asenapine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15"/>
              </a:spcBef>
              <a:tabLst>
                <a:tab pos="354965" algn="l"/>
              </a:tabLst>
            </a:pPr>
            <a:r>
              <a:rPr sz="1600" spc="270" dirty="0">
                <a:solidFill>
                  <a:srgbClr val="5FCAEE"/>
                </a:solidFill>
                <a:latin typeface="Arial"/>
                <a:cs typeface="Arial"/>
              </a:rPr>
              <a:t>	</a:t>
            </a:r>
            <a:r>
              <a:rPr sz="2000" dirty="0">
                <a:solidFill>
                  <a:srgbClr val="404040"/>
                </a:solidFill>
                <a:latin typeface="Arial"/>
                <a:cs typeface="Arial"/>
              </a:rPr>
              <a:t>Zotepin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  <a:tabLst>
                <a:tab pos="354965" algn="l"/>
              </a:tabLst>
            </a:pPr>
            <a:r>
              <a:rPr sz="1600" spc="270" dirty="0">
                <a:solidFill>
                  <a:srgbClr val="5FCAEE"/>
                </a:solidFill>
                <a:latin typeface="Arial"/>
                <a:cs typeface="Arial"/>
              </a:rPr>
              <a:t>	</a:t>
            </a:r>
            <a:r>
              <a:rPr sz="2000" dirty="0">
                <a:solidFill>
                  <a:srgbClr val="404040"/>
                </a:solidFill>
                <a:latin typeface="Arial"/>
                <a:cs typeface="Arial"/>
              </a:rPr>
              <a:t>Amisulpride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8267" y="633729"/>
            <a:ext cx="699897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69265" algn="l"/>
              </a:tabLst>
            </a:pPr>
            <a:r>
              <a:rPr b="1" spc="-5" dirty="0">
                <a:solidFill>
                  <a:srgbClr val="252525"/>
                </a:solidFill>
                <a:latin typeface="Arial"/>
                <a:cs typeface="Arial"/>
              </a:rPr>
              <a:t>4.	How </a:t>
            </a:r>
            <a:r>
              <a:rPr b="1" spc="5" dirty="0">
                <a:solidFill>
                  <a:srgbClr val="252525"/>
                </a:solidFill>
                <a:latin typeface="Arial"/>
                <a:cs typeface="Arial"/>
              </a:rPr>
              <a:t>will </a:t>
            </a:r>
            <a:r>
              <a:rPr b="1" spc="-15" dirty="0">
                <a:solidFill>
                  <a:srgbClr val="252525"/>
                </a:solidFill>
                <a:latin typeface="Arial"/>
                <a:cs typeface="Arial"/>
              </a:rPr>
              <a:t>you </a:t>
            </a:r>
            <a:r>
              <a:rPr b="1" spc="-5" dirty="0">
                <a:solidFill>
                  <a:srgbClr val="252525"/>
                </a:solidFill>
                <a:latin typeface="Arial"/>
                <a:cs typeface="Arial"/>
              </a:rPr>
              <a:t>treat his present agitated</a:t>
            </a:r>
            <a:r>
              <a:rPr b="1" spc="5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b="1" dirty="0">
                <a:solidFill>
                  <a:srgbClr val="252525"/>
                </a:solidFill>
                <a:latin typeface="Arial"/>
                <a:cs typeface="Arial"/>
              </a:rPr>
              <a:t>state</a:t>
            </a:r>
            <a:r>
              <a:rPr dirty="0">
                <a:solidFill>
                  <a:srgbClr val="252525"/>
                </a:solidFill>
              </a:rPr>
              <a:t>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56666" y="1366520"/>
            <a:ext cx="6303010" cy="15506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5910" marR="5080" indent="-283845">
              <a:lnSpc>
                <a:spcPct val="100000"/>
              </a:lnSpc>
              <a:spcBef>
                <a:spcPts val="105"/>
              </a:spcBef>
              <a:tabLst>
                <a:tab pos="295910" algn="l"/>
              </a:tabLst>
            </a:pPr>
            <a:r>
              <a:rPr sz="1600" spc="-425" dirty="0">
                <a:solidFill>
                  <a:srgbClr val="5FCAEE"/>
                </a:solidFill>
                <a:latin typeface="Arial"/>
                <a:cs typeface="Arial"/>
              </a:rPr>
              <a:t>	</a:t>
            </a:r>
            <a:r>
              <a:rPr sz="2000" spc="-10" dirty="0">
                <a:solidFill>
                  <a:srgbClr val="404040"/>
                </a:solidFill>
                <a:latin typeface="Arial"/>
                <a:cs typeface="Arial"/>
              </a:rPr>
              <a:t>Treatment </a:t>
            </a:r>
            <a:r>
              <a:rPr sz="2000" dirty="0">
                <a:solidFill>
                  <a:srgbClr val="404040"/>
                </a:solidFill>
                <a:latin typeface="Arial"/>
                <a:cs typeface="Arial"/>
              </a:rPr>
              <a:t>during the acute phase focuses on  alleviating the most severe psychotic symptoms.</a:t>
            </a:r>
            <a:r>
              <a:rPr sz="2000" spc="-21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404040"/>
                </a:solidFill>
                <a:latin typeface="Arial"/>
                <a:cs typeface="Arial"/>
              </a:rPr>
              <a:t>This  phase usually lasts from 4 </a:t>
            </a:r>
            <a:r>
              <a:rPr sz="2000" spc="-5" dirty="0">
                <a:solidFill>
                  <a:srgbClr val="404040"/>
                </a:solidFill>
                <a:latin typeface="Arial"/>
                <a:cs typeface="Arial"/>
              </a:rPr>
              <a:t>to </a:t>
            </a:r>
            <a:r>
              <a:rPr sz="2000" dirty="0">
                <a:solidFill>
                  <a:srgbClr val="404040"/>
                </a:solidFill>
                <a:latin typeface="Arial"/>
                <a:cs typeface="Arial"/>
              </a:rPr>
              <a:t>8 weeks.</a:t>
            </a:r>
            <a:r>
              <a:rPr sz="2000" spc="-16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Antipsychotics  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and benzodiazepines 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can result 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in 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relatively rapid  calming of</a:t>
            </a:r>
            <a:r>
              <a:rPr sz="2000" spc="-5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patients.</a:t>
            </a:r>
            <a:endParaRPr sz="200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56666" y="3320770"/>
            <a:ext cx="1819275" cy="1754505"/>
          </a:xfrm>
          <a:prstGeom prst="rect">
            <a:avLst/>
          </a:prstGeom>
        </p:spPr>
        <p:txBody>
          <a:bodyPr vert="horz" wrap="square" lIns="0" tIns="140970" rIns="0" bIns="0" rtlCol="0">
            <a:spAutoFit/>
          </a:bodyPr>
          <a:lstStyle/>
          <a:p>
            <a:pPr marL="295910" indent="-283845">
              <a:lnSpc>
                <a:spcPct val="100000"/>
              </a:lnSpc>
              <a:spcBef>
                <a:spcPts val="1110"/>
              </a:spcBef>
              <a:buClr>
                <a:srgbClr val="5FCAEE"/>
              </a:buClr>
              <a:buSzPct val="80000"/>
              <a:buFont typeface="Arial"/>
              <a:buChar char=""/>
              <a:tabLst>
                <a:tab pos="295910" algn="l"/>
                <a:tab pos="296545" algn="l"/>
              </a:tabLst>
            </a:pP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Haloperidol</a:t>
            </a:r>
            <a:endParaRPr sz="2000">
              <a:latin typeface="Trebuchet MS"/>
              <a:cs typeface="Trebuchet MS"/>
            </a:endParaRPr>
          </a:p>
          <a:p>
            <a:pPr marL="295910" indent="-283845">
              <a:lnSpc>
                <a:spcPct val="100000"/>
              </a:lnSpc>
              <a:spcBef>
                <a:spcPts val="1010"/>
              </a:spcBef>
              <a:buClr>
                <a:srgbClr val="5FCAEE"/>
              </a:buClr>
              <a:buSzPct val="80000"/>
              <a:buFont typeface="Arial"/>
              <a:buChar char=""/>
              <a:tabLst>
                <a:tab pos="295910" algn="l"/>
                <a:tab pos="296545" algn="l"/>
              </a:tabLst>
            </a:pP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Fluphenazine</a:t>
            </a:r>
            <a:endParaRPr sz="2000">
              <a:latin typeface="Trebuchet MS"/>
              <a:cs typeface="Trebuchet MS"/>
            </a:endParaRPr>
          </a:p>
          <a:p>
            <a:pPr marL="295910" indent="-283845">
              <a:lnSpc>
                <a:spcPct val="100000"/>
              </a:lnSpc>
              <a:spcBef>
                <a:spcPts val="994"/>
              </a:spcBef>
              <a:buClr>
                <a:srgbClr val="5FCAEE"/>
              </a:buClr>
              <a:buSzPct val="80000"/>
              <a:buFont typeface="Arial"/>
              <a:buChar char=""/>
              <a:tabLst>
                <a:tab pos="295910" algn="l"/>
                <a:tab pos="296545" algn="l"/>
              </a:tabLst>
            </a:pP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Olanzapine</a:t>
            </a:r>
            <a:endParaRPr sz="2000">
              <a:latin typeface="Trebuchet MS"/>
              <a:cs typeface="Trebuchet MS"/>
            </a:endParaRPr>
          </a:p>
          <a:p>
            <a:pPr marL="295910" indent="-283845">
              <a:lnSpc>
                <a:spcPct val="100000"/>
              </a:lnSpc>
              <a:spcBef>
                <a:spcPts val="994"/>
              </a:spcBef>
              <a:buClr>
                <a:srgbClr val="5FCAEE"/>
              </a:buClr>
              <a:buSzPct val="80000"/>
              <a:buFont typeface="Arial"/>
              <a:buChar char=""/>
              <a:tabLst>
                <a:tab pos="295910" algn="l"/>
                <a:tab pos="296545" algn="l"/>
              </a:tabLst>
            </a:pP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Ziprasidone</a:t>
            </a:r>
            <a:endParaRPr sz="2000">
              <a:latin typeface="Trebuchet MS"/>
              <a:cs typeface="Trebuchet MS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988564" y="4436364"/>
            <a:ext cx="215265" cy="649605"/>
          </a:xfrm>
          <a:custGeom>
            <a:avLst/>
            <a:gdLst/>
            <a:ahLst/>
            <a:cxnLst/>
            <a:rect l="l" t="t" r="r" b="b"/>
            <a:pathLst>
              <a:path w="215264" h="649604">
                <a:moveTo>
                  <a:pt x="0" y="0"/>
                </a:moveTo>
                <a:lnTo>
                  <a:pt x="41808" y="1404"/>
                </a:lnTo>
                <a:lnTo>
                  <a:pt x="75961" y="5238"/>
                </a:lnTo>
                <a:lnTo>
                  <a:pt x="98994" y="10929"/>
                </a:lnTo>
                <a:lnTo>
                  <a:pt x="107442" y="17906"/>
                </a:lnTo>
                <a:lnTo>
                  <a:pt x="107442" y="306705"/>
                </a:lnTo>
                <a:lnTo>
                  <a:pt x="115889" y="313682"/>
                </a:lnTo>
                <a:lnTo>
                  <a:pt x="138922" y="319373"/>
                </a:lnTo>
                <a:lnTo>
                  <a:pt x="173075" y="323207"/>
                </a:lnTo>
                <a:lnTo>
                  <a:pt x="214884" y="324612"/>
                </a:lnTo>
                <a:lnTo>
                  <a:pt x="173075" y="326016"/>
                </a:lnTo>
                <a:lnTo>
                  <a:pt x="138922" y="329850"/>
                </a:lnTo>
                <a:lnTo>
                  <a:pt x="115889" y="335541"/>
                </a:lnTo>
                <a:lnTo>
                  <a:pt x="107442" y="342519"/>
                </a:lnTo>
                <a:lnTo>
                  <a:pt x="107442" y="631317"/>
                </a:lnTo>
                <a:lnTo>
                  <a:pt x="98994" y="638294"/>
                </a:lnTo>
                <a:lnTo>
                  <a:pt x="75961" y="643985"/>
                </a:lnTo>
                <a:lnTo>
                  <a:pt x="41808" y="647819"/>
                </a:lnTo>
                <a:lnTo>
                  <a:pt x="0" y="649224"/>
                </a:lnTo>
              </a:path>
            </a:pathLst>
          </a:custGeom>
          <a:ln w="57912">
            <a:solidFill>
              <a:srgbClr val="5FCAE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3499230" y="4370578"/>
            <a:ext cx="114490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95" dirty="0">
                <a:latin typeface="Trebuchet MS"/>
                <a:cs typeface="Trebuchet MS"/>
              </a:rPr>
              <a:t>Less</a:t>
            </a:r>
            <a:r>
              <a:rPr sz="2400" b="1" spc="-200" dirty="0">
                <a:latin typeface="Trebuchet MS"/>
                <a:cs typeface="Trebuchet MS"/>
              </a:rPr>
              <a:t> </a:t>
            </a:r>
            <a:r>
              <a:rPr sz="2400" b="1" spc="-70" dirty="0">
                <a:latin typeface="Trebuchet MS"/>
                <a:cs typeface="Trebuchet MS"/>
              </a:rPr>
              <a:t>EPS</a:t>
            </a:r>
            <a:endParaRPr sz="24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02026" y="641730"/>
            <a:ext cx="9398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u="heavy" dirty="0">
                <a:solidFill>
                  <a:srgbClr val="293C46"/>
                </a:solidFill>
                <a:uFill>
                  <a:solidFill>
                    <a:srgbClr val="293C46"/>
                  </a:solidFill>
                </a:uFill>
              </a:rPr>
              <a:t>BZD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690473" y="1582674"/>
            <a:ext cx="5967095" cy="1981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4965" marR="60960" indent="-342900" algn="just">
              <a:lnSpc>
                <a:spcPct val="100000"/>
              </a:lnSpc>
              <a:spcBef>
                <a:spcPts val="105"/>
              </a:spcBef>
            </a:pPr>
            <a:r>
              <a:rPr sz="1600" spc="270" dirty="0">
                <a:solidFill>
                  <a:srgbClr val="5FCAEE"/>
                </a:solidFill>
                <a:latin typeface="Arial"/>
                <a:cs typeface="Arial"/>
              </a:rPr>
              <a:t> </a:t>
            </a:r>
            <a:r>
              <a:rPr sz="2000" dirty="0">
                <a:solidFill>
                  <a:srgbClr val="404040"/>
                </a:solidFill>
                <a:latin typeface="Arial"/>
                <a:cs typeface="Arial"/>
              </a:rPr>
              <a:t>Lorazepam </a:t>
            </a:r>
            <a:r>
              <a:rPr sz="2000" spc="-5" dirty="0">
                <a:solidFill>
                  <a:srgbClr val="404040"/>
                </a:solidFill>
                <a:latin typeface="Arial"/>
                <a:cs typeface="Arial"/>
              </a:rPr>
              <a:t>(Ativan) </a:t>
            </a:r>
            <a:r>
              <a:rPr sz="2000" dirty="0">
                <a:solidFill>
                  <a:srgbClr val="404040"/>
                </a:solidFill>
                <a:latin typeface="Arial"/>
                <a:cs typeface="Arial"/>
              </a:rPr>
              <a:t>has the advantage of </a:t>
            </a:r>
            <a:r>
              <a:rPr sz="2000" spc="-60" dirty="0">
                <a:solidFill>
                  <a:srgbClr val="404040"/>
                </a:solidFill>
                <a:latin typeface="Arial"/>
                <a:cs typeface="Arial"/>
              </a:rPr>
              <a:t>reliable  </a:t>
            </a:r>
            <a:r>
              <a:rPr sz="2000" dirty="0">
                <a:solidFill>
                  <a:srgbClr val="404040"/>
                </a:solidFill>
                <a:latin typeface="Arial"/>
                <a:cs typeface="Arial"/>
              </a:rPr>
              <a:t>absorption when it is administered either orally or  </a:t>
            </a:r>
            <a:r>
              <a:rPr sz="2000" spc="-10" dirty="0">
                <a:solidFill>
                  <a:srgbClr val="404040"/>
                </a:solidFill>
                <a:latin typeface="Arial"/>
                <a:cs typeface="Arial"/>
              </a:rPr>
              <a:t>intramuscularly.</a:t>
            </a:r>
            <a:endParaRPr sz="2000">
              <a:latin typeface="Arial"/>
              <a:cs typeface="Arial"/>
            </a:endParaRPr>
          </a:p>
          <a:p>
            <a:pPr marL="354965" marR="5080" indent="-342900">
              <a:lnSpc>
                <a:spcPct val="100000"/>
              </a:lnSpc>
              <a:spcBef>
                <a:spcPts val="995"/>
              </a:spcBef>
              <a:tabLst>
                <a:tab pos="421005" algn="l"/>
              </a:tabLst>
            </a:pPr>
            <a:r>
              <a:rPr sz="1600" spc="270" dirty="0">
                <a:solidFill>
                  <a:srgbClr val="5FCAEE"/>
                </a:solidFill>
                <a:latin typeface="Arial"/>
                <a:cs typeface="Arial"/>
              </a:rPr>
              <a:t>		</a:t>
            </a:r>
            <a:r>
              <a:rPr sz="2000" dirty="0">
                <a:solidFill>
                  <a:srgbClr val="404040"/>
                </a:solidFill>
                <a:latin typeface="Arial"/>
                <a:cs typeface="Arial"/>
              </a:rPr>
              <a:t>The use of benzodiazepines may also </a:t>
            </a:r>
            <a:r>
              <a:rPr sz="2000" u="heavy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Arial"/>
                <a:cs typeface="Arial"/>
              </a:rPr>
              <a:t>reduce</a:t>
            </a:r>
            <a:r>
              <a:rPr sz="2000" u="heavy" spc="-14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Arial"/>
                <a:cs typeface="Arial"/>
              </a:rPr>
              <a:t> </a:t>
            </a:r>
            <a:r>
              <a:rPr sz="2000" u="heavy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Arial"/>
                <a:cs typeface="Arial"/>
              </a:rPr>
              <a:t>the </a:t>
            </a:r>
            <a:r>
              <a:rPr sz="200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2000" u="heavy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Arial"/>
                <a:cs typeface="Arial"/>
              </a:rPr>
              <a:t>amount of antipsychotic</a:t>
            </a:r>
            <a:r>
              <a:rPr sz="2000" dirty="0">
                <a:solidFill>
                  <a:srgbClr val="404040"/>
                </a:solidFill>
                <a:latin typeface="Arial"/>
                <a:cs typeface="Arial"/>
              </a:rPr>
              <a:t> that is needed to control  psychotic</a:t>
            </a:r>
            <a:r>
              <a:rPr sz="2000" spc="-3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404040"/>
                </a:solidFill>
                <a:latin typeface="Arial"/>
                <a:cs typeface="Arial"/>
              </a:rPr>
              <a:t>patients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.</a:t>
            </a:r>
            <a:endParaRPr sz="18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02437" y="825753"/>
            <a:ext cx="7531734" cy="720725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355600" marR="5080" indent="-342900">
              <a:lnSpc>
                <a:spcPts val="2590"/>
              </a:lnSpc>
              <a:spcBef>
                <a:spcPts val="425"/>
              </a:spcBef>
            </a:pPr>
            <a:r>
              <a:rPr spc="-5" dirty="0"/>
              <a:t>5) Name a drug </a:t>
            </a:r>
            <a:r>
              <a:rPr dirty="0"/>
              <a:t>that </a:t>
            </a:r>
            <a:r>
              <a:rPr spc="-5" dirty="0"/>
              <a:t>can be used immediately </a:t>
            </a:r>
            <a:r>
              <a:rPr dirty="0"/>
              <a:t>to </a:t>
            </a:r>
            <a:r>
              <a:rPr spc="-5" dirty="0"/>
              <a:t>control  his </a:t>
            </a:r>
            <a:r>
              <a:rPr dirty="0"/>
              <a:t>symptoms. </a:t>
            </a:r>
            <a:r>
              <a:rPr spc="-5" dirty="0"/>
              <a:t>Mention </a:t>
            </a:r>
            <a:r>
              <a:rPr dirty="0"/>
              <a:t>its </a:t>
            </a:r>
            <a:r>
              <a:rPr spc="-5" dirty="0"/>
              <a:t>route and onset </a:t>
            </a:r>
            <a:r>
              <a:rPr dirty="0"/>
              <a:t>of</a:t>
            </a:r>
            <a:r>
              <a:rPr spc="35" dirty="0"/>
              <a:t> </a:t>
            </a:r>
            <a:r>
              <a:rPr spc="-5" dirty="0"/>
              <a:t>action?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02437" y="1519042"/>
            <a:ext cx="5059680" cy="404177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355600" marR="615315">
              <a:lnSpc>
                <a:spcPct val="131800"/>
              </a:lnSpc>
              <a:spcBef>
                <a:spcPts val="110"/>
              </a:spcBef>
            </a:pPr>
            <a:r>
              <a:rPr sz="2000" dirty="0">
                <a:solidFill>
                  <a:srgbClr val="404040"/>
                </a:solidFill>
                <a:latin typeface="Arial"/>
                <a:cs typeface="Arial"/>
              </a:rPr>
              <a:t>Parenteral short acting drugs  </a:t>
            </a:r>
            <a:r>
              <a:rPr sz="2000" b="1" dirty="0">
                <a:solidFill>
                  <a:srgbClr val="404040"/>
                </a:solidFill>
                <a:latin typeface="Arial"/>
                <a:cs typeface="Arial"/>
              </a:rPr>
              <a:t>Haloperidol</a:t>
            </a:r>
            <a:r>
              <a:rPr sz="2000" dirty="0">
                <a:solidFill>
                  <a:srgbClr val="404040"/>
                </a:solidFill>
                <a:latin typeface="Arial"/>
                <a:cs typeface="Arial"/>
              </a:rPr>
              <a:t>- 5-10 mg</a:t>
            </a:r>
            <a:r>
              <a:rPr sz="2000" spc="-114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404040"/>
                </a:solidFill>
                <a:latin typeface="Arial"/>
                <a:cs typeface="Arial"/>
              </a:rPr>
              <a:t>intramuscular  Onset of action- 30-60</a:t>
            </a:r>
            <a:r>
              <a:rPr sz="2000" spc="-12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Arial"/>
                <a:cs typeface="Arial"/>
              </a:rPr>
              <a:t>mts</a:t>
            </a:r>
            <a:endParaRPr sz="2000">
              <a:latin typeface="Arial"/>
              <a:cs typeface="Arial"/>
            </a:endParaRPr>
          </a:p>
          <a:p>
            <a:pPr marL="425450">
              <a:lnSpc>
                <a:spcPct val="100000"/>
              </a:lnSpc>
              <a:spcBef>
                <a:spcPts val="755"/>
              </a:spcBef>
            </a:pPr>
            <a:r>
              <a:rPr sz="2000" dirty="0">
                <a:solidFill>
                  <a:srgbClr val="404040"/>
                </a:solidFill>
                <a:latin typeface="Arial"/>
                <a:cs typeface="Arial"/>
              </a:rPr>
              <a:t>repeated at 4-8 hrs for the first 24-72</a:t>
            </a:r>
            <a:r>
              <a:rPr sz="2000" spc="-21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404040"/>
                </a:solidFill>
                <a:latin typeface="Arial"/>
                <a:cs typeface="Arial"/>
              </a:rPr>
              <a:t>hrs.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395"/>
              </a:spcBef>
            </a:pPr>
            <a:r>
              <a:rPr sz="2000" dirty="0">
                <a:solidFill>
                  <a:srgbClr val="404040"/>
                </a:solidFill>
                <a:latin typeface="Arial"/>
                <a:cs typeface="Arial"/>
              </a:rPr>
              <a:t>Other drugs-</a:t>
            </a:r>
            <a:r>
              <a:rPr sz="2000" spc="-8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404040"/>
                </a:solidFill>
                <a:latin typeface="Arial"/>
                <a:cs typeface="Arial"/>
              </a:rPr>
              <a:t>fluphenazine</a:t>
            </a:r>
            <a:endParaRPr sz="2000">
              <a:latin typeface="Arial"/>
              <a:cs typeface="Arial"/>
            </a:endParaRPr>
          </a:p>
          <a:p>
            <a:pPr marL="1478280" marR="2158365" indent="7620">
              <a:lnSpc>
                <a:spcPts val="3170"/>
              </a:lnSpc>
              <a:spcBef>
                <a:spcPts val="220"/>
              </a:spcBef>
            </a:pPr>
            <a:r>
              <a:rPr sz="2000" b="1" dirty="0">
                <a:solidFill>
                  <a:srgbClr val="404040"/>
                </a:solidFill>
                <a:latin typeface="Arial"/>
                <a:cs typeface="Arial"/>
              </a:rPr>
              <a:t>olanzapine  ziprasidone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000" dirty="0">
                <a:solidFill>
                  <a:srgbClr val="404040"/>
                </a:solidFill>
                <a:latin typeface="Arial"/>
                <a:cs typeface="Arial"/>
              </a:rPr>
              <a:t>Other option-</a:t>
            </a:r>
            <a:r>
              <a:rPr sz="2000" spc="-6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404040"/>
                </a:solidFill>
                <a:latin typeface="Arial"/>
                <a:cs typeface="Arial"/>
              </a:rPr>
              <a:t>BZD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74370" y="1222070"/>
            <a:ext cx="215011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54965" algn="l"/>
                <a:tab pos="890269" algn="l"/>
                <a:tab pos="1644650" algn="l"/>
              </a:tabLst>
            </a:pPr>
            <a:r>
              <a:rPr sz="1900" spc="350" dirty="0">
                <a:solidFill>
                  <a:srgbClr val="5FCAEE"/>
                </a:solidFill>
              </a:rPr>
              <a:t>	</a:t>
            </a:r>
            <a:r>
              <a:rPr spc="-5" dirty="0"/>
              <a:t>6</a:t>
            </a:r>
            <a:r>
              <a:rPr dirty="0"/>
              <a:t>)	Will	you</a:t>
            </a:r>
            <a:endParaRPr sz="1900"/>
          </a:p>
        </p:txBody>
      </p:sp>
      <p:sp>
        <p:nvSpPr>
          <p:cNvPr id="3" name="object 3"/>
          <p:cNvSpPr txBox="1"/>
          <p:nvPr/>
        </p:nvSpPr>
        <p:spPr>
          <a:xfrm>
            <a:off x="2861310" y="1222070"/>
            <a:ext cx="207391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768350" algn="l"/>
              </a:tabLst>
            </a:pPr>
            <a:r>
              <a:rPr sz="2400" dirty="0">
                <a:solidFill>
                  <a:srgbClr val="404040"/>
                </a:solidFill>
                <a:latin typeface="Arial"/>
                <a:cs typeface="Arial"/>
              </a:rPr>
              <a:t>use	injectable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170423" y="1222070"/>
            <a:ext cx="60261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404040"/>
                </a:solidFill>
                <a:latin typeface="Arial"/>
                <a:cs typeface="Arial"/>
              </a:rPr>
              <a:t>long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010402" y="1222070"/>
            <a:ext cx="84137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404040"/>
                </a:solidFill>
                <a:latin typeface="Arial"/>
                <a:cs typeface="Arial"/>
              </a:rPr>
              <a:t>acti</a:t>
            </a:r>
            <a:r>
              <a:rPr sz="2400" spc="10" dirty="0">
                <a:solidFill>
                  <a:srgbClr val="404040"/>
                </a:solidFill>
                <a:latin typeface="Arial"/>
                <a:cs typeface="Arial"/>
              </a:rPr>
              <a:t>n</a:t>
            </a:r>
            <a:r>
              <a:rPr sz="2400" dirty="0">
                <a:solidFill>
                  <a:srgbClr val="404040"/>
                </a:solidFill>
                <a:latin typeface="Arial"/>
                <a:cs typeface="Arial"/>
              </a:rPr>
              <a:t>g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089393" y="1222070"/>
            <a:ext cx="789305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404040"/>
                </a:solidFill>
                <a:latin typeface="Arial"/>
                <a:cs typeface="Arial"/>
              </a:rPr>
              <a:t>d</a:t>
            </a:r>
            <a:r>
              <a:rPr sz="2400" spc="-10" dirty="0">
                <a:solidFill>
                  <a:srgbClr val="404040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404040"/>
                </a:solidFill>
                <a:latin typeface="Arial"/>
                <a:cs typeface="Arial"/>
              </a:rPr>
              <a:t>pot</a:t>
            </a:r>
            <a:endParaRPr sz="2400">
              <a:latin typeface="Arial"/>
              <a:cs typeface="Arial"/>
            </a:endParaRPr>
          </a:p>
          <a:p>
            <a:pPr marL="30480">
              <a:lnSpc>
                <a:spcPct val="100000"/>
              </a:lnSpc>
              <a:spcBef>
                <a:spcPts val="5"/>
              </a:spcBef>
            </a:pPr>
            <a:r>
              <a:rPr sz="2400" spc="-5" dirty="0">
                <a:solidFill>
                  <a:srgbClr val="404040"/>
                </a:solidFill>
                <a:latin typeface="Arial"/>
                <a:cs typeface="Arial"/>
              </a:rPr>
              <a:t>acute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74370" y="1588389"/>
            <a:ext cx="7404734" cy="33997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1013460">
              <a:lnSpc>
                <a:spcPct val="100000"/>
              </a:lnSpc>
              <a:spcBef>
                <a:spcPts val="100"/>
              </a:spcBef>
              <a:tabLst>
                <a:tab pos="2160270" algn="l"/>
                <a:tab pos="2675255" algn="l"/>
                <a:tab pos="3848735" algn="l"/>
                <a:tab pos="4499610" algn="l"/>
                <a:tab pos="6150610" algn="l"/>
              </a:tabLst>
            </a:pPr>
            <a:r>
              <a:rPr sz="2400" spc="-5" dirty="0">
                <a:solidFill>
                  <a:srgbClr val="404040"/>
                </a:solidFill>
                <a:latin typeface="Arial"/>
                <a:cs typeface="Arial"/>
              </a:rPr>
              <a:t>prepa</a:t>
            </a:r>
            <a:r>
              <a:rPr sz="2400" dirty="0">
                <a:solidFill>
                  <a:srgbClr val="404040"/>
                </a:solidFill>
                <a:latin typeface="Arial"/>
                <a:cs typeface="Arial"/>
              </a:rPr>
              <a:t>r</a:t>
            </a:r>
            <a:r>
              <a:rPr sz="2400" spc="-5" dirty="0">
                <a:solidFill>
                  <a:srgbClr val="404040"/>
                </a:solidFill>
                <a:latin typeface="Arial"/>
                <a:cs typeface="Arial"/>
              </a:rPr>
              <a:t>ation</a:t>
            </a:r>
            <a:r>
              <a:rPr sz="2400" dirty="0">
                <a:solidFill>
                  <a:srgbClr val="404040"/>
                </a:solidFill>
                <a:latin typeface="Arial"/>
                <a:cs typeface="Arial"/>
              </a:rPr>
              <a:t>	to	cont</a:t>
            </a:r>
            <a:r>
              <a:rPr sz="2400" spc="-10" dirty="0">
                <a:solidFill>
                  <a:srgbClr val="404040"/>
                </a:solidFill>
                <a:latin typeface="Arial"/>
                <a:cs typeface="Arial"/>
              </a:rPr>
              <a:t>r</a:t>
            </a:r>
            <a:r>
              <a:rPr sz="2400" spc="-5" dirty="0">
                <a:solidFill>
                  <a:srgbClr val="404040"/>
                </a:solidFill>
                <a:latin typeface="Arial"/>
                <a:cs typeface="Arial"/>
              </a:rPr>
              <a:t>ol</a:t>
            </a:r>
            <a:r>
              <a:rPr sz="2400" dirty="0">
                <a:solidFill>
                  <a:srgbClr val="404040"/>
                </a:solidFill>
                <a:latin typeface="Arial"/>
                <a:cs typeface="Arial"/>
              </a:rPr>
              <a:t>	h</a:t>
            </a:r>
            <a:r>
              <a:rPr sz="2400" spc="-5" dirty="0">
                <a:solidFill>
                  <a:srgbClr val="404040"/>
                </a:solidFill>
                <a:latin typeface="Arial"/>
                <a:cs typeface="Arial"/>
              </a:rPr>
              <a:t>is</a:t>
            </a:r>
            <a:r>
              <a:rPr sz="2400" dirty="0">
                <a:solidFill>
                  <a:srgbClr val="404040"/>
                </a:solidFill>
                <a:latin typeface="Arial"/>
                <a:cs typeface="Arial"/>
              </a:rPr>
              <a:t>	symptoms	</a:t>
            </a:r>
            <a:r>
              <a:rPr sz="2400" spc="-25" dirty="0">
                <a:solidFill>
                  <a:srgbClr val="404040"/>
                </a:solidFill>
                <a:latin typeface="Arial"/>
                <a:cs typeface="Arial"/>
              </a:rPr>
              <a:t>in  </a:t>
            </a:r>
            <a:r>
              <a:rPr sz="2400" spc="-5" dirty="0">
                <a:solidFill>
                  <a:srgbClr val="404040"/>
                </a:solidFill>
                <a:latin typeface="Arial"/>
                <a:cs typeface="Arial"/>
              </a:rPr>
              <a:t>phase?</a:t>
            </a:r>
            <a:r>
              <a:rPr sz="2400" spc="1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404040"/>
                </a:solidFill>
                <a:latin typeface="Arial"/>
                <a:cs typeface="Arial"/>
              </a:rPr>
              <a:t>Why</a:t>
            </a:r>
            <a:r>
              <a:rPr sz="2000" dirty="0">
                <a:solidFill>
                  <a:srgbClr val="404040"/>
                </a:solidFill>
                <a:latin typeface="Arial"/>
                <a:cs typeface="Arial"/>
              </a:rPr>
              <a:t>?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3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tabLst>
                <a:tab pos="354965" algn="l"/>
              </a:tabLst>
            </a:pPr>
            <a:r>
              <a:rPr sz="1600" spc="270" dirty="0">
                <a:solidFill>
                  <a:srgbClr val="5FCAEE"/>
                </a:solidFill>
                <a:latin typeface="Arial"/>
                <a:cs typeface="Arial"/>
              </a:rPr>
              <a:t>	</a:t>
            </a:r>
            <a:r>
              <a:rPr sz="2000" b="1" dirty="0">
                <a:solidFill>
                  <a:srgbClr val="404040"/>
                </a:solidFill>
                <a:latin typeface="Arial"/>
                <a:cs typeface="Arial"/>
              </a:rPr>
              <a:t>NO</a:t>
            </a:r>
            <a:endParaRPr sz="2000">
              <a:latin typeface="Arial"/>
              <a:cs typeface="Arial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1000"/>
              </a:spcBef>
            </a:pPr>
            <a:r>
              <a:rPr sz="1600" spc="270" dirty="0">
                <a:solidFill>
                  <a:srgbClr val="5FCAEE"/>
                </a:solidFill>
                <a:latin typeface="Arial"/>
                <a:cs typeface="Arial"/>
              </a:rPr>
              <a:t> </a:t>
            </a:r>
            <a:r>
              <a:rPr sz="2000" spc="-5" dirty="0">
                <a:solidFill>
                  <a:srgbClr val="404040"/>
                </a:solidFill>
                <a:latin typeface="Arial"/>
                <a:cs typeface="Arial"/>
              </a:rPr>
              <a:t>take </a:t>
            </a:r>
            <a:r>
              <a:rPr sz="2000" dirty="0">
                <a:solidFill>
                  <a:srgbClr val="404040"/>
                </a:solidFill>
                <a:latin typeface="Arial"/>
                <a:cs typeface="Arial"/>
              </a:rPr>
              <a:t>months </a:t>
            </a:r>
            <a:r>
              <a:rPr sz="2000" spc="-5" dirty="0">
                <a:solidFill>
                  <a:srgbClr val="404040"/>
                </a:solidFill>
                <a:latin typeface="Arial"/>
                <a:cs typeface="Arial"/>
              </a:rPr>
              <a:t>to reach </a:t>
            </a:r>
            <a:r>
              <a:rPr sz="2000" dirty="0">
                <a:solidFill>
                  <a:srgbClr val="404040"/>
                </a:solidFill>
                <a:latin typeface="Arial"/>
                <a:cs typeface="Arial"/>
              </a:rPr>
              <a:t>a </a:t>
            </a:r>
            <a:r>
              <a:rPr sz="2000" spc="-5" dirty="0">
                <a:solidFill>
                  <a:srgbClr val="404040"/>
                </a:solidFill>
                <a:latin typeface="Arial"/>
                <a:cs typeface="Arial"/>
              </a:rPr>
              <a:t>steady-state concentration </a:t>
            </a:r>
            <a:r>
              <a:rPr sz="2000" dirty="0">
                <a:solidFill>
                  <a:srgbClr val="404040"/>
                </a:solidFill>
                <a:latin typeface="Arial"/>
                <a:cs typeface="Arial"/>
              </a:rPr>
              <a:t>and </a:t>
            </a:r>
            <a:r>
              <a:rPr sz="2000" spc="-160" dirty="0">
                <a:solidFill>
                  <a:srgbClr val="404040"/>
                </a:solidFill>
                <a:latin typeface="Arial"/>
                <a:cs typeface="Arial"/>
              </a:rPr>
              <a:t>are  </a:t>
            </a:r>
            <a:r>
              <a:rPr sz="2000" dirty="0">
                <a:solidFill>
                  <a:srgbClr val="404040"/>
                </a:solidFill>
                <a:latin typeface="Arial"/>
                <a:cs typeface="Arial"/>
              </a:rPr>
              <a:t>eliminated very</a:t>
            </a:r>
            <a:r>
              <a:rPr sz="2000" spc="-3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404040"/>
                </a:solidFill>
                <a:latin typeface="Arial"/>
                <a:cs typeface="Arial"/>
              </a:rPr>
              <a:t>slowly</a:t>
            </a:r>
            <a:endParaRPr sz="2000">
              <a:latin typeface="Arial"/>
              <a:cs typeface="Arial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994"/>
              </a:spcBef>
            </a:pPr>
            <a:r>
              <a:rPr sz="1600" spc="270" dirty="0">
                <a:solidFill>
                  <a:srgbClr val="5FCAEE"/>
                </a:solidFill>
                <a:latin typeface="Arial"/>
                <a:cs typeface="Arial"/>
              </a:rPr>
              <a:t> </a:t>
            </a:r>
            <a:r>
              <a:rPr sz="2000" spc="-5" dirty="0">
                <a:solidFill>
                  <a:srgbClr val="404040"/>
                </a:solidFill>
                <a:latin typeface="Arial"/>
                <a:cs typeface="Arial"/>
              </a:rPr>
              <a:t>difficult to </a:t>
            </a:r>
            <a:r>
              <a:rPr sz="2000" dirty="0">
                <a:solidFill>
                  <a:srgbClr val="404040"/>
                </a:solidFill>
                <a:latin typeface="Arial"/>
                <a:cs typeface="Arial"/>
              </a:rPr>
              <a:t>correlate clinical </a:t>
            </a:r>
            <a:r>
              <a:rPr sz="2000" spc="-10" dirty="0">
                <a:solidFill>
                  <a:srgbClr val="404040"/>
                </a:solidFill>
                <a:latin typeface="Arial"/>
                <a:cs typeface="Arial"/>
              </a:rPr>
              <a:t>effect </a:t>
            </a:r>
            <a:r>
              <a:rPr sz="2000" spc="-5" dirty="0">
                <a:solidFill>
                  <a:srgbClr val="404040"/>
                </a:solidFill>
                <a:latin typeface="Arial"/>
                <a:cs typeface="Arial"/>
              </a:rPr>
              <a:t>with dosage, </a:t>
            </a:r>
            <a:r>
              <a:rPr sz="2000" dirty="0">
                <a:solidFill>
                  <a:srgbClr val="404040"/>
                </a:solidFill>
                <a:latin typeface="Arial"/>
                <a:cs typeface="Arial"/>
              </a:rPr>
              <a:t>and </a:t>
            </a:r>
            <a:r>
              <a:rPr sz="2000" spc="-5" dirty="0">
                <a:solidFill>
                  <a:srgbClr val="404040"/>
                </a:solidFill>
                <a:latin typeface="Arial"/>
                <a:cs typeface="Arial"/>
              </a:rPr>
              <a:t>it </a:t>
            </a:r>
            <a:r>
              <a:rPr sz="2000" spc="-220" dirty="0">
                <a:solidFill>
                  <a:srgbClr val="404040"/>
                </a:solidFill>
                <a:latin typeface="Arial"/>
                <a:cs typeface="Arial"/>
              </a:rPr>
              <a:t>is  </a:t>
            </a:r>
            <a:r>
              <a:rPr sz="2000" dirty="0">
                <a:solidFill>
                  <a:srgbClr val="404040"/>
                </a:solidFill>
                <a:latin typeface="Arial"/>
                <a:cs typeface="Arial"/>
              </a:rPr>
              <a:t>extremely </a:t>
            </a:r>
            <a:r>
              <a:rPr sz="2000" spc="-5" dirty="0">
                <a:solidFill>
                  <a:srgbClr val="404040"/>
                </a:solidFill>
                <a:latin typeface="Arial"/>
                <a:cs typeface="Arial"/>
              </a:rPr>
              <a:t>difficult to make dosage adjustments </a:t>
            </a:r>
            <a:r>
              <a:rPr sz="2000" spc="-10" dirty="0">
                <a:solidFill>
                  <a:srgbClr val="404040"/>
                </a:solidFill>
                <a:latin typeface="Arial"/>
                <a:cs typeface="Arial"/>
              </a:rPr>
              <a:t>to </a:t>
            </a:r>
            <a:r>
              <a:rPr sz="2000" spc="-5" dirty="0">
                <a:solidFill>
                  <a:srgbClr val="404040"/>
                </a:solidFill>
                <a:latin typeface="Arial"/>
                <a:cs typeface="Arial"/>
              </a:rPr>
              <a:t>manage  </a:t>
            </a:r>
            <a:r>
              <a:rPr sz="2000" dirty="0">
                <a:solidFill>
                  <a:srgbClr val="404040"/>
                </a:solidFill>
                <a:latin typeface="Arial"/>
                <a:cs typeface="Arial"/>
              </a:rPr>
              <a:t>side</a:t>
            </a:r>
            <a:r>
              <a:rPr sz="2000" spc="-2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Arial"/>
                <a:cs typeface="Arial"/>
              </a:rPr>
              <a:t>effects.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46303" y="862329"/>
            <a:ext cx="5990590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tabLst>
                <a:tab pos="354965" algn="l"/>
              </a:tabLst>
            </a:pPr>
            <a:r>
              <a:rPr sz="1900" spc="350" dirty="0">
                <a:solidFill>
                  <a:srgbClr val="5FCAEE"/>
                </a:solidFill>
              </a:rPr>
              <a:t>	</a:t>
            </a:r>
            <a:r>
              <a:rPr spc="-5" dirty="0"/>
              <a:t>7) Name the drugs which are available as  long acting preparations. Mention </a:t>
            </a:r>
            <a:r>
              <a:rPr dirty="0"/>
              <a:t>its  </a:t>
            </a:r>
            <a:r>
              <a:rPr spc="-5" dirty="0"/>
              <a:t>indications?</a:t>
            </a:r>
            <a:endParaRPr sz="1900"/>
          </a:p>
        </p:txBody>
      </p:sp>
      <p:sp>
        <p:nvSpPr>
          <p:cNvPr id="3" name="object 3"/>
          <p:cNvSpPr txBox="1"/>
          <p:nvPr/>
        </p:nvSpPr>
        <p:spPr>
          <a:xfrm>
            <a:off x="546303" y="2454376"/>
            <a:ext cx="1898014" cy="1319530"/>
          </a:xfrm>
          <a:prstGeom prst="rect">
            <a:avLst/>
          </a:prstGeom>
        </p:spPr>
        <p:txBody>
          <a:bodyPr vert="horz" wrap="square" lIns="0" tIns="139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95"/>
              </a:spcBef>
              <a:tabLst>
                <a:tab pos="354965" algn="l"/>
              </a:tabLst>
            </a:pPr>
            <a:r>
              <a:rPr sz="1600" spc="270" dirty="0">
                <a:solidFill>
                  <a:srgbClr val="5FCAEE"/>
                </a:solidFill>
                <a:latin typeface="Arial"/>
                <a:cs typeface="Arial"/>
              </a:rPr>
              <a:t>	</a:t>
            </a:r>
            <a:r>
              <a:rPr sz="2000" dirty="0">
                <a:solidFill>
                  <a:srgbClr val="404040"/>
                </a:solidFill>
                <a:latin typeface="Arial"/>
                <a:cs typeface="Arial"/>
              </a:rPr>
              <a:t>Fluphenazine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sz="1600" spc="270" dirty="0">
                <a:solidFill>
                  <a:srgbClr val="5FCAEE"/>
                </a:solidFill>
                <a:latin typeface="Arial"/>
                <a:cs typeface="Arial"/>
              </a:rPr>
              <a:t>	</a:t>
            </a:r>
            <a:r>
              <a:rPr sz="2000" dirty="0">
                <a:solidFill>
                  <a:srgbClr val="404040"/>
                </a:solidFill>
                <a:latin typeface="Arial"/>
                <a:cs typeface="Arial"/>
              </a:rPr>
              <a:t>Haloperidol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00"/>
              </a:spcBef>
              <a:tabLst>
                <a:tab pos="354965" algn="l"/>
              </a:tabLst>
            </a:pPr>
            <a:r>
              <a:rPr sz="1600" spc="270" dirty="0">
                <a:solidFill>
                  <a:srgbClr val="5FCAEE"/>
                </a:solidFill>
                <a:latin typeface="Arial"/>
                <a:cs typeface="Arial"/>
              </a:rPr>
              <a:t>	</a:t>
            </a:r>
            <a:r>
              <a:rPr sz="2000" dirty="0">
                <a:solidFill>
                  <a:srgbClr val="404040"/>
                </a:solidFill>
                <a:latin typeface="Arial"/>
                <a:cs typeface="Arial"/>
              </a:rPr>
              <a:t>Risperidone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014599" y="3011551"/>
            <a:ext cx="365696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solidFill>
                  <a:srgbClr val="404040"/>
                </a:solidFill>
                <a:latin typeface="Arial"/>
                <a:cs typeface="Arial"/>
              </a:rPr>
              <a:t>long-acting decanoate</a:t>
            </a:r>
            <a:r>
              <a:rPr sz="2000" spc="-10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404040"/>
                </a:solidFill>
                <a:latin typeface="Arial"/>
                <a:cs typeface="Arial"/>
              </a:rPr>
              <a:t>injections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555748" y="2709672"/>
            <a:ext cx="215265" cy="1150620"/>
          </a:xfrm>
          <a:custGeom>
            <a:avLst/>
            <a:gdLst/>
            <a:ahLst/>
            <a:cxnLst/>
            <a:rect l="l" t="t" r="r" b="b"/>
            <a:pathLst>
              <a:path w="215264" h="1150620">
                <a:moveTo>
                  <a:pt x="0" y="0"/>
                </a:moveTo>
                <a:lnTo>
                  <a:pt x="41808" y="1404"/>
                </a:lnTo>
                <a:lnTo>
                  <a:pt x="75961" y="5238"/>
                </a:lnTo>
                <a:lnTo>
                  <a:pt x="98994" y="10929"/>
                </a:lnTo>
                <a:lnTo>
                  <a:pt x="107441" y="17906"/>
                </a:lnTo>
                <a:lnTo>
                  <a:pt x="107441" y="557402"/>
                </a:lnTo>
                <a:lnTo>
                  <a:pt x="115889" y="564380"/>
                </a:lnTo>
                <a:lnTo>
                  <a:pt x="138922" y="570071"/>
                </a:lnTo>
                <a:lnTo>
                  <a:pt x="173075" y="573905"/>
                </a:lnTo>
                <a:lnTo>
                  <a:pt x="214883" y="575310"/>
                </a:lnTo>
                <a:lnTo>
                  <a:pt x="173075" y="576714"/>
                </a:lnTo>
                <a:lnTo>
                  <a:pt x="138922" y="580548"/>
                </a:lnTo>
                <a:lnTo>
                  <a:pt x="115889" y="586239"/>
                </a:lnTo>
                <a:lnTo>
                  <a:pt x="107441" y="593216"/>
                </a:lnTo>
                <a:lnTo>
                  <a:pt x="107441" y="1132713"/>
                </a:lnTo>
                <a:lnTo>
                  <a:pt x="98994" y="1139690"/>
                </a:lnTo>
                <a:lnTo>
                  <a:pt x="75961" y="1145381"/>
                </a:lnTo>
                <a:lnTo>
                  <a:pt x="41808" y="1149215"/>
                </a:lnTo>
                <a:lnTo>
                  <a:pt x="0" y="1150620"/>
                </a:lnTo>
              </a:path>
            </a:pathLst>
          </a:custGeom>
          <a:ln w="12192">
            <a:solidFill>
              <a:srgbClr val="5FCAE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74370" y="1150365"/>
            <a:ext cx="6682105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  <a:spcBef>
                <a:spcPts val="100"/>
              </a:spcBef>
            </a:pPr>
            <a:r>
              <a:rPr sz="1900" spc="350" dirty="0">
                <a:solidFill>
                  <a:srgbClr val="5FCAEE"/>
                </a:solidFill>
              </a:rPr>
              <a:t> </a:t>
            </a:r>
            <a:r>
              <a:rPr spc="-5" dirty="0"/>
              <a:t>8) </a:t>
            </a:r>
            <a:r>
              <a:rPr dirty="0"/>
              <a:t>Once </a:t>
            </a:r>
            <a:r>
              <a:rPr spc="-5" dirty="0"/>
              <a:t>his agitation </a:t>
            </a:r>
            <a:r>
              <a:rPr dirty="0"/>
              <a:t>&amp; </a:t>
            </a:r>
            <a:r>
              <a:rPr spc="-5" dirty="0"/>
              <a:t>other symptoms </a:t>
            </a:r>
            <a:r>
              <a:rPr spc="-200" dirty="0"/>
              <a:t>are  </a:t>
            </a:r>
            <a:r>
              <a:rPr spc="-5" dirty="0"/>
              <a:t>controlled, </a:t>
            </a:r>
            <a:r>
              <a:rPr dirty="0"/>
              <a:t>which drug can </a:t>
            </a:r>
            <a:r>
              <a:rPr spc="-5" dirty="0"/>
              <a:t>we </a:t>
            </a:r>
            <a:r>
              <a:rPr dirty="0"/>
              <a:t>use to </a:t>
            </a:r>
            <a:r>
              <a:rPr spc="-5" dirty="0"/>
              <a:t>stabilize  him?</a:t>
            </a:r>
            <a:endParaRPr sz="1900"/>
          </a:p>
        </p:txBody>
      </p:sp>
      <p:sp>
        <p:nvSpPr>
          <p:cNvPr id="3" name="object 3"/>
          <p:cNvSpPr txBox="1"/>
          <p:nvPr/>
        </p:nvSpPr>
        <p:spPr>
          <a:xfrm>
            <a:off x="474370" y="2681907"/>
            <a:ext cx="4911725" cy="2614930"/>
          </a:xfrm>
          <a:prstGeom prst="rect">
            <a:avLst/>
          </a:prstGeom>
        </p:spPr>
        <p:txBody>
          <a:bodyPr vert="horz" wrap="square" lIns="0" tIns="138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90"/>
              </a:spcBef>
              <a:tabLst>
                <a:tab pos="354965" algn="l"/>
              </a:tabLst>
            </a:pPr>
            <a:r>
              <a:rPr sz="1600" spc="270" dirty="0">
                <a:solidFill>
                  <a:srgbClr val="5FCAEE"/>
                </a:solidFill>
                <a:latin typeface="Arial"/>
                <a:cs typeface="Arial"/>
              </a:rPr>
              <a:t>	</a:t>
            </a:r>
            <a:r>
              <a:rPr sz="2000" dirty="0">
                <a:solidFill>
                  <a:srgbClr val="404040"/>
                </a:solidFill>
                <a:latin typeface="Arial"/>
                <a:cs typeface="Arial"/>
              </a:rPr>
              <a:t>Any </a:t>
            </a:r>
            <a:r>
              <a:rPr sz="2000" b="1" spc="-5" dirty="0">
                <a:solidFill>
                  <a:srgbClr val="404040"/>
                </a:solidFill>
                <a:latin typeface="Arial"/>
                <a:cs typeface="Arial"/>
              </a:rPr>
              <a:t>atypical </a:t>
            </a:r>
            <a:r>
              <a:rPr sz="2000" b="1" dirty="0">
                <a:solidFill>
                  <a:srgbClr val="404040"/>
                </a:solidFill>
                <a:latin typeface="Arial"/>
                <a:cs typeface="Arial"/>
              </a:rPr>
              <a:t>agent </a:t>
            </a:r>
            <a:r>
              <a:rPr sz="2000" dirty="0">
                <a:solidFill>
                  <a:srgbClr val="404040"/>
                </a:solidFill>
                <a:latin typeface="Arial"/>
                <a:cs typeface="Arial"/>
              </a:rPr>
              <a:t>to control</a:t>
            </a:r>
            <a:r>
              <a:rPr sz="2000" spc="-9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404040"/>
                </a:solidFill>
                <a:latin typeface="Arial"/>
                <a:cs typeface="Arial"/>
              </a:rPr>
              <a:t>symptoms</a:t>
            </a:r>
            <a:endParaRPr sz="2000">
              <a:latin typeface="Arial"/>
              <a:cs typeface="Arial"/>
            </a:endParaRPr>
          </a:p>
          <a:p>
            <a:pPr marL="710565">
              <a:lnSpc>
                <a:spcPct val="100000"/>
              </a:lnSpc>
              <a:spcBef>
                <a:spcPts val="994"/>
              </a:spcBef>
            </a:pPr>
            <a:r>
              <a:rPr sz="2000" dirty="0">
                <a:solidFill>
                  <a:srgbClr val="404040"/>
                </a:solidFill>
                <a:latin typeface="Arial"/>
                <a:cs typeface="Arial"/>
              </a:rPr>
              <a:t>acute</a:t>
            </a:r>
            <a:r>
              <a:rPr sz="2000" spc="-3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404040"/>
                </a:solidFill>
                <a:latin typeface="Arial"/>
                <a:cs typeface="Arial"/>
              </a:rPr>
              <a:t>stage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200">
              <a:latin typeface="Arial"/>
              <a:cs typeface="Arial"/>
            </a:endParaRPr>
          </a:p>
          <a:p>
            <a:pPr marL="469900">
              <a:lnSpc>
                <a:spcPct val="100000"/>
              </a:lnSpc>
              <a:spcBef>
                <a:spcPts val="1875"/>
              </a:spcBef>
            </a:pPr>
            <a:r>
              <a:rPr sz="2000" dirty="0">
                <a:solidFill>
                  <a:srgbClr val="404040"/>
                </a:solidFill>
                <a:latin typeface="Arial"/>
                <a:cs typeface="Arial"/>
              </a:rPr>
              <a:t>stabilization</a:t>
            </a:r>
            <a:r>
              <a:rPr sz="2000" spc="-2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404040"/>
                </a:solidFill>
                <a:latin typeface="Arial"/>
                <a:cs typeface="Arial"/>
              </a:rPr>
              <a:t>stage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200">
              <a:latin typeface="Arial"/>
              <a:cs typeface="Arial"/>
            </a:endParaRPr>
          </a:p>
          <a:p>
            <a:pPr marL="678180">
              <a:lnSpc>
                <a:spcPct val="100000"/>
              </a:lnSpc>
              <a:spcBef>
                <a:spcPts val="1864"/>
              </a:spcBef>
            </a:pPr>
            <a:r>
              <a:rPr sz="2000" dirty="0">
                <a:solidFill>
                  <a:srgbClr val="404040"/>
                </a:solidFill>
                <a:latin typeface="Arial"/>
                <a:cs typeface="Arial"/>
              </a:rPr>
              <a:t>stable</a:t>
            </a:r>
            <a:r>
              <a:rPr sz="2000" spc="-2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404040"/>
                </a:solidFill>
                <a:latin typeface="Arial"/>
                <a:cs typeface="Arial"/>
              </a:rPr>
              <a:t>stage</a:t>
            </a:r>
            <a:endParaRPr sz="2000">
              <a:latin typeface="Arial"/>
              <a:cs typeface="Arial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1754123" y="3553967"/>
            <a:ext cx="378460" cy="520065"/>
            <a:chOff x="1754123" y="3553967"/>
            <a:chExt cx="378460" cy="520065"/>
          </a:xfrm>
        </p:grpSpPr>
        <p:sp>
          <p:nvSpPr>
            <p:cNvPr id="5" name="object 5"/>
            <p:cNvSpPr/>
            <p:nvPr/>
          </p:nvSpPr>
          <p:spPr>
            <a:xfrm>
              <a:off x="1764029" y="3563873"/>
              <a:ext cx="358140" cy="500380"/>
            </a:xfrm>
            <a:custGeom>
              <a:avLst/>
              <a:gdLst/>
              <a:ahLst/>
              <a:cxnLst/>
              <a:rect l="l" t="t" r="r" b="b"/>
              <a:pathLst>
                <a:path w="358139" h="500379">
                  <a:moveTo>
                    <a:pt x="268605" y="0"/>
                  </a:moveTo>
                  <a:lnTo>
                    <a:pt x="89534" y="0"/>
                  </a:lnTo>
                  <a:lnTo>
                    <a:pt x="89534" y="320801"/>
                  </a:lnTo>
                  <a:lnTo>
                    <a:pt x="0" y="320801"/>
                  </a:lnTo>
                  <a:lnTo>
                    <a:pt x="179069" y="499871"/>
                  </a:lnTo>
                  <a:lnTo>
                    <a:pt x="358139" y="320801"/>
                  </a:lnTo>
                  <a:lnTo>
                    <a:pt x="268605" y="320801"/>
                  </a:lnTo>
                  <a:lnTo>
                    <a:pt x="268605" y="0"/>
                  </a:lnTo>
                  <a:close/>
                </a:path>
              </a:pathLst>
            </a:custGeom>
            <a:solidFill>
              <a:srgbClr val="5FCAE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764029" y="3563873"/>
              <a:ext cx="358140" cy="500380"/>
            </a:xfrm>
            <a:custGeom>
              <a:avLst/>
              <a:gdLst/>
              <a:ahLst/>
              <a:cxnLst/>
              <a:rect l="l" t="t" r="r" b="b"/>
              <a:pathLst>
                <a:path w="358139" h="500379">
                  <a:moveTo>
                    <a:pt x="0" y="320801"/>
                  </a:moveTo>
                  <a:lnTo>
                    <a:pt x="89534" y="320801"/>
                  </a:lnTo>
                  <a:lnTo>
                    <a:pt x="89534" y="0"/>
                  </a:lnTo>
                  <a:lnTo>
                    <a:pt x="268605" y="0"/>
                  </a:lnTo>
                  <a:lnTo>
                    <a:pt x="268605" y="320801"/>
                  </a:lnTo>
                  <a:lnTo>
                    <a:pt x="358139" y="320801"/>
                  </a:lnTo>
                  <a:lnTo>
                    <a:pt x="179069" y="499871"/>
                  </a:lnTo>
                  <a:lnTo>
                    <a:pt x="0" y="320801"/>
                  </a:lnTo>
                  <a:close/>
                </a:path>
              </a:pathLst>
            </a:custGeom>
            <a:ln w="19812">
              <a:solidFill>
                <a:srgbClr val="4494A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7" name="object 7"/>
          <p:cNvGrpSpPr/>
          <p:nvPr/>
        </p:nvGrpSpPr>
        <p:grpSpPr>
          <a:xfrm>
            <a:off x="1735835" y="4523232"/>
            <a:ext cx="376555" cy="520065"/>
            <a:chOff x="1735835" y="4523232"/>
            <a:chExt cx="376555" cy="520065"/>
          </a:xfrm>
        </p:grpSpPr>
        <p:sp>
          <p:nvSpPr>
            <p:cNvPr id="8" name="object 8"/>
            <p:cNvSpPr/>
            <p:nvPr/>
          </p:nvSpPr>
          <p:spPr>
            <a:xfrm>
              <a:off x="1745741" y="4533138"/>
              <a:ext cx="356870" cy="500380"/>
            </a:xfrm>
            <a:custGeom>
              <a:avLst/>
              <a:gdLst/>
              <a:ahLst/>
              <a:cxnLst/>
              <a:rect l="l" t="t" r="r" b="b"/>
              <a:pathLst>
                <a:path w="356869" h="500379">
                  <a:moveTo>
                    <a:pt x="267462" y="0"/>
                  </a:moveTo>
                  <a:lnTo>
                    <a:pt x="89153" y="0"/>
                  </a:lnTo>
                  <a:lnTo>
                    <a:pt x="89153" y="321563"/>
                  </a:lnTo>
                  <a:lnTo>
                    <a:pt x="0" y="321563"/>
                  </a:lnTo>
                  <a:lnTo>
                    <a:pt x="178307" y="499872"/>
                  </a:lnTo>
                  <a:lnTo>
                    <a:pt x="356615" y="321563"/>
                  </a:lnTo>
                  <a:lnTo>
                    <a:pt x="267462" y="321563"/>
                  </a:lnTo>
                  <a:lnTo>
                    <a:pt x="267462" y="0"/>
                  </a:lnTo>
                  <a:close/>
                </a:path>
              </a:pathLst>
            </a:custGeom>
            <a:solidFill>
              <a:srgbClr val="5FCAE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745741" y="4533138"/>
              <a:ext cx="356870" cy="500380"/>
            </a:xfrm>
            <a:custGeom>
              <a:avLst/>
              <a:gdLst/>
              <a:ahLst/>
              <a:cxnLst/>
              <a:rect l="l" t="t" r="r" b="b"/>
              <a:pathLst>
                <a:path w="356869" h="500379">
                  <a:moveTo>
                    <a:pt x="0" y="321563"/>
                  </a:moveTo>
                  <a:lnTo>
                    <a:pt x="89153" y="321563"/>
                  </a:lnTo>
                  <a:lnTo>
                    <a:pt x="89153" y="0"/>
                  </a:lnTo>
                  <a:lnTo>
                    <a:pt x="267462" y="0"/>
                  </a:lnTo>
                  <a:lnTo>
                    <a:pt x="267462" y="321563"/>
                  </a:lnTo>
                  <a:lnTo>
                    <a:pt x="356615" y="321563"/>
                  </a:lnTo>
                  <a:lnTo>
                    <a:pt x="178307" y="499872"/>
                  </a:lnTo>
                  <a:lnTo>
                    <a:pt x="0" y="321563"/>
                  </a:lnTo>
                  <a:close/>
                </a:path>
              </a:pathLst>
            </a:custGeom>
            <a:ln w="19812">
              <a:solidFill>
                <a:srgbClr val="4494A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88340" y="2186432"/>
            <a:ext cx="6676390" cy="815975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355600" marR="5080" indent="-343535">
              <a:lnSpc>
                <a:spcPct val="99500"/>
              </a:lnSpc>
              <a:spcBef>
                <a:spcPts val="115"/>
              </a:spcBef>
              <a:tabLst>
                <a:tab pos="355600" algn="l"/>
              </a:tabLst>
            </a:pPr>
            <a:r>
              <a:rPr sz="1900" spc="350" dirty="0">
                <a:solidFill>
                  <a:srgbClr val="5FCAEE"/>
                </a:solidFill>
                <a:latin typeface="Arial"/>
                <a:cs typeface="Arial"/>
              </a:rPr>
              <a:t>	</a:t>
            </a:r>
            <a:r>
              <a:rPr sz="2400" spc="-5" dirty="0">
                <a:solidFill>
                  <a:srgbClr val="404040"/>
                </a:solidFill>
                <a:latin typeface="Arial"/>
                <a:cs typeface="Arial"/>
              </a:rPr>
              <a:t>9) How long should you continue </a:t>
            </a:r>
            <a:r>
              <a:rPr sz="2400" dirty="0">
                <a:solidFill>
                  <a:srgbClr val="404040"/>
                </a:solidFill>
                <a:latin typeface="Arial"/>
                <a:cs typeface="Arial"/>
              </a:rPr>
              <a:t>the treatment  for</a:t>
            </a:r>
            <a:r>
              <a:rPr sz="2400" spc="-1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Arial"/>
                <a:cs typeface="Arial"/>
              </a:rPr>
              <a:t>stabilisation</a:t>
            </a:r>
            <a:r>
              <a:rPr sz="2800" spc="-5" dirty="0">
                <a:solidFill>
                  <a:srgbClr val="404040"/>
                </a:solidFill>
                <a:latin typeface="Arial"/>
                <a:cs typeface="Arial"/>
              </a:rPr>
              <a:t>?</a:t>
            </a:r>
            <a:endParaRPr sz="2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88340" y="3538473"/>
            <a:ext cx="141478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355600" algn="l"/>
              </a:tabLst>
            </a:pPr>
            <a:r>
              <a:rPr sz="1600" spc="270" dirty="0">
                <a:solidFill>
                  <a:srgbClr val="5FCAEE"/>
                </a:solidFill>
                <a:latin typeface="Arial"/>
                <a:cs typeface="Arial"/>
              </a:rPr>
              <a:t>	</a:t>
            </a:r>
            <a:r>
              <a:rPr sz="2000" dirty="0">
                <a:solidFill>
                  <a:srgbClr val="404040"/>
                </a:solidFill>
                <a:latin typeface="Arial"/>
                <a:cs typeface="Arial"/>
              </a:rPr>
              <a:t>6</a:t>
            </a:r>
            <a:r>
              <a:rPr sz="2000" spc="-8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404040"/>
                </a:solidFill>
                <a:latin typeface="Arial"/>
                <a:cs typeface="Arial"/>
              </a:rPr>
              <a:t>months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40" y="23571"/>
            <a:ext cx="445770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solidFill>
                  <a:srgbClr val="252525"/>
                </a:solidFill>
              </a:rPr>
              <a:t>10) How </a:t>
            </a:r>
            <a:r>
              <a:rPr sz="2800" dirty="0">
                <a:solidFill>
                  <a:srgbClr val="252525"/>
                </a:solidFill>
              </a:rPr>
              <a:t>does this drug</a:t>
            </a:r>
            <a:r>
              <a:rPr sz="2800" spc="-50" dirty="0">
                <a:solidFill>
                  <a:srgbClr val="252525"/>
                </a:solidFill>
              </a:rPr>
              <a:t> </a:t>
            </a:r>
            <a:r>
              <a:rPr sz="2800" dirty="0">
                <a:solidFill>
                  <a:srgbClr val="252525"/>
                </a:solidFill>
              </a:rPr>
              <a:t>act?</a:t>
            </a:r>
            <a:endParaRPr sz="2800"/>
          </a:p>
        </p:txBody>
      </p:sp>
      <p:sp>
        <p:nvSpPr>
          <p:cNvPr id="3" name="object 3"/>
          <p:cNvSpPr txBox="1"/>
          <p:nvPr/>
        </p:nvSpPr>
        <p:spPr>
          <a:xfrm>
            <a:off x="688340" y="1036065"/>
            <a:ext cx="7148830" cy="41922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08000">
              <a:lnSpc>
                <a:spcPct val="100000"/>
              </a:lnSpc>
              <a:spcBef>
                <a:spcPts val="100"/>
              </a:spcBef>
              <a:tabLst>
                <a:tab pos="5077460" algn="l"/>
              </a:tabLst>
            </a:pPr>
            <a:r>
              <a:rPr sz="3600" dirty="0">
                <a:solidFill>
                  <a:srgbClr val="C00000"/>
                </a:solidFill>
                <a:latin typeface="Arial"/>
                <a:cs typeface="Arial"/>
              </a:rPr>
              <a:t>Dopamine	</a:t>
            </a:r>
            <a:r>
              <a:rPr sz="3600" spc="-5" dirty="0">
                <a:solidFill>
                  <a:srgbClr val="C00000"/>
                </a:solidFill>
                <a:latin typeface="Arial"/>
                <a:cs typeface="Arial"/>
              </a:rPr>
              <a:t>Psychosis</a:t>
            </a:r>
            <a:endParaRPr sz="3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4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tabLst>
                <a:tab pos="355600" algn="l"/>
                <a:tab pos="3611245" algn="l"/>
              </a:tabLst>
            </a:pPr>
            <a:r>
              <a:rPr sz="1600" spc="270" dirty="0">
                <a:solidFill>
                  <a:srgbClr val="5FCAEE"/>
                </a:solidFill>
                <a:latin typeface="Arial"/>
                <a:cs typeface="Arial"/>
              </a:rPr>
              <a:t>	</a:t>
            </a:r>
            <a:r>
              <a:rPr sz="2000" b="1" spc="-5" dirty="0">
                <a:solidFill>
                  <a:srgbClr val="FF0000"/>
                </a:solidFill>
                <a:latin typeface="Arial"/>
                <a:cs typeface="Arial"/>
              </a:rPr>
              <a:t>Mesolimbic-mesocortical</a:t>
            </a:r>
            <a:r>
              <a:rPr sz="2000" spc="-5" dirty="0">
                <a:solidFill>
                  <a:srgbClr val="252525"/>
                </a:solidFill>
                <a:latin typeface="Arial"/>
                <a:cs typeface="Arial"/>
              </a:rPr>
              <a:t>-	</a:t>
            </a:r>
            <a:r>
              <a:rPr sz="2000" spc="-10" dirty="0">
                <a:solidFill>
                  <a:srgbClr val="252525"/>
                </a:solidFill>
                <a:latin typeface="Arial"/>
                <a:cs typeface="Arial"/>
              </a:rPr>
              <a:t>behaviour,</a:t>
            </a:r>
            <a:r>
              <a:rPr sz="2000" spc="-50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252525"/>
                </a:solidFill>
                <a:latin typeface="Arial"/>
                <a:cs typeface="Arial"/>
              </a:rPr>
              <a:t>cognition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  <a:tabLst>
                <a:tab pos="355600" algn="l"/>
                <a:tab pos="2004695" algn="l"/>
              </a:tabLst>
            </a:pPr>
            <a:r>
              <a:rPr sz="1600" spc="270" dirty="0">
                <a:solidFill>
                  <a:srgbClr val="5FCAEE"/>
                </a:solidFill>
                <a:latin typeface="Arial"/>
                <a:cs typeface="Arial"/>
              </a:rPr>
              <a:t>	</a:t>
            </a:r>
            <a:r>
              <a:rPr sz="2000" dirty="0">
                <a:solidFill>
                  <a:srgbClr val="252525"/>
                </a:solidFill>
                <a:latin typeface="Arial"/>
                <a:cs typeface="Arial"/>
              </a:rPr>
              <a:t>Nigrostriatal-	</a:t>
            </a:r>
            <a:r>
              <a:rPr sz="2000" spc="-5" dirty="0">
                <a:solidFill>
                  <a:srgbClr val="252525"/>
                </a:solidFill>
                <a:latin typeface="Arial"/>
                <a:cs typeface="Arial"/>
              </a:rPr>
              <a:t>vol </a:t>
            </a:r>
            <a:r>
              <a:rPr sz="2000" dirty="0">
                <a:solidFill>
                  <a:srgbClr val="252525"/>
                </a:solidFill>
                <a:latin typeface="Arial"/>
                <a:cs typeface="Arial"/>
              </a:rPr>
              <a:t>movement</a:t>
            </a:r>
            <a:r>
              <a:rPr sz="2000" spc="-30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252525"/>
                </a:solidFill>
                <a:latin typeface="Arial"/>
                <a:cs typeface="Arial"/>
              </a:rPr>
              <a:t>coordination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10"/>
              </a:spcBef>
              <a:tabLst>
                <a:tab pos="355600" algn="l"/>
              </a:tabLst>
            </a:pPr>
            <a:r>
              <a:rPr sz="1600" spc="270" dirty="0">
                <a:solidFill>
                  <a:srgbClr val="5FCAEE"/>
                </a:solidFill>
                <a:latin typeface="Arial"/>
                <a:cs typeface="Arial"/>
              </a:rPr>
              <a:t>	</a:t>
            </a:r>
            <a:r>
              <a:rPr sz="2000" spc="-5" dirty="0">
                <a:solidFill>
                  <a:srgbClr val="252525"/>
                </a:solidFill>
                <a:latin typeface="Arial"/>
                <a:cs typeface="Arial"/>
              </a:rPr>
              <a:t>Tuberoinfundibular </a:t>
            </a:r>
            <a:r>
              <a:rPr sz="2000" dirty="0">
                <a:solidFill>
                  <a:srgbClr val="252525"/>
                </a:solidFill>
                <a:latin typeface="Arial"/>
                <a:cs typeface="Arial"/>
              </a:rPr>
              <a:t>– suppresses prolactin</a:t>
            </a:r>
            <a:r>
              <a:rPr sz="2000" spc="-135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252525"/>
                </a:solidFill>
                <a:latin typeface="Arial"/>
                <a:cs typeface="Arial"/>
              </a:rPr>
              <a:t>secretion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00"/>
              </a:spcBef>
              <a:tabLst>
                <a:tab pos="355600" algn="l"/>
                <a:tab pos="3474085" algn="l"/>
              </a:tabLst>
            </a:pPr>
            <a:r>
              <a:rPr sz="1600" spc="270" dirty="0">
                <a:solidFill>
                  <a:srgbClr val="5FCAEE"/>
                </a:solidFill>
                <a:latin typeface="Arial"/>
                <a:cs typeface="Arial"/>
              </a:rPr>
              <a:t>	</a:t>
            </a:r>
            <a:r>
              <a:rPr sz="2000" dirty="0">
                <a:solidFill>
                  <a:srgbClr val="252525"/>
                </a:solidFill>
                <a:latin typeface="Arial"/>
                <a:cs typeface="Arial"/>
              </a:rPr>
              <a:t>Medullary</a:t>
            </a:r>
            <a:r>
              <a:rPr sz="2000" spc="-15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252525"/>
                </a:solidFill>
                <a:latin typeface="Arial"/>
                <a:cs typeface="Arial"/>
              </a:rPr>
              <a:t>periventricular</a:t>
            </a:r>
            <a:r>
              <a:rPr sz="2000" spc="-25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252525"/>
                </a:solidFill>
                <a:latin typeface="Arial"/>
                <a:cs typeface="Arial"/>
              </a:rPr>
              <a:t>–	eating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  <a:tabLst>
                <a:tab pos="355600" algn="l"/>
                <a:tab pos="2978785" algn="l"/>
              </a:tabLst>
            </a:pPr>
            <a:r>
              <a:rPr sz="1600" spc="270" dirty="0">
                <a:solidFill>
                  <a:srgbClr val="5FCAEE"/>
                </a:solidFill>
                <a:latin typeface="Arial"/>
                <a:cs typeface="Arial"/>
              </a:rPr>
              <a:t>	</a:t>
            </a:r>
            <a:r>
              <a:rPr sz="2000" dirty="0">
                <a:solidFill>
                  <a:srgbClr val="252525"/>
                </a:solidFill>
                <a:latin typeface="Arial"/>
                <a:cs typeface="Arial"/>
              </a:rPr>
              <a:t>Incertohypothalamic</a:t>
            </a:r>
            <a:r>
              <a:rPr sz="2000" spc="-40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252525"/>
                </a:solidFill>
                <a:latin typeface="Arial"/>
                <a:cs typeface="Arial"/>
              </a:rPr>
              <a:t>–	copulatory</a:t>
            </a:r>
            <a:r>
              <a:rPr sz="2000" spc="-45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252525"/>
                </a:solidFill>
                <a:latin typeface="Arial"/>
                <a:cs typeface="Arial"/>
              </a:rPr>
              <a:t>behaviour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855"/>
              </a:spcBef>
            </a:pPr>
            <a:r>
              <a:rPr sz="2250" spc="380" dirty="0">
                <a:solidFill>
                  <a:srgbClr val="5FCAEE"/>
                </a:solidFill>
                <a:latin typeface="Arial"/>
                <a:cs typeface="Arial"/>
              </a:rPr>
              <a:t> </a:t>
            </a:r>
            <a:r>
              <a:rPr sz="2800" b="1" spc="-5" dirty="0">
                <a:solidFill>
                  <a:srgbClr val="252525"/>
                </a:solidFill>
                <a:latin typeface="Arial"/>
                <a:cs typeface="Arial"/>
              </a:rPr>
              <a:t>D2, 5HT2A,D4,D1 -</a:t>
            </a:r>
            <a:r>
              <a:rPr sz="2800" b="1" spc="-340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252525"/>
                </a:solidFill>
                <a:latin typeface="Arial"/>
                <a:cs typeface="Arial"/>
              </a:rPr>
              <a:t>Antagonism</a:t>
            </a:r>
            <a:endParaRPr sz="2800">
              <a:latin typeface="Arial"/>
              <a:cs typeface="Arial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458723" y="1007363"/>
            <a:ext cx="668020" cy="768350"/>
            <a:chOff x="458723" y="1007363"/>
            <a:chExt cx="668020" cy="768350"/>
          </a:xfrm>
        </p:grpSpPr>
        <p:sp>
          <p:nvSpPr>
            <p:cNvPr id="5" name="object 5"/>
            <p:cNvSpPr/>
            <p:nvPr/>
          </p:nvSpPr>
          <p:spPr>
            <a:xfrm>
              <a:off x="468629" y="1017269"/>
              <a:ext cx="647700" cy="748665"/>
            </a:xfrm>
            <a:custGeom>
              <a:avLst/>
              <a:gdLst/>
              <a:ahLst/>
              <a:cxnLst/>
              <a:rect l="l" t="t" r="r" b="b"/>
              <a:pathLst>
                <a:path w="647700" h="748664">
                  <a:moveTo>
                    <a:pt x="323850" y="0"/>
                  </a:moveTo>
                  <a:lnTo>
                    <a:pt x="0" y="323850"/>
                  </a:lnTo>
                  <a:lnTo>
                    <a:pt x="161925" y="323850"/>
                  </a:lnTo>
                  <a:lnTo>
                    <a:pt x="161925" y="748283"/>
                  </a:lnTo>
                  <a:lnTo>
                    <a:pt x="485775" y="748283"/>
                  </a:lnTo>
                  <a:lnTo>
                    <a:pt x="485775" y="323850"/>
                  </a:lnTo>
                  <a:lnTo>
                    <a:pt x="647700" y="323850"/>
                  </a:lnTo>
                  <a:lnTo>
                    <a:pt x="323850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68629" y="1017269"/>
              <a:ext cx="647700" cy="748665"/>
            </a:xfrm>
            <a:custGeom>
              <a:avLst/>
              <a:gdLst/>
              <a:ahLst/>
              <a:cxnLst/>
              <a:rect l="l" t="t" r="r" b="b"/>
              <a:pathLst>
                <a:path w="647700" h="748664">
                  <a:moveTo>
                    <a:pt x="0" y="323850"/>
                  </a:moveTo>
                  <a:lnTo>
                    <a:pt x="323850" y="0"/>
                  </a:lnTo>
                  <a:lnTo>
                    <a:pt x="647700" y="323850"/>
                  </a:lnTo>
                  <a:lnTo>
                    <a:pt x="485775" y="323850"/>
                  </a:lnTo>
                  <a:lnTo>
                    <a:pt x="485775" y="748283"/>
                  </a:lnTo>
                  <a:lnTo>
                    <a:pt x="161925" y="748283"/>
                  </a:lnTo>
                  <a:lnTo>
                    <a:pt x="161925" y="323850"/>
                  </a:lnTo>
                  <a:lnTo>
                    <a:pt x="0" y="323850"/>
                  </a:lnTo>
                  <a:close/>
                </a:path>
              </a:pathLst>
            </a:custGeom>
            <a:ln w="19812">
              <a:solidFill>
                <a:srgbClr val="5FCAE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7" name="object 7"/>
          <p:cNvGrpSpPr/>
          <p:nvPr/>
        </p:nvGrpSpPr>
        <p:grpSpPr>
          <a:xfrm>
            <a:off x="3465576" y="1007363"/>
            <a:ext cx="1315720" cy="768350"/>
            <a:chOff x="3465576" y="1007363"/>
            <a:chExt cx="1315720" cy="768350"/>
          </a:xfrm>
        </p:grpSpPr>
        <p:sp>
          <p:nvSpPr>
            <p:cNvPr id="8" name="object 8"/>
            <p:cNvSpPr/>
            <p:nvPr/>
          </p:nvSpPr>
          <p:spPr>
            <a:xfrm>
              <a:off x="3475482" y="1017269"/>
              <a:ext cx="1295400" cy="748665"/>
            </a:xfrm>
            <a:custGeom>
              <a:avLst/>
              <a:gdLst/>
              <a:ahLst/>
              <a:cxnLst/>
              <a:rect l="l" t="t" r="r" b="b"/>
              <a:pathLst>
                <a:path w="1295400" h="748664">
                  <a:moveTo>
                    <a:pt x="921257" y="0"/>
                  </a:moveTo>
                  <a:lnTo>
                    <a:pt x="921257" y="187070"/>
                  </a:lnTo>
                  <a:lnTo>
                    <a:pt x="374141" y="187070"/>
                  </a:lnTo>
                  <a:lnTo>
                    <a:pt x="374141" y="0"/>
                  </a:lnTo>
                  <a:lnTo>
                    <a:pt x="0" y="374141"/>
                  </a:lnTo>
                  <a:lnTo>
                    <a:pt x="374141" y="748283"/>
                  </a:lnTo>
                  <a:lnTo>
                    <a:pt x="374141" y="561213"/>
                  </a:lnTo>
                  <a:lnTo>
                    <a:pt x="921257" y="561213"/>
                  </a:lnTo>
                  <a:lnTo>
                    <a:pt x="921257" y="748283"/>
                  </a:lnTo>
                  <a:lnTo>
                    <a:pt x="1295400" y="374141"/>
                  </a:lnTo>
                  <a:lnTo>
                    <a:pt x="921257" y="0"/>
                  </a:lnTo>
                  <a:close/>
                </a:path>
              </a:pathLst>
            </a:custGeom>
            <a:solidFill>
              <a:srgbClr val="75757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3475482" y="1017269"/>
              <a:ext cx="1295400" cy="748665"/>
            </a:xfrm>
            <a:custGeom>
              <a:avLst/>
              <a:gdLst/>
              <a:ahLst/>
              <a:cxnLst/>
              <a:rect l="l" t="t" r="r" b="b"/>
              <a:pathLst>
                <a:path w="1295400" h="748664">
                  <a:moveTo>
                    <a:pt x="0" y="374141"/>
                  </a:moveTo>
                  <a:lnTo>
                    <a:pt x="374141" y="0"/>
                  </a:lnTo>
                  <a:lnTo>
                    <a:pt x="374141" y="187070"/>
                  </a:lnTo>
                  <a:lnTo>
                    <a:pt x="921257" y="187070"/>
                  </a:lnTo>
                  <a:lnTo>
                    <a:pt x="921257" y="0"/>
                  </a:lnTo>
                  <a:lnTo>
                    <a:pt x="1295400" y="374141"/>
                  </a:lnTo>
                  <a:lnTo>
                    <a:pt x="921257" y="748283"/>
                  </a:lnTo>
                  <a:lnTo>
                    <a:pt x="921257" y="561213"/>
                  </a:lnTo>
                  <a:lnTo>
                    <a:pt x="374141" y="561213"/>
                  </a:lnTo>
                  <a:lnTo>
                    <a:pt x="374141" y="748283"/>
                  </a:lnTo>
                  <a:lnTo>
                    <a:pt x="0" y="374141"/>
                  </a:lnTo>
                  <a:close/>
                </a:path>
              </a:pathLst>
            </a:custGeom>
            <a:ln w="19811">
              <a:solidFill>
                <a:srgbClr val="5FCAE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0" name="object 10"/>
          <p:cNvGrpSpPr/>
          <p:nvPr/>
        </p:nvGrpSpPr>
        <p:grpSpPr>
          <a:xfrm>
            <a:off x="4922520" y="1007363"/>
            <a:ext cx="668020" cy="768350"/>
            <a:chOff x="4922520" y="1007363"/>
            <a:chExt cx="668020" cy="768350"/>
          </a:xfrm>
        </p:grpSpPr>
        <p:sp>
          <p:nvSpPr>
            <p:cNvPr id="11" name="object 11"/>
            <p:cNvSpPr/>
            <p:nvPr/>
          </p:nvSpPr>
          <p:spPr>
            <a:xfrm>
              <a:off x="4932426" y="1017269"/>
              <a:ext cx="647700" cy="748665"/>
            </a:xfrm>
            <a:custGeom>
              <a:avLst/>
              <a:gdLst/>
              <a:ahLst/>
              <a:cxnLst/>
              <a:rect l="l" t="t" r="r" b="b"/>
              <a:pathLst>
                <a:path w="647700" h="748664">
                  <a:moveTo>
                    <a:pt x="323850" y="0"/>
                  </a:moveTo>
                  <a:lnTo>
                    <a:pt x="0" y="323850"/>
                  </a:lnTo>
                  <a:lnTo>
                    <a:pt x="161925" y="323850"/>
                  </a:lnTo>
                  <a:lnTo>
                    <a:pt x="161925" y="748283"/>
                  </a:lnTo>
                  <a:lnTo>
                    <a:pt x="485775" y="748283"/>
                  </a:lnTo>
                  <a:lnTo>
                    <a:pt x="485775" y="323850"/>
                  </a:lnTo>
                  <a:lnTo>
                    <a:pt x="647700" y="323850"/>
                  </a:lnTo>
                  <a:lnTo>
                    <a:pt x="323850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932426" y="1017269"/>
              <a:ext cx="647700" cy="748665"/>
            </a:xfrm>
            <a:custGeom>
              <a:avLst/>
              <a:gdLst/>
              <a:ahLst/>
              <a:cxnLst/>
              <a:rect l="l" t="t" r="r" b="b"/>
              <a:pathLst>
                <a:path w="647700" h="748664">
                  <a:moveTo>
                    <a:pt x="0" y="323850"/>
                  </a:moveTo>
                  <a:lnTo>
                    <a:pt x="323850" y="0"/>
                  </a:lnTo>
                  <a:lnTo>
                    <a:pt x="647700" y="323850"/>
                  </a:lnTo>
                  <a:lnTo>
                    <a:pt x="485775" y="323850"/>
                  </a:lnTo>
                  <a:lnTo>
                    <a:pt x="485775" y="748283"/>
                  </a:lnTo>
                  <a:lnTo>
                    <a:pt x="161925" y="748283"/>
                  </a:lnTo>
                  <a:lnTo>
                    <a:pt x="161925" y="323850"/>
                  </a:lnTo>
                  <a:lnTo>
                    <a:pt x="0" y="323850"/>
                  </a:lnTo>
                  <a:close/>
                </a:path>
              </a:pathLst>
            </a:custGeom>
            <a:ln w="19812">
              <a:solidFill>
                <a:srgbClr val="5FCAE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40" y="629158"/>
            <a:ext cx="332168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u="heavy" dirty="0">
                <a:solidFill>
                  <a:srgbClr val="5FCAEE"/>
                </a:solidFill>
                <a:uFill>
                  <a:solidFill>
                    <a:srgbClr val="5FCAEE"/>
                  </a:solidFill>
                </a:uFill>
                <a:latin typeface="Trebuchet MS"/>
                <a:cs typeface="Trebuchet MS"/>
              </a:rPr>
              <a:t>CASE</a:t>
            </a:r>
            <a:r>
              <a:rPr sz="3600" b="1" u="heavy" spc="-75" dirty="0">
                <a:solidFill>
                  <a:srgbClr val="5FCAEE"/>
                </a:solidFill>
                <a:uFill>
                  <a:solidFill>
                    <a:srgbClr val="5FCAEE"/>
                  </a:solidFill>
                </a:uFill>
                <a:latin typeface="Trebuchet MS"/>
                <a:cs typeface="Trebuchet MS"/>
              </a:rPr>
              <a:t> </a:t>
            </a:r>
            <a:r>
              <a:rPr sz="3600" b="1" u="heavy" spc="-5" dirty="0">
                <a:solidFill>
                  <a:srgbClr val="5FCAEE"/>
                </a:solidFill>
                <a:uFill>
                  <a:solidFill>
                    <a:srgbClr val="5FCAEE"/>
                  </a:solidFill>
                </a:uFill>
                <a:latin typeface="Trebuchet MS"/>
                <a:cs typeface="Trebuchet MS"/>
              </a:rPr>
              <a:t>SCENARIO</a:t>
            </a:r>
            <a:endParaRPr sz="36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74370" y="1798701"/>
            <a:ext cx="6500495" cy="3683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tabLst>
                <a:tab pos="354965" algn="l"/>
                <a:tab pos="1473200" algn="l"/>
                <a:tab pos="2404745" algn="l"/>
                <a:tab pos="5011420" algn="l"/>
              </a:tabLst>
            </a:pPr>
            <a:r>
              <a:rPr sz="1900" spc="350" dirty="0">
                <a:solidFill>
                  <a:srgbClr val="5FCAEE"/>
                </a:solidFill>
                <a:latin typeface="Arial"/>
                <a:cs typeface="Arial"/>
              </a:rPr>
              <a:t>	</a:t>
            </a:r>
            <a:r>
              <a:rPr sz="2400" dirty="0">
                <a:solidFill>
                  <a:srgbClr val="404040"/>
                </a:solidFill>
                <a:latin typeface="Arial"/>
                <a:cs typeface="Arial"/>
              </a:rPr>
              <a:t>A </a:t>
            </a:r>
            <a:r>
              <a:rPr sz="2400" spc="-10" dirty="0">
                <a:solidFill>
                  <a:srgbClr val="404040"/>
                </a:solidFill>
                <a:latin typeface="Arial"/>
                <a:cs typeface="Arial"/>
              </a:rPr>
              <a:t>45 </a:t>
            </a:r>
            <a:r>
              <a:rPr sz="2400" spc="-5" dirty="0">
                <a:solidFill>
                  <a:srgbClr val="404040"/>
                </a:solidFill>
                <a:latin typeface="Arial"/>
                <a:cs typeface="Arial"/>
              </a:rPr>
              <a:t>year old male patient was brought </a:t>
            </a:r>
            <a:r>
              <a:rPr sz="2400" dirty="0">
                <a:solidFill>
                  <a:srgbClr val="404040"/>
                </a:solidFill>
                <a:latin typeface="Arial"/>
                <a:cs typeface="Arial"/>
              </a:rPr>
              <a:t>to the  </a:t>
            </a:r>
            <a:r>
              <a:rPr sz="2400" spc="-5" dirty="0">
                <a:solidFill>
                  <a:srgbClr val="404040"/>
                </a:solidFill>
                <a:latin typeface="Arial"/>
                <a:cs typeface="Arial"/>
              </a:rPr>
              <a:t>casualty in agitated </a:t>
            </a:r>
            <a:r>
              <a:rPr sz="2400" dirty="0">
                <a:solidFill>
                  <a:srgbClr val="404040"/>
                </a:solidFill>
                <a:latin typeface="Arial"/>
                <a:cs typeface="Arial"/>
              </a:rPr>
              <a:t>state .His </a:t>
            </a:r>
            <a:r>
              <a:rPr sz="2400" spc="-5" dirty="0">
                <a:solidFill>
                  <a:srgbClr val="404040"/>
                </a:solidFill>
                <a:latin typeface="Arial"/>
                <a:cs typeface="Arial"/>
              </a:rPr>
              <a:t>wife complains  </a:t>
            </a:r>
            <a:r>
              <a:rPr sz="2400" dirty="0">
                <a:solidFill>
                  <a:srgbClr val="404040"/>
                </a:solidFill>
                <a:latin typeface="Arial"/>
                <a:cs typeface="Arial"/>
              </a:rPr>
              <a:t>that </a:t>
            </a:r>
            <a:r>
              <a:rPr sz="2400" spc="-5" dirty="0">
                <a:solidFill>
                  <a:srgbClr val="404040"/>
                </a:solidFill>
                <a:latin typeface="Arial"/>
                <a:cs typeface="Arial"/>
              </a:rPr>
              <a:t>he </a:t>
            </a:r>
            <a:r>
              <a:rPr sz="2400" spc="-10" dirty="0">
                <a:solidFill>
                  <a:srgbClr val="404040"/>
                </a:solidFill>
                <a:latin typeface="Arial"/>
                <a:cs typeface="Arial"/>
              </a:rPr>
              <a:t>is </a:t>
            </a:r>
            <a:r>
              <a:rPr sz="2400" b="1" i="1" spc="-5" dirty="0">
                <a:solidFill>
                  <a:srgbClr val="404040"/>
                </a:solidFill>
                <a:latin typeface="Arial"/>
                <a:cs typeface="Arial"/>
              </a:rPr>
              <a:t>agitated, talkative </a:t>
            </a:r>
            <a:r>
              <a:rPr sz="2400" spc="-5" dirty="0">
                <a:solidFill>
                  <a:srgbClr val="404040"/>
                </a:solidFill>
                <a:latin typeface="Arial"/>
                <a:cs typeface="Arial"/>
              </a:rPr>
              <a:t>and keeps on  mumbling </a:t>
            </a:r>
            <a:r>
              <a:rPr sz="2400" dirty="0">
                <a:solidFill>
                  <a:srgbClr val="404040"/>
                </a:solidFill>
                <a:latin typeface="Arial"/>
                <a:cs typeface="Arial"/>
              </a:rPr>
              <a:t>to </a:t>
            </a:r>
            <a:r>
              <a:rPr sz="2400" spc="-5" dirty="0">
                <a:solidFill>
                  <a:srgbClr val="404040"/>
                </a:solidFill>
                <a:latin typeface="Arial"/>
                <a:cs typeface="Arial"/>
              </a:rPr>
              <a:t>himself and </a:t>
            </a:r>
            <a:r>
              <a:rPr sz="2400" b="1" i="1" spc="-5" dirty="0">
                <a:solidFill>
                  <a:srgbClr val="404040"/>
                </a:solidFill>
                <a:latin typeface="Arial"/>
                <a:cs typeface="Arial"/>
              </a:rPr>
              <a:t>does </a:t>
            </a:r>
            <a:r>
              <a:rPr sz="2400" b="1" i="1" dirty="0">
                <a:solidFill>
                  <a:srgbClr val="404040"/>
                </a:solidFill>
                <a:latin typeface="Arial"/>
                <a:cs typeface="Arial"/>
              </a:rPr>
              <a:t>not sleep </a:t>
            </a:r>
            <a:r>
              <a:rPr sz="2400" spc="-5" dirty="0">
                <a:solidFill>
                  <a:srgbClr val="404040"/>
                </a:solidFill>
                <a:latin typeface="Arial"/>
                <a:cs typeface="Arial"/>
              </a:rPr>
              <a:t>well  </a:t>
            </a:r>
            <a:r>
              <a:rPr sz="2400" dirty="0">
                <a:solidFill>
                  <a:srgbClr val="404040"/>
                </a:solidFill>
                <a:latin typeface="Arial"/>
                <a:cs typeface="Arial"/>
              </a:rPr>
              <a:t>at </a:t>
            </a:r>
            <a:r>
              <a:rPr sz="2400" spc="-5" dirty="0">
                <a:solidFill>
                  <a:srgbClr val="404040"/>
                </a:solidFill>
                <a:latin typeface="Arial"/>
                <a:cs typeface="Arial"/>
              </a:rPr>
              <a:t>night. When asked about his mumbling, he  says </a:t>
            </a:r>
            <a:r>
              <a:rPr sz="2400" dirty="0">
                <a:solidFill>
                  <a:srgbClr val="404040"/>
                </a:solidFill>
                <a:latin typeface="Arial"/>
                <a:cs typeface="Arial"/>
              </a:rPr>
              <a:t>that </a:t>
            </a:r>
            <a:r>
              <a:rPr sz="2400" spc="-5" dirty="0">
                <a:solidFill>
                  <a:srgbClr val="404040"/>
                </a:solidFill>
                <a:latin typeface="Arial"/>
                <a:cs typeface="Arial"/>
              </a:rPr>
              <a:t>his wife and children </a:t>
            </a:r>
            <a:r>
              <a:rPr sz="2400" b="1" i="1" spc="-5" dirty="0">
                <a:solidFill>
                  <a:srgbClr val="404040"/>
                </a:solidFill>
                <a:latin typeface="Arial"/>
                <a:cs typeface="Arial"/>
              </a:rPr>
              <a:t>are trying </a:t>
            </a:r>
            <a:r>
              <a:rPr sz="2400" b="1" i="1" dirty="0">
                <a:solidFill>
                  <a:srgbClr val="404040"/>
                </a:solidFill>
                <a:latin typeface="Arial"/>
                <a:cs typeface="Arial"/>
              </a:rPr>
              <a:t>to  poison him</a:t>
            </a:r>
            <a:r>
              <a:rPr sz="2400" dirty="0">
                <a:solidFill>
                  <a:srgbClr val="404040"/>
                </a:solidFill>
                <a:latin typeface="Arial"/>
                <a:cs typeface="Arial"/>
              </a:rPr>
              <a:t>. </a:t>
            </a:r>
            <a:r>
              <a:rPr sz="2400" spc="-5" dirty="0">
                <a:solidFill>
                  <a:srgbClr val="404040"/>
                </a:solidFill>
                <a:latin typeface="Arial"/>
                <a:cs typeface="Arial"/>
              </a:rPr>
              <a:t>He has been</a:t>
            </a:r>
            <a:r>
              <a:rPr sz="2400" spc="2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Arial"/>
                <a:cs typeface="Arial"/>
              </a:rPr>
              <a:t>talking	</a:t>
            </a:r>
            <a:r>
              <a:rPr sz="2400" dirty="0">
                <a:solidFill>
                  <a:srgbClr val="404040"/>
                </a:solidFill>
                <a:latin typeface="Arial"/>
                <a:cs typeface="Arial"/>
              </a:rPr>
              <a:t>to </a:t>
            </a:r>
            <a:r>
              <a:rPr sz="2400" spc="-5" dirty="0">
                <a:solidFill>
                  <a:srgbClr val="404040"/>
                </a:solidFill>
                <a:latin typeface="Arial"/>
                <a:cs typeface="Arial"/>
              </a:rPr>
              <a:t>his  </a:t>
            </a:r>
            <a:r>
              <a:rPr sz="2400" dirty="0">
                <a:solidFill>
                  <a:srgbClr val="404040"/>
                </a:solidFill>
                <a:latin typeface="Arial"/>
                <a:cs typeface="Arial"/>
              </a:rPr>
              <a:t>mother	</a:t>
            </a:r>
            <a:r>
              <a:rPr sz="2400" spc="-5" dirty="0">
                <a:solidFill>
                  <a:srgbClr val="404040"/>
                </a:solidFill>
                <a:latin typeface="Arial"/>
                <a:cs typeface="Arial"/>
              </a:rPr>
              <a:t>about	</a:t>
            </a:r>
            <a:r>
              <a:rPr sz="2400" dirty="0">
                <a:solidFill>
                  <a:srgbClr val="404040"/>
                </a:solidFill>
                <a:latin typeface="Arial"/>
                <a:cs typeface="Arial"/>
              </a:rPr>
              <a:t>this &amp; </a:t>
            </a:r>
            <a:r>
              <a:rPr sz="2400" b="1" i="1" spc="-5" dirty="0">
                <a:solidFill>
                  <a:srgbClr val="404040"/>
                </a:solidFill>
                <a:latin typeface="Arial"/>
                <a:cs typeface="Arial"/>
              </a:rPr>
              <a:t>believes that only </a:t>
            </a:r>
            <a:r>
              <a:rPr sz="2400" dirty="0">
                <a:solidFill>
                  <a:srgbClr val="404040"/>
                </a:solidFill>
                <a:latin typeface="Arial"/>
                <a:cs typeface="Arial"/>
              </a:rPr>
              <a:t>she  </a:t>
            </a:r>
            <a:r>
              <a:rPr sz="2400" spc="-5" dirty="0">
                <a:solidFill>
                  <a:srgbClr val="404040"/>
                </a:solidFill>
                <a:latin typeface="Arial"/>
                <a:cs typeface="Arial"/>
              </a:rPr>
              <a:t>can save </a:t>
            </a:r>
            <a:r>
              <a:rPr sz="2400" dirty="0">
                <a:solidFill>
                  <a:srgbClr val="404040"/>
                </a:solidFill>
                <a:latin typeface="Arial"/>
                <a:cs typeface="Arial"/>
              </a:rPr>
              <a:t>him.( </a:t>
            </a:r>
            <a:r>
              <a:rPr sz="2400" spc="-5" dirty="0">
                <a:solidFill>
                  <a:srgbClr val="404040"/>
                </a:solidFill>
                <a:latin typeface="Arial"/>
                <a:cs typeface="Arial"/>
              </a:rPr>
              <a:t>according </a:t>
            </a:r>
            <a:r>
              <a:rPr sz="2400" dirty="0">
                <a:solidFill>
                  <a:srgbClr val="404040"/>
                </a:solidFill>
                <a:latin typeface="Arial"/>
                <a:cs typeface="Arial"/>
              </a:rPr>
              <a:t>to </a:t>
            </a:r>
            <a:r>
              <a:rPr sz="2400" spc="-5" dirty="0">
                <a:solidFill>
                  <a:srgbClr val="404040"/>
                </a:solidFill>
                <a:latin typeface="Arial"/>
                <a:cs typeface="Arial"/>
              </a:rPr>
              <a:t>his wife </a:t>
            </a:r>
            <a:r>
              <a:rPr sz="2400" dirty="0">
                <a:solidFill>
                  <a:srgbClr val="404040"/>
                </a:solidFill>
                <a:latin typeface="Arial"/>
                <a:cs typeface="Arial"/>
              </a:rPr>
              <a:t>, the  </a:t>
            </a:r>
            <a:r>
              <a:rPr sz="2400" spc="-5" dirty="0">
                <a:solidFill>
                  <a:srgbClr val="404040"/>
                </a:solidFill>
                <a:latin typeface="Arial"/>
                <a:cs typeface="Arial"/>
              </a:rPr>
              <a:t>mother passed away 20 </a:t>
            </a:r>
            <a:r>
              <a:rPr sz="2400" dirty="0">
                <a:solidFill>
                  <a:srgbClr val="404040"/>
                </a:solidFill>
                <a:latin typeface="Arial"/>
                <a:cs typeface="Arial"/>
              </a:rPr>
              <a:t>yrs</a:t>
            </a:r>
            <a:r>
              <a:rPr sz="2400" spc="2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Arial"/>
                <a:cs typeface="Arial"/>
              </a:rPr>
              <a:t>ago)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202690"/>
            <a:ext cx="8439912" cy="665530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18540" y="1438402"/>
            <a:ext cx="478726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54965" algn="l"/>
              </a:tabLst>
            </a:pPr>
            <a:r>
              <a:rPr sz="1900" spc="350" dirty="0">
                <a:solidFill>
                  <a:srgbClr val="5FCAEE"/>
                </a:solidFill>
              </a:rPr>
              <a:t>	</a:t>
            </a:r>
            <a:r>
              <a:rPr spc="-65" dirty="0"/>
              <a:t>11) </a:t>
            </a:r>
            <a:r>
              <a:rPr dirty="0"/>
              <a:t>What </a:t>
            </a:r>
            <a:r>
              <a:rPr spc="-5" dirty="0"/>
              <a:t>are </a:t>
            </a:r>
            <a:r>
              <a:rPr dirty="0"/>
              <a:t>its </a:t>
            </a:r>
            <a:r>
              <a:rPr spc="-5" dirty="0"/>
              <a:t>adverse</a:t>
            </a:r>
            <a:r>
              <a:rPr spc="30" dirty="0"/>
              <a:t> </a:t>
            </a:r>
            <a:r>
              <a:rPr spc="-5" dirty="0"/>
              <a:t>effects</a:t>
            </a:r>
            <a:r>
              <a:rPr sz="2000" spc="-5" dirty="0"/>
              <a:t>?</a:t>
            </a:r>
            <a:endParaRPr sz="2000"/>
          </a:p>
        </p:txBody>
      </p:sp>
      <p:sp>
        <p:nvSpPr>
          <p:cNvPr id="3" name="object 3"/>
          <p:cNvSpPr txBox="1"/>
          <p:nvPr/>
        </p:nvSpPr>
        <p:spPr>
          <a:xfrm>
            <a:off x="700836" y="1803628"/>
            <a:ext cx="2745105" cy="3482340"/>
          </a:xfrm>
          <a:prstGeom prst="rect">
            <a:avLst/>
          </a:prstGeom>
        </p:spPr>
        <p:txBody>
          <a:bodyPr vert="horz" wrap="square" lIns="0" tIns="140335" rIns="0" bIns="0" rtlCol="0">
            <a:spAutoFit/>
          </a:bodyPr>
          <a:lstStyle/>
          <a:p>
            <a:pPr marL="527685" indent="-515620">
              <a:lnSpc>
                <a:spcPct val="100000"/>
              </a:lnSpc>
              <a:spcBef>
                <a:spcPts val="1105"/>
              </a:spcBef>
              <a:buClr>
                <a:srgbClr val="5FCAEE"/>
              </a:buClr>
              <a:buSzPct val="80000"/>
              <a:buAutoNum type="arabicPeriod"/>
              <a:tabLst>
                <a:tab pos="527685" algn="l"/>
                <a:tab pos="528320" algn="l"/>
              </a:tabLst>
            </a:pPr>
            <a:r>
              <a:rPr sz="2000" dirty="0">
                <a:solidFill>
                  <a:srgbClr val="404040"/>
                </a:solidFill>
                <a:latin typeface="Arial"/>
                <a:cs typeface="Arial"/>
              </a:rPr>
              <a:t>Cardiovascular</a:t>
            </a:r>
            <a:endParaRPr sz="2000">
              <a:latin typeface="Arial"/>
              <a:cs typeface="Arial"/>
            </a:endParaRPr>
          </a:p>
          <a:p>
            <a:pPr marL="527685" indent="-515620">
              <a:lnSpc>
                <a:spcPct val="100000"/>
              </a:lnSpc>
              <a:spcBef>
                <a:spcPts val="1010"/>
              </a:spcBef>
              <a:buClr>
                <a:srgbClr val="5FCAEE"/>
              </a:buClr>
              <a:buSzPct val="80000"/>
              <a:buAutoNum type="arabicPeriod"/>
              <a:tabLst>
                <a:tab pos="527685" algn="l"/>
                <a:tab pos="528320" algn="l"/>
              </a:tabLst>
            </a:pPr>
            <a:r>
              <a:rPr sz="2000" dirty="0">
                <a:solidFill>
                  <a:srgbClr val="404040"/>
                </a:solidFill>
                <a:latin typeface="Arial"/>
                <a:cs typeface="Arial"/>
              </a:rPr>
              <a:t>Cerebrovascular</a:t>
            </a:r>
            <a:endParaRPr sz="2000">
              <a:latin typeface="Arial"/>
              <a:cs typeface="Arial"/>
            </a:endParaRPr>
          </a:p>
          <a:p>
            <a:pPr marL="527685" indent="-515620">
              <a:lnSpc>
                <a:spcPct val="100000"/>
              </a:lnSpc>
              <a:spcBef>
                <a:spcPts val="994"/>
              </a:spcBef>
              <a:buClr>
                <a:srgbClr val="5FCAEE"/>
              </a:buClr>
              <a:buSzPct val="80000"/>
              <a:buAutoNum type="arabicPeriod"/>
              <a:tabLst>
                <a:tab pos="527685" algn="l"/>
                <a:tab pos="528320" algn="l"/>
              </a:tabLst>
            </a:pPr>
            <a:r>
              <a:rPr sz="2000" dirty="0">
                <a:solidFill>
                  <a:srgbClr val="404040"/>
                </a:solidFill>
                <a:latin typeface="Arial"/>
                <a:cs typeface="Arial"/>
              </a:rPr>
              <a:t>Neurological –</a:t>
            </a:r>
            <a:r>
              <a:rPr sz="2000" spc="-8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Arial"/>
                <a:cs typeface="Arial"/>
              </a:rPr>
              <a:t>EPS</a:t>
            </a:r>
            <a:endParaRPr sz="2000">
              <a:latin typeface="Arial"/>
              <a:cs typeface="Arial"/>
            </a:endParaRPr>
          </a:p>
          <a:p>
            <a:pPr marL="527685" indent="-515620">
              <a:lnSpc>
                <a:spcPct val="100000"/>
              </a:lnSpc>
              <a:spcBef>
                <a:spcPts val="994"/>
              </a:spcBef>
              <a:buClr>
                <a:srgbClr val="5FCAEE"/>
              </a:buClr>
              <a:buSzPct val="80000"/>
              <a:buAutoNum type="arabicPeriod"/>
              <a:tabLst>
                <a:tab pos="527685" algn="l"/>
                <a:tab pos="528320" algn="l"/>
              </a:tabLst>
            </a:pPr>
            <a:r>
              <a:rPr sz="2000" dirty="0">
                <a:solidFill>
                  <a:srgbClr val="404040"/>
                </a:solidFill>
                <a:latin typeface="Arial"/>
                <a:cs typeface="Arial"/>
              </a:rPr>
              <a:t>Metabolic</a:t>
            </a:r>
            <a:endParaRPr sz="2000">
              <a:latin typeface="Arial"/>
              <a:cs typeface="Arial"/>
            </a:endParaRPr>
          </a:p>
          <a:p>
            <a:pPr marL="527685" indent="-515620">
              <a:lnSpc>
                <a:spcPct val="100000"/>
              </a:lnSpc>
              <a:spcBef>
                <a:spcPts val="1010"/>
              </a:spcBef>
              <a:buClr>
                <a:srgbClr val="5FCAEE"/>
              </a:buClr>
              <a:buSzPct val="80000"/>
              <a:buAutoNum type="arabicPeriod"/>
              <a:tabLst>
                <a:tab pos="527685" algn="l"/>
                <a:tab pos="528320" algn="l"/>
              </a:tabLst>
            </a:pPr>
            <a:r>
              <a:rPr sz="2000" dirty="0">
                <a:solidFill>
                  <a:srgbClr val="404040"/>
                </a:solidFill>
                <a:latin typeface="Arial"/>
                <a:cs typeface="Arial"/>
              </a:rPr>
              <a:t>Blood</a:t>
            </a:r>
            <a:endParaRPr sz="2000">
              <a:latin typeface="Arial"/>
              <a:cs typeface="Arial"/>
            </a:endParaRPr>
          </a:p>
          <a:p>
            <a:pPr marL="527685" indent="-515620">
              <a:lnSpc>
                <a:spcPct val="100000"/>
              </a:lnSpc>
              <a:spcBef>
                <a:spcPts val="994"/>
              </a:spcBef>
              <a:buClr>
                <a:srgbClr val="5FCAEE"/>
              </a:buClr>
              <a:buSzPct val="80000"/>
              <a:buAutoNum type="arabicPeriod"/>
              <a:tabLst>
                <a:tab pos="527685" algn="l"/>
                <a:tab pos="528320" algn="l"/>
              </a:tabLst>
            </a:pPr>
            <a:r>
              <a:rPr sz="2000" dirty="0">
                <a:solidFill>
                  <a:srgbClr val="404040"/>
                </a:solidFill>
                <a:latin typeface="Arial"/>
                <a:cs typeface="Arial"/>
              </a:rPr>
              <a:t>Skin</a:t>
            </a:r>
            <a:r>
              <a:rPr sz="2000" spc="-1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404040"/>
                </a:solidFill>
                <a:latin typeface="Arial"/>
                <a:cs typeface="Arial"/>
              </a:rPr>
              <a:t>eruptions</a:t>
            </a:r>
            <a:endParaRPr sz="2000">
              <a:latin typeface="Arial"/>
              <a:cs typeface="Arial"/>
            </a:endParaRPr>
          </a:p>
          <a:p>
            <a:pPr marL="527685" indent="-515620">
              <a:lnSpc>
                <a:spcPct val="100000"/>
              </a:lnSpc>
              <a:spcBef>
                <a:spcPts val="1000"/>
              </a:spcBef>
              <a:buClr>
                <a:srgbClr val="5FCAEE"/>
              </a:buClr>
              <a:buSzPct val="80000"/>
              <a:buAutoNum type="arabicPeriod"/>
              <a:tabLst>
                <a:tab pos="527685" algn="l"/>
                <a:tab pos="528320" algn="l"/>
              </a:tabLst>
            </a:pPr>
            <a:r>
              <a:rPr sz="2000" dirty="0">
                <a:solidFill>
                  <a:srgbClr val="404040"/>
                </a:solidFill>
                <a:latin typeface="Arial"/>
                <a:cs typeface="Arial"/>
              </a:rPr>
              <a:t>Ocular</a:t>
            </a:r>
            <a:endParaRPr sz="2000">
              <a:latin typeface="Arial"/>
              <a:cs typeface="Arial"/>
            </a:endParaRPr>
          </a:p>
          <a:p>
            <a:pPr marL="527685" indent="-515620">
              <a:lnSpc>
                <a:spcPct val="100000"/>
              </a:lnSpc>
              <a:spcBef>
                <a:spcPts val="1005"/>
              </a:spcBef>
              <a:buClr>
                <a:srgbClr val="5FCAEE"/>
              </a:buClr>
              <a:buSzPct val="80000"/>
              <a:buAutoNum type="arabicPeriod"/>
              <a:tabLst>
                <a:tab pos="527685" algn="l"/>
                <a:tab pos="528320" algn="l"/>
              </a:tabLst>
            </a:pPr>
            <a:r>
              <a:rPr sz="2000" dirty="0">
                <a:solidFill>
                  <a:srgbClr val="404040"/>
                </a:solidFill>
                <a:latin typeface="Arial"/>
                <a:cs typeface="Arial"/>
              </a:rPr>
              <a:t>GI &amp; hepatic</a:t>
            </a:r>
            <a:r>
              <a:rPr sz="2000" spc="-8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404040"/>
                </a:solidFill>
                <a:latin typeface="Arial"/>
                <a:cs typeface="Arial"/>
              </a:rPr>
              <a:t>S/E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8540" y="2186432"/>
            <a:ext cx="41275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54965" algn="l"/>
              </a:tabLst>
            </a:pPr>
            <a:r>
              <a:rPr sz="1900" spc="350" dirty="0">
                <a:solidFill>
                  <a:srgbClr val="5FCAEE"/>
                </a:solidFill>
                <a:latin typeface="Arial"/>
                <a:cs typeface="Arial"/>
              </a:rPr>
              <a:t>	</a:t>
            </a:r>
            <a:r>
              <a:rPr sz="2400" spc="-5" dirty="0">
                <a:solidFill>
                  <a:srgbClr val="404040"/>
                </a:solidFill>
                <a:latin typeface="Arial"/>
                <a:cs typeface="Arial"/>
              </a:rPr>
              <a:t>12) </a:t>
            </a:r>
            <a:r>
              <a:rPr sz="2400" dirty="0">
                <a:solidFill>
                  <a:srgbClr val="404040"/>
                </a:solidFill>
                <a:latin typeface="Arial"/>
                <a:cs typeface="Arial"/>
              </a:rPr>
              <a:t>What </a:t>
            </a:r>
            <a:r>
              <a:rPr sz="2400" spc="-5" dirty="0">
                <a:solidFill>
                  <a:srgbClr val="404040"/>
                </a:solidFill>
                <a:latin typeface="Arial"/>
                <a:cs typeface="Arial"/>
              </a:rPr>
              <a:t>is meant by</a:t>
            </a:r>
            <a:r>
              <a:rPr sz="2400" spc="-3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Arial"/>
                <a:cs typeface="Arial"/>
              </a:rPr>
              <a:t>SDA?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18540" y="3111754"/>
            <a:ext cx="6187440" cy="6356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105"/>
              </a:spcBef>
              <a:tabLst>
                <a:tab pos="354965" algn="l"/>
              </a:tabLst>
            </a:pPr>
            <a:r>
              <a:rPr sz="1600" spc="270" dirty="0">
                <a:solidFill>
                  <a:srgbClr val="5FCAEE"/>
                </a:solidFill>
                <a:latin typeface="Arial"/>
                <a:cs typeface="Arial"/>
              </a:rPr>
              <a:t>	</a:t>
            </a:r>
            <a:r>
              <a:rPr sz="2000" dirty="0">
                <a:solidFill>
                  <a:srgbClr val="404040"/>
                </a:solidFill>
                <a:latin typeface="Arial"/>
                <a:cs typeface="Arial"/>
              </a:rPr>
              <a:t>Serotonin Dopamine Antagonist- second</a:t>
            </a:r>
            <a:r>
              <a:rPr sz="2000" spc="-23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404040"/>
                </a:solidFill>
                <a:latin typeface="Arial"/>
                <a:cs typeface="Arial"/>
              </a:rPr>
              <a:t>generation  antipsychotics.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74370" y="717880"/>
            <a:ext cx="6002655" cy="7581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13) Comment </a:t>
            </a:r>
            <a:r>
              <a:rPr dirty="0"/>
              <a:t>on the </a:t>
            </a:r>
            <a:r>
              <a:rPr spc="-10" dirty="0"/>
              <a:t>efficacy </a:t>
            </a:r>
            <a:r>
              <a:rPr dirty="0"/>
              <a:t>and </a:t>
            </a:r>
            <a:r>
              <a:rPr spc="-5" dirty="0"/>
              <a:t>potency</a:t>
            </a:r>
            <a:r>
              <a:rPr spc="25" dirty="0"/>
              <a:t> </a:t>
            </a:r>
            <a:r>
              <a:rPr dirty="0"/>
              <a:t>of</a:t>
            </a:r>
          </a:p>
          <a:p>
            <a:pPr marL="1841500">
              <a:lnSpc>
                <a:spcPct val="100000"/>
              </a:lnSpc>
              <a:spcBef>
                <a:spcPts val="5"/>
              </a:spcBef>
            </a:pPr>
            <a:r>
              <a:rPr spc="-5" dirty="0"/>
              <a:t>antipsychotics</a:t>
            </a:r>
            <a:r>
              <a:rPr sz="2000" b="1" spc="-5" dirty="0">
                <a:latin typeface="Arial"/>
                <a:cs typeface="Arial"/>
              </a:rPr>
              <a:t>.</a:t>
            </a:r>
            <a:endParaRPr sz="2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74370" y="1883966"/>
            <a:ext cx="5899150" cy="3910329"/>
          </a:xfrm>
          <a:prstGeom prst="rect">
            <a:avLst/>
          </a:prstGeom>
        </p:spPr>
        <p:txBody>
          <a:bodyPr vert="horz" wrap="square" lIns="0" tIns="138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90"/>
              </a:spcBef>
            </a:pPr>
            <a:r>
              <a:rPr sz="2000" b="1" u="heavy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Arial"/>
                <a:cs typeface="Arial"/>
              </a:rPr>
              <a:t>Efficacy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sz="1600" spc="270" dirty="0">
                <a:solidFill>
                  <a:srgbClr val="5FCAEE"/>
                </a:solidFill>
                <a:latin typeface="Arial"/>
                <a:cs typeface="Arial"/>
              </a:rPr>
              <a:t>	</a:t>
            </a:r>
            <a:r>
              <a:rPr sz="2000" dirty="0">
                <a:solidFill>
                  <a:srgbClr val="404040"/>
                </a:solidFill>
                <a:latin typeface="Arial"/>
                <a:cs typeface="Arial"/>
              </a:rPr>
              <a:t>Positive symptoms- new drugs equal to old</a:t>
            </a:r>
            <a:r>
              <a:rPr sz="2000" spc="-16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404040"/>
                </a:solidFill>
                <a:latin typeface="Arial"/>
                <a:cs typeface="Arial"/>
              </a:rPr>
              <a:t>drugs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00"/>
              </a:spcBef>
              <a:tabLst>
                <a:tab pos="354965" algn="l"/>
              </a:tabLst>
            </a:pPr>
            <a:r>
              <a:rPr sz="1600" spc="270" dirty="0">
                <a:solidFill>
                  <a:srgbClr val="5FCAEE"/>
                </a:solidFill>
                <a:latin typeface="Arial"/>
                <a:cs typeface="Arial"/>
              </a:rPr>
              <a:t>	</a:t>
            </a:r>
            <a:r>
              <a:rPr sz="2000" dirty="0">
                <a:solidFill>
                  <a:srgbClr val="404040"/>
                </a:solidFill>
                <a:latin typeface="Arial"/>
                <a:cs typeface="Arial"/>
              </a:rPr>
              <a:t>Negative symptoms- newer ones are</a:t>
            </a:r>
            <a:r>
              <a:rPr sz="2000" spc="-13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404040"/>
                </a:solidFill>
                <a:latin typeface="Arial"/>
                <a:cs typeface="Arial"/>
              </a:rPr>
              <a:t>superior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875"/>
              </a:spcBef>
            </a:pPr>
            <a:r>
              <a:rPr sz="2000" b="1" u="heavy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Arial"/>
                <a:cs typeface="Arial"/>
              </a:rPr>
              <a:t>Potency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sz="1600" spc="270" dirty="0">
                <a:solidFill>
                  <a:srgbClr val="5FCAEE"/>
                </a:solidFill>
                <a:latin typeface="Arial"/>
                <a:cs typeface="Arial"/>
              </a:rPr>
              <a:t>	</a:t>
            </a:r>
            <a:r>
              <a:rPr sz="2000" dirty="0">
                <a:solidFill>
                  <a:srgbClr val="404040"/>
                </a:solidFill>
                <a:latin typeface="Arial"/>
                <a:cs typeface="Arial"/>
              </a:rPr>
              <a:t>high </a:t>
            </a:r>
            <a:r>
              <a:rPr sz="2000" spc="-5" dirty="0">
                <a:solidFill>
                  <a:srgbClr val="404040"/>
                </a:solidFill>
                <a:latin typeface="Arial"/>
                <a:cs typeface="Arial"/>
              </a:rPr>
              <a:t>(e.g.,</a:t>
            </a:r>
            <a:r>
              <a:rPr sz="2000" spc="-5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404040"/>
                </a:solidFill>
                <a:latin typeface="Arial"/>
                <a:cs typeface="Arial"/>
              </a:rPr>
              <a:t>haloperidol)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10"/>
              </a:spcBef>
              <a:tabLst>
                <a:tab pos="354965" algn="l"/>
              </a:tabLst>
            </a:pPr>
            <a:r>
              <a:rPr sz="1600" spc="270" dirty="0">
                <a:solidFill>
                  <a:srgbClr val="5FCAEE"/>
                </a:solidFill>
                <a:latin typeface="Arial"/>
                <a:cs typeface="Arial"/>
              </a:rPr>
              <a:t>	</a:t>
            </a:r>
            <a:r>
              <a:rPr sz="2000" dirty="0">
                <a:solidFill>
                  <a:srgbClr val="404040"/>
                </a:solidFill>
                <a:latin typeface="Arial"/>
                <a:cs typeface="Arial"/>
              </a:rPr>
              <a:t>low (e.g.,</a:t>
            </a:r>
            <a:r>
              <a:rPr sz="2000" spc="-4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404040"/>
                </a:solidFill>
                <a:latin typeface="Arial"/>
                <a:cs typeface="Arial"/>
              </a:rPr>
              <a:t>chlorpromazine),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sz="1600" spc="270" dirty="0">
                <a:solidFill>
                  <a:srgbClr val="5FCAEE"/>
                </a:solidFill>
                <a:latin typeface="Arial"/>
                <a:cs typeface="Arial"/>
              </a:rPr>
              <a:t>	</a:t>
            </a:r>
            <a:r>
              <a:rPr sz="2000" dirty="0">
                <a:solidFill>
                  <a:srgbClr val="404040"/>
                </a:solidFill>
                <a:latin typeface="Arial"/>
                <a:cs typeface="Arial"/>
              </a:rPr>
              <a:t>intermediate </a:t>
            </a:r>
            <a:r>
              <a:rPr sz="2000" spc="-5" dirty="0">
                <a:solidFill>
                  <a:srgbClr val="404040"/>
                </a:solidFill>
                <a:latin typeface="Arial"/>
                <a:cs typeface="Arial"/>
              </a:rPr>
              <a:t>(e.g.,</a:t>
            </a:r>
            <a:r>
              <a:rPr sz="2000" spc="-7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404040"/>
                </a:solidFill>
                <a:latin typeface="Arial"/>
                <a:cs typeface="Arial"/>
              </a:rPr>
              <a:t>loxapine)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sz="1600" spc="270" dirty="0">
                <a:solidFill>
                  <a:srgbClr val="5FCAEE"/>
                </a:solidFill>
                <a:latin typeface="Arial"/>
                <a:cs typeface="Arial"/>
              </a:rPr>
              <a:t>	</a:t>
            </a:r>
            <a:r>
              <a:rPr sz="2000" u="heavy" spc="-1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Arial"/>
                <a:cs typeface="Arial"/>
              </a:rPr>
              <a:t>affinity </a:t>
            </a:r>
            <a:r>
              <a:rPr sz="2000" u="heavy" spc="-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Arial"/>
                <a:cs typeface="Arial"/>
              </a:rPr>
              <a:t>for </a:t>
            </a:r>
            <a:r>
              <a:rPr sz="2000" u="heavy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Arial"/>
                <a:cs typeface="Arial"/>
              </a:rPr>
              <a:t>D2</a:t>
            </a:r>
            <a:r>
              <a:rPr sz="2000" u="heavy" spc="-3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Arial"/>
                <a:cs typeface="Arial"/>
              </a:rPr>
              <a:t> </a:t>
            </a:r>
            <a:r>
              <a:rPr sz="2000" u="heavy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Arial"/>
                <a:cs typeface="Arial"/>
              </a:rPr>
              <a:t>receptor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4069781"/>
            <a:ext cx="447040" cy="2788285"/>
          </a:xfrm>
          <a:custGeom>
            <a:avLst/>
            <a:gdLst/>
            <a:ahLst/>
            <a:cxnLst/>
            <a:rect l="l" t="t" r="r" b="b"/>
            <a:pathLst>
              <a:path w="447040" h="2788284">
                <a:moveTo>
                  <a:pt x="0" y="0"/>
                </a:moveTo>
                <a:lnTo>
                  <a:pt x="0" y="2788217"/>
                </a:lnTo>
                <a:lnTo>
                  <a:pt x="446591" y="2788217"/>
                </a:lnTo>
                <a:lnTo>
                  <a:pt x="0" y="0"/>
                </a:lnTo>
                <a:close/>
              </a:path>
            </a:pathLst>
          </a:custGeom>
          <a:solidFill>
            <a:srgbClr val="5FCAEE">
              <a:alpha val="7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5126970" y="0"/>
            <a:ext cx="4022090" cy="6867525"/>
            <a:chOff x="5126970" y="0"/>
            <a:chExt cx="4022090" cy="6867525"/>
          </a:xfrm>
        </p:grpSpPr>
        <p:sp>
          <p:nvSpPr>
            <p:cNvPr id="4" name="object 4"/>
            <p:cNvSpPr/>
            <p:nvPr/>
          </p:nvSpPr>
          <p:spPr>
            <a:xfrm>
              <a:off x="5131542" y="4182281"/>
              <a:ext cx="4012565" cy="2675890"/>
            </a:xfrm>
            <a:custGeom>
              <a:avLst/>
              <a:gdLst/>
              <a:ahLst/>
              <a:cxnLst/>
              <a:rect l="l" t="t" r="r" b="b"/>
              <a:pathLst>
                <a:path w="4012565" h="2675890">
                  <a:moveTo>
                    <a:pt x="0" y="2675717"/>
                  </a:moveTo>
                  <a:lnTo>
                    <a:pt x="4012456" y="0"/>
                  </a:lnTo>
                </a:path>
              </a:pathLst>
            </a:custGeom>
            <a:ln w="9144">
              <a:solidFill>
                <a:srgbClr val="5FCAE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7042404" y="0"/>
              <a:ext cx="1219200" cy="6858000"/>
            </a:xfrm>
            <a:custGeom>
              <a:avLst/>
              <a:gdLst/>
              <a:ahLst/>
              <a:cxnLst/>
              <a:rect l="l" t="t" r="r" b="b"/>
              <a:pathLst>
                <a:path w="1219200" h="6858000">
                  <a:moveTo>
                    <a:pt x="0" y="0"/>
                  </a:moveTo>
                  <a:lnTo>
                    <a:pt x="1219200" y="6857999"/>
                  </a:lnTo>
                </a:path>
              </a:pathLst>
            </a:custGeom>
            <a:ln w="9144">
              <a:solidFill>
                <a:srgbClr val="5FCAE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6891727" y="0"/>
              <a:ext cx="2252345" cy="6858000"/>
            </a:xfrm>
            <a:custGeom>
              <a:avLst/>
              <a:gdLst/>
              <a:ahLst/>
              <a:cxnLst/>
              <a:rect l="l" t="t" r="r" b="b"/>
              <a:pathLst>
                <a:path w="2252345" h="6858000">
                  <a:moveTo>
                    <a:pt x="2023163" y="0"/>
                  </a:moveTo>
                  <a:lnTo>
                    <a:pt x="0" y="6857998"/>
                  </a:lnTo>
                  <a:lnTo>
                    <a:pt x="2252271" y="6857998"/>
                  </a:lnTo>
                  <a:lnTo>
                    <a:pt x="2252271" y="8226"/>
                  </a:lnTo>
                  <a:lnTo>
                    <a:pt x="2023163" y="0"/>
                  </a:lnTo>
                  <a:close/>
                </a:path>
              </a:pathLst>
            </a:custGeom>
            <a:solidFill>
              <a:srgbClr val="5FCAEE">
                <a:alpha val="36077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7207072" y="0"/>
              <a:ext cx="1937385" cy="6858000"/>
            </a:xfrm>
            <a:custGeom>
              <a:avLst/>
              <a:gdLst/>
              <a:ahLst/>
              <a:cxnLst/>
              <a:rect l="l" t="t" r="r" b="b"/>
              <a:pathLst>
                <a:path w="1937384" h="6858000">
                  <a:moveTo>
                    <a:pt x="1936927" y="0"/>
                  </a:moveTo>
                  <a:lnTo>
                    <a:pt x="0" y="0"/>
                  </a:lnTo>
                  <a:lnTo>
                    <a:pt x="1200326" y="6857996"/>
                  </a:lnTo>
                  <a:lnTo>
                    <a:pt x="1936927" y="6857996"/>
                  </a:lnTo>
                  <a:lnTo>
                    <a:pt x="1936927" y="0"/>
                  </a:lnTo>
                  <a:close/>
                </a:path>
              </a:pathLst>
            </a:custGeom>
            <a:solidFill>
              <a:srgbClr val="5FCAEE">
                <a:alpha val="1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6638545" y="3921067"/>
              <a:ext cx="2505710" cy="2937510"/>
            </a:xfrm>
            <a:custGeom>
              <a:avLst/>
              <a:gdLst/>
              <a:ahLst/>
              <a:cxnLst/>
              <a:rect l="l" t="t" r="r" b="b"/>
              <a:pathLst>
                <a:path w="2505709" h="2937509">
                  <a:moveTo>
                    <a:pt x="2505454" y="0"/>
                  </a:moveTo>
                  <a:lnTo>
                    <a:pt x="0" y="2936930"/>
                  </a:lnTo>
                  <a:lnTo>
                    <a:pt x="2505454" y="2936930"/>
                  </a:lnTo>
                  <a:lnTo>
                    <a:pt x="2505454" y="0"/>
                  </a:lnTo>
                  <a:close/>
                </a:path>
              </a:pathLst>
            </a:custGeom>
            <a:solidFill>
              <a:srgbClr val="17AFE3">
                <a:alpha val="65881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7012872" y="0"/>
              <a:ext cx="2131695" cy="6858000"/>
            </a:xfrm>
            <a:custGeom>
              <a:avLst/>
              <a:gdLst/>
              <a:ahLst/>
              <a:cxnLst/>
              <a:rect l="l" t="t" r="r" b="b"/>
              <a:pathLst>
                <a:path w="2131695" h="6858000">
                  <a:moveTo>
                    <a:pt x="2131127" y="0"/>
                  </a:moveTo>
                  <a:lnTo>
                    <a:pt x="0" y="0"/>
                  </a:lnTo>
                  <a:lnTo>
                    <a:pt x="1854139" y="6857996"/>
                  </a:lnTo>
                  <a:lnTo>
                    <a:pt x="2131127" y="6849802"/>
                  </a:lnTo>
                  <a:lnTo>
                    <a:pt x="2131127" y="0"/>
                  </a:lnTo>
                  <a:close/>
                </a:path>
              </a:pathLst>
            </a:custGeom>
            <a:solidFill>
              <a:srgbClr val="17AFE3">
                <a:alpha val="5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8295132" y="0"/>
              <a:ext cx="848994" cy="6858000"/>
            </a:xfrm>
            <a:custGeom>
              <a:avLst/>
              <a:gdLst/>
              <a:ahLst/>
              <a:cxnLst/>
              <a:rect l="l" t="t" r="r" b="b"/>
              <a:pathLst>
                <a:path w="848995" h="6858000">
                  <a:moveTo>
                    <a:pt x="848867" y="0"/>
                  </a:moveTo>
                  <a:lnTo>
                    <a:pt x="676515" y="0"/>
                  </a:lnTo>
                  <a:lnTo>
                    <a:pt x="0" y="6857996"/>
                  </a:lnTo>
                  <a:lnTo>
                    <a:pt x="848867" y="6857996"/>
                  </a:lnTo>
                  <a:lnTo>
                    <a:pt x="848867" y="0"/>
                  </a:lnTo>
                  <a:close/>
                </a:path>
              </a:pathLst>
            </a:custGeom>
            <a:solidFill>
              <a:srgbClr val="2D83C3">
                <a:alpha val="7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8095213" y="0"/>
              <a:ext cx="1049020" cy="6858000"/>
            </a:xfrm>
            <a:custGeom>
              <a:avLst/>
              <a:gdLst/>
              <a:ahLst/>
              <a:cxnLst/>
              <a:rect l="l" t="t" r="r" b="b"/>
              <a:pathLst>
                <a:path w="1049020" h="6858000">
                  <a:moveTo>
                    <a:pt x="1048785" y="0"/>
                  </a:moveTo>
                  <a:lnTo>
                    <a:pt x="0" y="0"/>
                  </a:lnTo>
                  <a:lnTo>
                    <a:pt x="937406" y="6857996"/>
                  </a:lnTo>
                  <a:lnTo>
                    <a:pt x="1048785" y="6857996"/>
                  </a:lnTo>
                  <a:lnTo>
                    <a:pt x="1048785" y="0"/>
                  </a:lnTo>
                  <a:close/>
                </a:path>
              </a:pathLst>
            </a:custGeom>
            <a:solidFill>
              <a:srgbClr val="226192">
                <a:alpha val="8195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8068056" y="4917386"/>
              <a:ext cx="1076325" cy="1941195"/>
            </a:xfrm>
            <a:custGeom>
              <a:avLst/>
              <a:gdLst/>
              <a:ahLst/>
              <a:cxnLst/>
              <a:rect l="l" t="t" r="r" b="b"/>
              <a:pathLst>
                <a:path w="1076325" h="1941195">
                  <a:moveTo>
                    <a:pt x="1075943" y="0"/>
                  </a:moveTo>
                  <a:lnTo>
                    <a:pt x="0" y="1940611"/>
                  </a:lnTo>
                  <a:lnTo>
                    <a:pt x="1075943" y="1935608"/>
                  </a:lnTo>
                  <a:lnTo>
                    <a:pt x="1075943" y="0"/>
                  </a:lnTo>
                  <a:close/>
                </a:path>
              </a:pathLst>
            </a:custGeom>
            <a:solidFill>
              <a:srgbClr val="17AFE3">
                <a:alpha val="65881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>
            <a:spLocks noGrp="1"/>
          </p:cNvSpPr>
          <p:nvPr>
            <p:ph type="title"/>
          </p:nvPr>
        </p:nvSpPr>
        <p:spPr>
          <a:xfrm>
            <a:off x="474370" y="2733547"/>
            <a:ext cx="655574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tabLst>
                <a:tab pos="354965" algn="l"/>
              </a:tabLst>
            </a:pPr>
            <a:r>
              <a:rPr sz="1900" spc="350" dirty="0">
                <a:solidFill>
                  <a:srgbClr val="5FCAEE"/>
                </a:solidFill>
              </a:rPr>
              <a:t>	</a:t>
            </a:r>
            <a:r>
              <a:rPr spc="-5" dirty="0"/>
              <a:t>14</a:t>
            </a:r>
            <a:r>
              <a:rPr spc="-5" dirty="0">
                <a:latin typeface="Trebuchet MS"/>
                <a:cs typeface="Trebuchet MS"/>
              </a:rPr>
              <a:t>) What are the extrapyramidal </a:t>
            </a:r>
            <a:r>
              <a:rPr dirty="0">
                <a:latin typeface="Trebuchet MS"/>
                <a:cs typeface="Trebuchet MS"/>
              </a:rPr>
              <a:t>side </a:t>
            </a:r>
            <a:r>
              <a:rPr spc="-5" dirty="0">
                <a:latin typeface="Trebuchet MS"/>
                <a:cs typeface="Trebuchet MS"/>
              </a:rPr>
              <a:t>effects  </a:t>
            </a:r>
            <a:r>
              <a:rPr dirty="0">
                <a:latin typeface="Trebuchet MS"/>
                <a:cs typeface="Trebuchet MS"/>
              </a:rPr>
              <a:t>likely </a:t>
            </a:r>
            <a:r>
              <a:rPr spc="-5" dirty="0">
                <a:latin typeface="Trebuchet MS"/>
                <a:cs typeface="Trebuchet MS"/>
              </a:rPr>
              <a:t>to</a:t>
            </a:r>
            <a:r>
              <a:rPr spc="10" dirty="0">
                <a:latin typeface="Trebuchet MS"/>
                <a:cs typeface="Trebuchet MS"/>
              </a:rPr>
              <a:t> </a:t>
            </a:r>
            <a:r>
              <a:rPr spc="-5" dirty="0">
                <a:latin typeface="Trebuchet MS"/>
                <a:cs typeface="Trebuchet MS"/>
              </a:rPr>
              <a:t>occur?</a:t>
            </a:r>
            <a:endParaRPr sz="19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0" y="3175"/>
          <a:ext cx="9144000" cy="68548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202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046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695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56133">
                <a:tc>
                  <a:txBody>
                    <a:bodyPr/>
                    <a:lstStyle/>
                    <a:p>
                      <a:pPr marL="1905">
                        <a:lnSpc>
                          <a:spcPts val="2060"/>
                        </a:lnSpc>
                      </a:pPr>
                      <a:r>
                        <a:rPr sz="1800" spc="-10" dirty="0">
                          <a:latin typeface="Carlito"/>
                          <a:cs typeface="Carlito"/>
                        </a:rPr>
                        <a:t>REACTION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>
                        <a:lnSpc>
                          <a:spcPts val="2060"/>
                        </a:lnSpc>
                      </a:pPr>
                      <a:r>
                        <a:rPr sz="1800" spc="-30" dirty="0">
                          <a:latin typeface="Carlito"/>
                          <a:cs typeface="Carlito"/>
                        </a:rPr>
                        <a:t>FEATURES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>
                        <a:lnSpc>
                          <a:spcPts val="2060"/>
                        </a:lnSpc>
                      </a:pPr>
                      <a:r>
                        <a:rPr sz="1800" spc="-5" dirty="0">
                          <a:latin typeface="Carlito"/>
                          <a:cs typeface="Carlito"/>
                        </a:rPr>
                        <a:t>TIME OF</a:t>
                      </a:r>
                      <a:r>
                        <a:rPr sz="1800" spc="-3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800" dirty="0">
                          <a:latin typeface="Carlito"/>
                          <a:cs typeface="Carlito"/>
                        </a:rPr>
                        <a:t>MAXIMAL</a:t>
                      </a:r>
                      <a:endParaRPr sz="1800">
                        <a:latin typeface="Carlito"/>
                        <a:cs typeface="Carlito"/>
                      </a:endParaRPr>
                    </a:p>
                    <a:p>
                      <a:pPr marL="5715">
                        <a:lnSpc>
                          <a:spcPct val="100000"/>
                        </a:lnSpc>
                      </a:pPr>
                      <a:r>
                        <a:rPr sz="1800" dirty="0">
                          <a:latin typeface="Carlito"/>
                          <a:cs typeface="Carlito"/>
                        </a:rPr>
                        <a:t>RISK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>
                        <a:lnSpc>
                          <a:spcPts val="2060"/>
                        </a:lnSpc>
                      </a:pPr>
                      <a:r>
                        <a:rPr sz="1800" spc="-25" dirty="0">
                          <a:latin typeface="Carlito"/>
                          <a:cs typeface="Carlito"/>
                        </a:rPr>
                        <a:t>TREATMENT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8830">
                <a:tc>
                  <a:txBody>
                    <a:bodyPr/>
                    <a:lstStyle/>
                    <a:p>
                      <a:pPr marL="1905">
                        <a:lnSpc>
                          <a:spcPts val="2085"/>
                        </a:lnSpc>
                      </a:pPr>
                      <a:r>
                        <a:rPr sz="1800" spc="-10" dirty="0">
                          <a:latin typeface="Carlito"/>
                          <a:cs typeface="Carlito"/>
                        </a:rPr>
                        <a:t>Acute</a:t>
                      </a:r>
                      <a:r>
                        <a:rPr sz="180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800" spc="-10" dirty="0">
                          <a:latin typeface="Carlito"/>
                          <a:cs typeface="Carlito"/>
                        </a:rPr>
                        <a:t>dystonia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5080">
                        <a:lnSpc>
                          <a:spcPts val="2085"/>
                        </a:lnSpc>
                      </a:pPr>
                      <a:r>
                        <a:rPr sz="1800" spc="-5" dirty="0">
                          <a:latin typeface="Carlito"/>
                          <a:cs typeface="Carlito"/>
                        </a:rPr>
                        <a:t>Spasm of muscles of</a:t>
                      </a:r>
                      <a:r>
                        <a:rPr sz="1800" spc="-2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800" spc="-5" dirty="0">
                          <a:latin typeface="Carlito"/>
                          <a:cs typeface="Carlito"/>
                        </a:rPr>
                        <a:t>tongue,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5715">
                        <a:lnSpc>
                          <a:spcPts val="2085"/>
                        </a:lnSpc>
                      </a:pPr>
                      <a:r>
                        <a:rPr sz="1800" dirty="0">
                          <a:latin typeface="Carlito"/>
                          <a:cs typeface="Carlito"/>
                        </a:rPr>
                        <a:t>1 </a:t>
                      </a:r>
                      <a:r>
                        <a:rPr sz="1800" spc="-10" dirty="0">
                          <a:latin typeface="Carlito"/>
                          <a:cs typeface="Carlito"/>
                        </a:rPr>
                        <a:t>to </a:t>
                      </a:r>
                      <a:r>
                        <a:rPr sz="1800" dirty="0">
                          <a:latin typeface="Carlito"/>
                          <a:cs typeface="Carlito"/>
                        </a:rPr>
                        <a:t>5 </a:t>
                      </a:r>
                      <a:r>
                        <a:rPr sz="1800" spc="-15" dirty="0">
                          <a:latin typeface="Carlito"/>
                          <a:cs typeface="Carlito"/>
                        </a:rPr>
                        <a:t>days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5715">
                        <a:lnSpc>
                          <a:spcPts val="2085"/>
                        </a:lnSpc>
                      </a:pPr>
                      <a:r>
                        <a:rPr sz="1800" spc="-5" dirty="0">
                          <a:latin typeface="Carlito"/>
                          <a:cs typeface="Carlito"/>
                        </a:rPr>
                        <a:t>Antiparkinsonian agents</a:t>
                      </a:r>
                      <a:r>
                        <a:rPr sz="1800" spc="-3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800" spc="-10" dirty="0">
                          <a:latin typeface="Carlito"/>
                          <a:cs typeface="Carlito"/>
                        </a:rPr>
                        <a:t>are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20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5080">
                        <a:lnSpc>
                          <a:spcPts val="1889"/>
                        </a:lnSpc>
                      </a:pPr>
                      <a:r>
                        <a:rPr sz="1800" spc="-10" dirty="0">
                          <a:latin typeface="Carlito"/>
                          <a:cs typeface="Carlito"/>
                        </a:rPr>
                        <a:t>face, </a:t>
                      </a:r>
                      <a:r>
                        <a:rPr sz="1800" spc="-5" dirty="0">
                          <a:latin typeface="Carlito"/>
                          <a:cs typeface="Carlito"/>
                        </a:rPr>
                        <a:t>neck, back; </a:t>
                      </a:r>
                      <a:r>
                        <a:rPr sz="1800" spc="-15" dirty="0">
                          <a:latin typeface="Carlito"/>
                          <a:cs typeface="Carlito"/>
                        </a:rPr>
                        <a:t>may</a:t>
                      </a:r>
                      <a:r>
                        <a:rPr sz="1800" spc="1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800" spc="-5" dirty="0">
                          <a:latin typeface="Carlito"/>
                          <a:cs typeface="Carlito"/>
                        </a:rPr>
                        <a:t>mimic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5715">
                        <a:lnSpc>
                          <a:spcPts val="1889"/>
                        </a:lnSpc>
                      </a:pPr>
                      <a:r>
                        <a:rPr sz="1800" spc="-5" dirty="0">
                          <a:latin typeface="Carlito"/>
                          <a:cs typeface="Carlito"/>
                        </a:rPr>
                        <a:t>diagnostic </a:t>
                      </a:r>
                      <a:r>
                        <a:rPr sz="1800" dirty="0">
                          <a:latin typeface="Carlito"/>
                          <a:cs typeface="Carlito"/>
                        </a:rPr>
                        <a:t>and</a:t>
                      </a:r>
                      <a:r>
                        <a:rPr sz="1800" spc="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800" spc="-15" dirty="0">
                          <a:latin typeface="Carlito"/>
                          <a:cs typeface="Carlito"/>
                        </a:rPr>
                        <a:t>curative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31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>
                        <a:lnSpc>
                          <a:spcPts val="1889"/>
                        </a:lnSpc>
                      </a:pPr>
                      <a:r>
                        <a:rPr sz="1800" spc="-10" dirty="0">
                          <a:latin typeface="Carlito"/>
                          <a:cs typeface="Carlito"/>
                        </a:rPr>
                        <a:t>seizures; </a:t>
                      </a:r>
                      <a:r>
                        <a:rPr sz="1800" spc="-5" dirty="0">
                          <a:latin typeface="Carlito"/>
                          <a:cs typeface="Carlito"/>
                        </a:rPr>
                        <a:t>not</a:t>
                      </a:r>
                      <a:r>
                        <a:rPr sz="1800" spc="1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800" spc="-15" dirty="0">
                          <a:latin typeface="Carlito"/>
                          <a:cs typeface="Carlito"/>
                        </a:rPr>
                        <a:t>hysteria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9085">
                <a:tc>
                  <a:txBody>
                    <a:bodyPr/>
                    <a:lstStyle/>
                    <a:p>
                      <a:pPr marL="1905">
                        <a:lnSpc>
                          <a:spcPts val="2085"/>
                        </a:lnSpc>
                      </a:pPr>
                      <a:r>
                        <a:rPr sz="1800" spc="-10" dirty="0">
                          <a:latin typeface="Carlito"/>
                          <a:cs typeface="Carlito"/>
                        </a:rPr>
                        <a:t>Akathisia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5080">
                        <a:lnSpc>
                          <a:spcPts val="2085"/>
                        </a:lnSpc>
                      </a:pPr>
                      <a:r>
                        <a:rPr sz="1800" spc="-5" dirty="0">
                          <a:latin typeface="Carlito"/>
                          <a:cs typeface="Carlito"/>
                        </a:rPr>
                        <a:t>Motor restlessness;</a:t>
                      </a:r>
                      <a:r>
                        <a:rPr sz="1800" spc="-2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800" spc="-5" dirty="0">
                          <a:latin typeface="Carlito"/>
                          <a:cs typeface="Carlito"/>
                        </a:rPr>
                        <a:t>not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5715">
                        <a:lnSpc>
                          <a:spcPts val="2085"/>
                        </a:lnSpc>
                      </a:pPr>
                      <a:r>
                        <a:rPr sz="1800" dirty="0">
                          <a:latin typeface="Carlito"/>
                          <a:cs typeface="Carlito"/>
                        </a:rPr>
                        <a:t>5 </a:t>
                      </a:r>
                      <a:r>
                        <a:rPr sz="1800" spc="-10" dirty="0">
                          <a:latin typeface="Carlito"/>
                          <a:cs typeface="Carlito"/>
                        </a:rPr>
                        <a:t>to </a:t>
                      </a:r>
                      <a:r>
                        <a:rPr sz="1800" dirty="0">
                          <a:latin typeface="Carlito"/>
                          <a:cs typeface="Carlito"/>
                        </a:rPr>
                        <a:t>60 </a:t>
                      </a:r>
                      <a:r>
                        <a:rPr sz="1800" spc="-15" dirty="0">
                          <a:latin typeface="Carlito"/>
                          <a:cs typeface="Carlito"/>
                        </a:rPr>
                        <a:t>days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5715">
                        <a:lnSpc>
                          <a:spcPts val="2085"/>
                        </a:lnSpc>
                      </a:pPr>
                      <a:r>
                        <a:rPr sz="1800" spc="-10" dirty="0">
                          <a:latin typeface="Carlito"/>
                          <a:cs typeface="Carlito"/>
                        </a:rPr>
                        <a:t>Reduce </a:t>
                      </a:r>
                      <a:r>
                        <a:rPr sz="1800" dirty="0">
                          <a:latin typeface="Carlito"/>
                          <a:cs typeface="Carlito"/>
                        </a:rPr>
                        <a:t>dose </a:t>
                      </a:r>
                      <a:r>
                        <a:rPr sz="1800" spc="-5" dirty="0">
                          <a:latin typeface="Carlito"/>
                          <a:cs typeface="Carlito"/>
                        </a:rPr>
                        <a:t>or</a:t>
                      </a:r>
                      <a:r>
                        <a:rPr sz="1800" spc="2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800" dirty="0">
                          <a:latin typeface="Carlito"/>
                          <a:cs typeface="Carlito"/>
                        </a:rPr>
                        <a:t>change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0886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>
                        <a:lnSpc>
                          <a:spcPts val="1889"/>
                        </a:lnSpc>
                      </a:pPr>
                      <a:r>
                        <a:rPr sz="1800" spc="-5" dirty="0">
                          <a:latin typeface="Carlito"/>
                          <a:cs typeface="Carlito"/>
                        </a:rPr>
                        <a:t>anxiety or </a:t>
                      </a:r>
                      <a:r>
                        <a:rPr sz="1800" spc="-10" dirty="0">
                          <a:latin typeface="Carlito"/>
                          <a:cs typeface="Carlito"/>
                        </a:rPr>
                        <a:t>"agitation"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>
                        <a:lnSpc>
                          <a:spcPts val="1889"/>
                        </a:lnSpc>
                      </a:pPr>
                      <a:r>
                        <a:rPr sz="1800" dirty="0">
                          <a:latin typeface="Carlito"/>
                          <a:cs typeface="Carlito"/>
                        </a:rPr>
                        <a:t>drug;</a:t>
                      </a:r>
                      <a:r>
                        <a:rPr sz="1800" spc="-5" dirty="0">
                          <a:latin typeface="Carlito"/>
                          <a:cs typeface="Carlito"/>
                        </a:rPr>
                        <a:t> antiparkinsonian</a:t>
                      </a:r>
                      <a:endParaRPr sz="1800">
                        <a:latin typeface="Carlito"/>
                        <a:cs typeface="Carlito"/>
                      </a:endParaRPr>
                    </a:p>
                    <a:p>
                      <a:pPr marL="5715" marR="67310">
                        <a:lnSpc>
                          <a:spcPct val="100000"/>
                        </a:lnSpc>
                      </a:pPr>
                      <a:r>
                        <a:rPr sz="1800" spc="-5" dirty="0">
                          <a:latin typeface="Carlito"/>
                          <a:cs typeface="Carlito"/>
                        </a:rPr>
                        <a:t>agents,</a:t>
                      </a:r>
                      <a:r>
                        <a:rPr sz="1800" spc="-7" baseline="25462" dirty="0">
                          <a:latin typeface="Carlito"/>
                          <a:cs typeface="Carlito"/>
                        </a:rPr>
                        <a:t>a </a:t>
                      </a:r>
                      <a:r>
                        <a:rPr sz="1800" spc="-10" dirty="0">
                          <a:latin typeface="Carlito"/>
                          <a:cs typeface="Carlito"/>
                        </a:rPr>
                        <a:t>benzodiazepines </a:t>
                      </a:r>
                      <a:r>
                        <a:rPr sz="1800" spc="-5" dirty="0">
                          <a:latin typeface="Carlito"/>
                          <a:cs typeface="Carlito"/>
                        </a:rPr>
                        <a:t>or  </a:t>
                      </a:r>
                      <a:r>
                        <a:rPr sz="1800" spc="-10" dirty="0">
                          <a:latin typeface="Carlito"/>
                          <a:cs typeface="Carlito"/>
                        </a:rPr>
                        <a:t>propranolol </a:t>
                      </a:r>
                      <a:r>
                        <a:rPr sz="1800" baseline="25462" dirty="0">
                          <a:latin typeface="Carlito"/>
                          <a:cs typeface="Carlito"/>
                        </a:rPr>
                        <a:t>b </a:t>
                      </a:r>
                      <a:r>
                        <a:rPr sz="1800" spc="-15" dirty="0">
                          <a:latin typeface="Carlito"/>
                          <a:cs typeface="Carlito"/>
                        </a:rPr>
                        <a:t>may</a:t>
                      </a:r>
                      <a:r>
                        <a:rPr sz="1800" spc="-14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800" spc="-5" dirty="0">
                          <a:latin typeface="Carlito"/>
                          <a:cs typeface="Carlito"/>
                        </a:rPr>
                        <a:t>help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1190">
                <a:tc>
                  <a:txBody>
                    <a:bodyPr/>
                    <a:lstStyle/>
                    <a:p>
                      <a:pPr marL="22225">
                        <a:lnSpc>
                          <a:spcPts val="2145"/>
                        </a:lnSpc>
                      </a:pPr>
                      <a:r>
                        <a:rPr sz="1800" spc="-10" dirty="0">
                          <a:latin typeface="Carlito"/>
                          <a:cs typeface="Carlito"/>
                        </a:rPr>
                        <a:t>Parkinsonism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26034">
                        <a:lnSpc>
                          <a:spcPts val="2145"/>
                        </a:lnSpc>
                      </a:pPr>
                      <a:r>
                        <a:rPr sz="1800" spc="-5" dirty="0">
                          <a:latin typeface="Carlito"/>
                          <a:cs typeface="Carlito"/>
                        </a:rPr>
                        <a:t>Bradykinesia,</a:t>
                      </a:r>
                      <a:r>
                        <a:rPr sz="1800" spc="-1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800" spc="-20" dirty="0">
                          <a:latin typeface="Carlito"/>
                          <a:cs typeface="Carlito"/>
                        </a:rPr>
                        <a:t>rigidity,</a:t>
                      </a:r>
                      <a:endParaRPr sz="1800">
                        <a:latin typeface="Carlito"/>
                        <a:cs typeface="Carlito"/>
                      </a:endParaRPr>
                    </a:p>
                    <a:p>
                      <a:pPr marL="26034">
                        <a:lnSpc>
                          <a:spcPct val="100000"/>
                        </a:lnSpc>
                      </a:pPr>
                      <a:r>
                        <a:rPr sz="1800" spc="-5" dirty="0">
                          <a:latin typeface="Carlito"/>
                          <a:cs typeface="Carlito"/>
                        </a:rPr>
                        <a:t>variable </a:t>
                      </a:r>
                      <a:r>
                        <a:rPr sz="1800" spc="-30" dirty="0">
                          <a:latin typeface="Carlito"/>
                          <a:cs typeface="Carlito"/>
                        </a:rPr>
                        <a:t>tremor, </a:t>
                      </a:r>
                      <a:r>
                        <a:rPr sz="1800" dirty="0">
                          <a:latin typeface="Carlito"/>
                          <a:cs typeface="Carlito"/>
                        </a:rPr>
                        <a:t>mask</a:t>
                      </a:r>
                      <a:r>
                        <a:rPr sz="1800" spc="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800" spc="-10" dirty="0">
                          <a:latin typeface="Carlito"/>
                          <a:cs typeface="Carlito"/>
                        </a:rPr>
                        <a:t>facies,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26034">
                        <a:lnSpc>
                          <a:spcPts val="2145"/>
                        </a:lnSpc>
                      </a:pPr>
                      <a:r>
                        <a:rPr sz="1800" dirty="0">
                          <a:latin typeface="Carlito"/>
                          <a:cs typeface="Carlito"/>
                        </a:rPr>
                        <a:t>5 </a:t>
                      </a:r>
                      <a:r>
                        <a:rPr sz="1800" spc="-10" dirty="0">
                          <a:latin typeface="Carlito"/>
                          <a:cs typeface="Carlito"/>
                        </a:rPr>
                        <a:t>to </a:t>
                      </a:r>
                      <a:r>
                        <a:rPr sz="1800" dirty="0">
                          <a:latin typeface="Carlito"/>
                          <a:cs typeface="Carlito"/>
                        </a:rPr>
                        <a:t>30 </a:t>
                      </a:r>
                      <a:r>
                        <a:rPr sz="1800" spc="-15" dirty="0">
                          <a:latin typeface="Carlito"/>
                          <a:cs typeface="Carlito"/>
                        </a:rPr>
                        <a:t>days;</a:t>
                      </a:r>
                      <a:r>
                        <a:rPr sz="1800" spc="-2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800" spc="-5" dirty="0">
                          <a:latin typeface="Carlito"/>
                          <a:cs typeface="Carlito"/>
                        </a:rPr>
                        <a:t>can</a:t>
                      </a:r>
                      <a:endParaRPr sz="1800">
                        <a:latin typeface="Carlito"/>
                        <a:cs typeface="Carlito"/>
                      </a:endParaRPr>
                    </a:p>
                    <a:p>
                      <a:pPr marL="26034">
                        <a:lnSpc>
                          <a:spcPct val="100000"/>
                        </a:lnSpc>
                      </a:pPr>
                      <a:r>
                        <a:rPr sz="1800" spc="-5" dirty="0">
                          <a:latin typeface="Carlito"/>
                          <a:cs typeface="Carlito"/>
                        </a:rPr>
                        <a:t>recur </a:t>
                      </a:r>
                      <a:r>
                        <a:rPr sz="1800" spc="-10" dirty="0">
                          <a:latin typeface="Carlito"/>
                          <a:cs typeface="Carlito"/>
                        </a:rPr>
                        <a:t>even after</a:t>
                      </a:r>
                      <a:r>
                        <a:rPr sz="1800" dirty="0">
                          <a:latin typeface="Carlito"/>
                          <a:cs typeface="Carlito"/>
                        </a:rPr>
                        <a:t> a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26034">
                        <a:lnSpc>
                          <a:spcPts val="2145"/>
                        </a:lnSpc>
                      </a:pPr>
                      <a:r>
                        <a:rPr sz="1800" spc="-5" dirty="0">
                          <a:latin typeface="Carlito"/>
                          <a:cs typeface="Carlito"/>
                        </a:rPr>
                        <a:t>Antiparkinsonian</a:t>
                      </a:r>
                      <a:r>
                        <a:rPr sz="180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800" spc="-5" dirty="0">
                          <a:latin typeface="Carlito"/>
                          <a:cs typeface="Carlito"/>
                        </a:rPr>
                        <a:t>agents</a:t>
                      </a:r>
                      <a:endParaRPr sz="1800">
                        <a:latin typeface="Carlito"/>
                        <a:cs typeface="Carlito"/>
                      </a:endParaRPr>
                    </a:p>
                    <a:p>
                      <a:pPr marL="26034">
                        <a:lnSpc>
                          <a:spcPct val="100000"/>
                        </a:lnSpc>
                      </a:pPr>
                      <a:r>
                        <a:rPr sz="1800" spc="-5" dirty="0">
                          <a:latin typeface="Carlito"/>
                          <a:cs typeface="Carlito"/>
                        </a:rPr>
                        <a:t>helpful</a:t>
                      </a:r>
                      <a:r>
                        <a:rPr sz="1800" spc="-7" baseline="25462" dirty="0">
                          <a:latin typeface="Carlito"/>
                          <a:cs typeface="Carlito"/>
                        </a:rPr>
                        <a:t>a</a:t>
                      </a:r>
                      <a:endParaRPr sz="1800" baseline="25462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761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034">
                        <a:lnSpc>
                          <a:spcPts val="1889"/>
                        </a:lnSpc>
                      </a:pPr>
                      <a:r>
                        <a:rPr sz="1800" spc="-5" dirty="0">
                          <a:latin typeface="Carlito"/>
                          <a:cs typeface="Carlito"/>
                        </a:rPr>
                        <a:t>shuffling </a:t>
                      </a:r>
                      <a:r>
                        <a:rPr sz="1800" spc="-10" dirty="0">
                          <a:latin typeface="Carlito"/>
                          <a:cs typeface="Carlito"/>
                        </a:rPr>
                        <a:t>gait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034">
                        <a:lnSpc>
                          <a:spcPts val="1889"/>
                        </a:lnSpc>
                      </a:pPr>
                      <a:r>
                        <a:rPr sz="1800" spc="-5" dirty="0">
                          <a:latin typeface="Carlito"/>
                          <a:cs typeface="Carlito"/>
                        </a:rPr>
                        <a:t>single dose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6717">
                <a:tc>
                  <a:txBody>
                    <a:bodyPr/>
                    <a:lstStyle/>
                    <a:p>
                      <a:pPr marL="22225">
                        <a:lnSpc>
                          <a:spcPts val="2145"/>
                        </a:lnSpc>
                      </a:pPr>
                      <a:r>
                        <a:rPr sz="1800" spc="-5" dirty="0">
                          <a:latin typeface="Carlito"/>
                          <a:cs typeface="Carlito"/>
                        </a:rPr>
                        <a:t>Neuroleptic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26034">
                        <a:lnSpc>
                          <a:spcPts val="2145"/>
                        </a:lnSpc>
                      </a:pPr>
                      <a:r>
                        <a:rPr sz="1800" spc="-10" dirty="0">
                          <a:latin typeface="Carlito"/>
                          <a:cs typeface="Carlito"/>
                        </a:rPr>
                        <a:t>Catatonia, </a:t>
                      </a:r>
                      <a:r>
                        <a:rPr sz="1800" spc="-30" dirty="0">
                          <a:latin typeface="Carlito"/>
                          <a:cs typeface="Carlito"/>
                        </a:rPr>
                        <a:t>stupor,</a:t>
                      </a:r>
                      <a:r>
                        <a:rPr sz="1800" spc="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800" spc="-40" dirty="0">
                          <a:latin typeface="Carlito"/>
                          <a:cs typeface="Carlito"/>
                        </a:rPr>
                        <a:t>fever,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26034">
                        <a:lnSpc>
                          <a:spcPts val="2145"/>
                        </a:lnSpc>
                      </a:pPr>
                      <a:r>
                        <a:rPr sz="1800" spc="-15" dirty="0">
                          <a:latin typeface="Carlito"/>
                          <a:cs typeface="Carlito"/>
                        </a:rPr>
                        <a:t>Weeks; </a:t>
                      </a:r>
                      <a:r>
                        <a:rPr sz="1800" spc="-10" dirty="0">
                          <a:latin typeface="Carlito"/>
                          <a:cs typeface="Carlito"/>
                        </a:rPr>
                        <a:t>can</a:t>
                      </a:r>
                      <a:r>
                        <a:rPr sz="180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800" spc="-15" dirty="0">
                          <a:latin typeface="Carlito"/>
                          <a:cs typeface="Carlito"/>
                        </a:rPr>
                        <a:t>persist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26034">
                        <a:lnSpc>
                          <a:spcPts val="2145"/>
                        </a:lnSpc>
                      </a:pPr>
                      <a:r>
                        <a:rPr sz="1800" spc="-10" dirty="0">
                          <a:latin typeface="Carlito"/>
                          <a:cs typeface="Carlito"/>
                        </a:rPr>
                        <a:t>Stop</a:t>
                      </a:r>
                      <a:r>
                        <a:rPr sz="1800" spc="-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800" spc="-10" dirty="0">
                          <a:latin typeface="Carlito"/>
                          <a:cs typeface="Carlito"/>
                        </a:rPr>
                        <a:t>neuroleptic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8884">
                <a:tc>
                  <a:txBody>
                    <a:bodyPr/>
                    <a:lstStyle/>
                    <a:p>
                      <a:pPr marL="22225">
                        <a:lnSpc>
                          <a:spcPts val="1889"/>
                        </a:lnSpc>
                      </a:pPr>
                      <a:r>
                        <a:rPr sz="1800" spc="-5" dirty="0">
                          <a:latin typeface="Carlito"/>
                          <a:cs typeface="Carlito"/>
                        </a:rPr>
                        <a:t>malignant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26034">
                        <a:lnSpc>
                          <a:spcPts val="1889"/>
                        </a:lnSpc>
                      </a:pPr>
                      <a:r>
                        <a:rPr sz="1800" spc="-10" dirty="0">
                          <a:latin typeface="Carlito"/>
                          <a:cs typeface="Carlito"/>
                        </a:rPr>
                        <a:t>unstable </a:t>
                      </a:r>
                      <a:r>
                        <a:rPr sz="1800" spc="-5" dirty="0">
                          <a:latin typeface="Carlito"/>
                          <a:cs typeface="Carlito"/>
                        </a:rPr>
                        <a:t>blood</a:t>
                      </a:r>
                      <a:r>
                        <a:rPr sz="1800" spc="1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800" spc="-10" dirty="0">
                          <a:latin typeface="Carlito"/>
                          <a:cs typeface="Carlito"/>
                        </a:rPr>
                        <a:t>pressure,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26034">
                        <a:lnSpc>
                          <a:spcPts val="1889"/>
                        </a:lnSpc>
                      </a:pPr>
                      <a:r>
                        <a:rPr sz="1800" spc="-15" dirty="0">
                          <a:latin typeface="Carlito"/>
                          <a:cs typeface="Carlito"/>
                        </a:rPr>
                        <a:t>for days</a:t>
                      </a:r>
                      <a:r>
                        <a:rPr sz="1800" spc="-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800" spc="-10" dirty="0">
                          <a:latin typeface="Carlito"/>
                          <a:cs typeface="Carlito"/>
                        </a:rPr>
                        <a:t>after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26034">
                        <a:lnSpc>
                          <a:spcPts val="1889"/>
                        </a:lnSpc>
                      </a:pPr>
                      <a:r>
                        <a:rPr sz="1800" spc="-5" dirty="0">
                          <a:latin typeface="Carlito"/>
                          <a:cs typeface="Carlito"/>
                        </a:rPr>
                        <a:t>immediately; </a:t>
                      </a:r>
                      <a:r>
                        <a:rPr sz="1800" spc="-10" dirty="0">
                          <a:latin typeface="Carlito"/>
                          <a:cs typeface="Carlito"/>
                        </a:rPr>
                        <a:t>dantrolene</a:t>
                      </a:r>
                      <a:r>
                        <a:rPr sz="1800" spc="1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800" spc="-5" dirty="0">
                          <a:latin typeface="Carlito"/>
                          <a:cs typeface="Carlito"/>
                        </a:rPr>
                        <a:t>or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0123">
                <a:tc>
                  <a:txBody>
                    <a:bodyPr/>
                    <a:lstStyle/>
                    <a:p>
                      <a:pPr marL="22225">
                        <a:lnSpc>
                          <a:spcPts val="1935"/>
                        </a:lnSpc>
                      </a:pPr>
                      <a:r>
                        <a:rPr sz="1800" spc="-10" dirty="0">
                          <a:latin typeface="Carlito"/>
                          <a:cs typeface="Carlito"/>
                        </a:rPr>
                        <a:t>syndrome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26034">
                        <a:lnSpc>
                          <a:spcPts val="1935"/>
                        </a:lnSpc>
                      </a:pPr>
                      <a:r>
                        <a:rPr sz="1800" spc="-10" dirty="0">
                          <a:latin typeface="Carlito"/>
                          <a:cs typeface="Carlito"/>
                        </a:rPr>
                        <a:t>myoglobinemia; </a:t>
                      </a:r>
                      <a:r>
                        <a:rPr sz="1800" spc="-5" dirty="0">
                          <a:latin typeface="Carlito"/>
                          <a:cs typeface="Carlito"/>
                        </a:rPr>
                        <a:t>can </a:t>
                      </a:r>
                      <a:r>
                        <a:rPr sz="1800" dirty="0">
                          <a:latin typeface="Carlito"/>
                          <a:cs typeface="Carlito"/>
                        </a:rPr>
                        <a:t>be</a:t>
                      </a:r>
                      <a:r>
                        <a:rPr sz="1800" spc="2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800" spc="-15" dirty="0">
                          <a:latin typeface="Carlito"/>
                          <a:cs typeface="Carlito"/>
                        </a:rPr>
                        <a:t>fatal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26034">
                        <a:lnSpc>
                          <a:spcPts val="1935"/>
                        </a:lnSpc>
                      </a:pPr>
                      <a:r>
                        <a:rPr sz="1800" spc="-10" dirty="0">
                          <a:latin typeface="Carlito"/>
                          <a:cs typeface="Carlito"/>
                        </a:rPr>
                        <a:t>stopping neuroleptic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26034">
                        <a:lnSpc>
                          <a:spcPts val="1935"/>
                        </a:lnSpc>
                      </a:pPr>
                      <a:r>
                        <a:rPr sz="1800" spc="-10" dirty="0">
                          <a:latin typeface="Carlito"/>
                          <a:cs typeface="Carlito"/>
                        </a:rPr>
                        <a:t>bromocriptine </a:t>
                      </a:r>
                      <a:r>
                        <a:rPr sz="1800" baseline="25462" dirty="0">
                          <a:latin typeface="Carlito"/>
                          <a:cs typeface="Carlito"/>
                        </a:rPr>
                        <a:t>c </a:t>
                      </a:r>
                      <a:r>
                        <a:rPr sz="1800" spc="-15" dirty="0">
                          <a:latin typeface="Carlito"/>
                          <a:cs typeface="Carlito"/>
                        </a:rPr>
                        <a:t>may</a:t>
                      </a:r>
                      <a:r>
                        <a:rPr sz="1800" spc="-10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800" spc="-5" dirty="0">
                          <a:latin typeface="Carlito"/>
                          <a:cs typeface="Carlito"/>
                        </a:rPr>
                        <a:t>help;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26034">
                        <a:lnSpc>
                          <a:spcPts val="1889"/>
                        </a:lnSpc>
                      </a:pPr>
                      <a:r>
                        <a:rPr sz="1800" spc="-5" dirty="0">
                          <a:latin typeface="Carlito"/>
                          <a:cs typeface="Carlito"/>
                        </a:rPr>
                        <a:t>antiparkinsonian agents</a:t>
                      </a:r>
                      <a:r>
                        <a:rPr sz="1800" spc="-3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800" spc="-5" dirty="0">
                          <a:latin typeface="Carlito"/>
                          <a:cs typeface="Carlito"/>
                        </a:rPr>
                        <a:t>not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6708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034">
                        <a:lnSpc>
                          <a:spcPts val="1889"/>
                        </a:lnSpc>
                      </a:pPr>
                      <a:r>
                        <a:rPr sz="1800" spc="-10" dirty="0">
                          <a:latin typeface="Carlito"/>
                          <a:cs typeface="Carlito"/>
                        </a:rPr>
                        <a:t>effective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01497">
                <a:tc>
                  <a:txBody>
                    <a:bodyPr/>
                    <a:lstStyle/>
                    <a:p>
                      <a:pPr marL="22225">
                        <a:lnSpc>
                          <a:spcPts val="2150"/>
                        </a:lnSpc>
                      </a:pPr>
                      <a:r>
                        <a:rPr sz="1800" spc="-15" dirty="0">
                          <a:latin typeface="Carlito"/>
                          <a:cs typeface="Carlito"/>
                        </a:rPr>
                        <a:t>Perioral</a:t>
                      </a:r>
                      <a:r>
                        <a:rPr sz="1800" spc="-5" dirty="0">
                          <a:latin typeface="Carlito"/>
                          <a:cs typeface="Carlito"/>
                        </a:rPr>
                        <a:t> tremor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26034">
                        <a:lnSpc>
                          <a:spcPts val="2150"/>
                        </a:lnSpc>
                      </a:pPr>
                      <a:r>
                        <a:rPr sz="1800" spc="-15" dirty="0">
                          <a:latin typeface="Carlito"/>
                          <a:cs typeface="Carlito"/>
                        </a:rPr>
                        <a:t>Perioral </a:t>
                      </a:r>
                      <a:r>
                        <a:rPr sz="1800" spc="-10" dirty="0">
                          <a:latin typeface="Carlito"/>
                          <a:cs typeface="Carlito"/>
                        </a:rPr>
                        <a:t>tremor </a:t>
                      </a:r>
                      <a:r>
                        <a:rPr sz="1800" spc="-15" dirty="0">
                          <a:latin typeface="Carlito"/>
                          <a:cs typeface="Carlito"/>
                        </a:rPr>
                        <a:t>(may </a:t>
                      </a:r>
                      <a:r>
                        <a:rPr sz="1800" spc="-5" dirty="0">
                          <a:latin typeface="Carlito"/>
                          <a:cs typeface="Carlito"/>
                        </a:rPr>
                        <a:t>be</a:t>
                      </a:r>
                      <a:r>
                        <a:rPr sz="1800" spc="5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800" dirty="0">
                          <a:latin typeface="Carlito"/>
                          <a:cs typeface="Carlito"/>
                        </a:rPr>
                        <a:t>a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26034">
                        <a:lnSpc>
                          <a:spcPts val="2150"/>
                        </a:lnSpc>
                      </a:pPr>
                      <a:r>
                        <a:rPr sz="1800" spc="-5" dirty="0">
                          <a:latin typeface="Carlito"/>
                          <a:cs typeface="Carlito"/>
                        </a:rPr>
                        <a:t>After months</a:t>
                      </a:r>
                      <a:r>
                        <a:rPr sz="1800" spc="-1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800" spc="-5" dirty="0">
                          <a:latin typeface="Carlito"/>
                          <a:cs typeface="Carlito"/>
                        </a:rPr>
                        <a:t>or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26034">
                        <a:lnSpc>
                          <a:spcPts val="2150"/>
                        </a:lnSpc>
                      </a:pPr>
                      <a:r>
                        <a:rPr sz="1800" spc="-5" dirty="0">
                          <a:latin typeface="Carlito"/>
                          <a:cs typeface="Carlito"/>
                        </a:rPr>
                        <a:t>Antiparkinsonian</a:t>
                      </a:r>
                      <a:r>
                        <a:rPr sz="180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800" spc="-5" dirty="0">
                          <a:latin typeface="Carlito"/>
                          <a:cs typeface="Carlito"/>
                        </a:rPr>
                        <a:t>agents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9920">
                <a:tc>
                  <a:txBody>
                    <a:bodyPr/>
                    <a:lstStyle/>
                    <a:p>
                      <a:pPr marL="22225">
                        <a:lnSpc>
                          <a:spcPts val="1935"/>
                        </a:lnSpc>
                      </a:pPr>
                      <a:r>
                        <a:rPr sz="1800" spc="-10" dirty="0">
                          <a:latin typeface="Carlito"/>
                          <a:cs typeface="Carlito"/>
                        </a:rPr>
                        <a:t>("rabbit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26034">
                        <a:lnSpc>
                          <a:spcPts val="1935"/>
                        </a:lnSpc>
                      </a:pPr>
                      <a:r>
                        <a:rPr sz="1800" spc="-15" dirty="0">
                          <a:latin typeface="Carlito"/>
                          <a:cs typeface="Carlito"/>
                        </a:rPr>
                        <a:t>late </a:t>
                      </a:r>
                      <a:r>
                        <a:rPr sz="1800" spc="-10" dirty="0">
                          <a:latin typeface="Carlito"/>
                          <a:cs typeface="Carlito"/>
                        </a:rPr>
                        <a:t>variant </a:t>
                      </a:r>
                      <a:r>
                        <a:rPr sz="1800" spc="-5" dirty="0">
                          <a:latin typeface="Carlito"/>
                          <a:cs typeface="Carlito"/>
                        </a:rPr>
                        <a:t>of parkinsonism)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26034">
                        <a:lnSpc>
                          <a:spcPts val="1935"/>
                        </a:lnSpc>
                      </a:pPr>
                      <a:r>
                        <a:rPr sz="1800" spc="-15" dirty="0">
                          <a:latin typeface="Carlito"/>
                          <a:cs typeface="Carlito"/>
                        </a:rPr>
                        <a:t>years </a:t>
                      </a:r>
                      <a:r>
                        <a:rPr sz="1800" spc="-5" dirty="0">
                          <a:latin typeface="Carlito"/>
                          <a:cs typeface="Carlito"/>
                        </a:rPr>
                        <a:t>of </a:t>
                      </a:r>
                      <a:r>
                        <a:rPr sz="1800" spc="-10" dirty="0">
                          <a:latin typeface="Carlito"/>
                          <a:cs typeface="Carlito"/>
                        </a:rPr>
                        <a:t>treatment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26034">
                        <a:lnSpc>
                          <a:spcPts val="1935"/>
                        </a:lnSpc>
                      </a:pPr>
                      <a:r>
                        <a:rPr sz="1800" spc="-10" dirty="0">
                          <a:latin typeface="Carlito"/>
                          <a:cs typeface="Carlito"/>
                        </a:rPr>
                        <a:t>often</a:t>
                      </a:r>
                      <a:r>
                        <a:rPr sz="1800" spc="1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800" spc="-5" dirty="0">
                          <a:latin typeface="Carlito"/>
                          <a:cs typeface="Carlito"/>
                        </a:rPr>
                        <a:t>help</a:t>
                      </a:r>
                      <a:r>
                        <a:rPr sz="1800" spc="-7" baseline="25462" dirty="0">
                          <a:latin typeface="Carlito"/>
                          <a:cs typeface="Carlito"/>
                        </a:rPr>
                        <a:t>a</a:t>
                      </a:r>
                      <a:endParaRPr sz="1800" baseline="25462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67208">
                <a:tc>
                  <a:txBody>
                    <a:bodyPr/>
                    <a:lstStyle/>
                    <a:p>
                      <a:pPr marL="22225">
                        <a:lnSpc>
                          <a:spcPts val="1889"/>
                        </a:lnSpc>
                      </a:pPr>
                      <a:r>
                        <a:rPr sz="1800" spc="-10" dirty="0">
                          <a:latin typeface="Carlito"/>
                          <a:cs typeface="Carlito"/>
                        </a:rPr>
                        <a:t>syndrome")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07454">
                <a:tc>
                  <a:txBody>
                    <a:bodyPr/>
                    <a:lstStyle/>
                    <a:p>
                      <a:pPr marL="22225">
                        <a:lnSpc>
                          <a:spcPts val="2150"/>
                        </a:lnSpc>
                      </a:pPr>
                      <a:r>
                        <a:rPr sz="1800" spc="-30" dirty="0">
                          <a:latin typeface="Carlito"/>
                          <a:cs typeface="Carlito"/>
                        </a:rPr>
                        <a:t>Tardive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26034">
                        <a:lnSpc>
                          <a:spcPts val="2150"/>
                        </a:lnSpc>
                      </a:pPr>
                      <a:r>
                        <a:rPr sz="1800" spc="-10" dirty="0">
                          <a:latin typeface="Carlito"/>
                          <a:cs typeface="Carlito"/>
                        </a:rPr>
                        <a:t>Oral-facial</a:t>
                      </a:r>
                      <a:r>
                        <a:rPr sz="180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800" spc="-5" dirty="0">
                          <a:latin typeface="Carlito"/>
                          <a:cs typeface="Carlito"/>
                        </a:rPr>
                        <a:t>dyskinesia;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26034">
                        <a:lnSpc>
                          <a:spcPts val="2150"/>
                        </a:lnSpc>
                      </a:pPr>
                      <a:r>
                        <a:rPr sz="1800" spc="-5" dirty="0">
                          <a:latin typeface="Carlito"/>
                          <a:cs typeface="Carlito"/>
                        </a:rPr>
                        <a:t>After months</a:t>
                      </a:r>
                      <a:r>
                        <a:rPr sz="1800" spc="-1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800" spc="-5" dirty="0">
                          <a:latin typeface="Carlito"/>
                          <a:cs typeface="Carlito"/>
                        </a:rPr>
                        <a:t>or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26034">
                        <a:lnSpc>
                          <a:spcPts val="2150"/>
                        </a:lnSpc>
                      </a:pPr>
                      <a:r>
                        <a:rPr sz="1800" spc="-10" dirty="0">
                          <a:latin typeface="Carlito"/>
                          <a:cs typeface="Carlito"/>
                        </a:rPr>
                        <a:t>Prevention</a:t>
                      </a:r>
                      <a:r>
                        <a:rPr sz="1800" spc="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800" spc="-5" dirty="0">
                          <a:latin typeface="Carlito"/>
                          <a:cs typeface="Carlito"/>
                        </a:rPr>
                        <a:t>crucial;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22225">
                        <a:lnSpc>
                          <a:spcPts val="1889"/>
                        </a:lnSpc>
                      </a:pPr>
                      <a:r>
                        <a:rPr sz="1800" spc="-5" dirty="0">
                          <a:latin typeface="Carlito"/>
                          <a:cs typeface="Carlito"/>
                        </a:rPr>
                        <a:t>dyskinesia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26034">
                        <a:lnSpc>
                          <a:spcPts val="1889"/>
                        </a:lnSpc>
                      </a:pPr>
                      <a:r>
                        <a:rPr sz="1800" spc="-5" dirty="0">
                          <a:latin typeface="Carlito"/>
                          <a:cs typeface="Carlito"/>
                        </a:rPr>
                        <a:t>widespread</a:t>
                      </a:r>
                      <a:r>
                        <a:rPr sz="1800" spc="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800" spc="-10" dirty="0">
                          <a:latin typeface="Carlito"/>
                          <a:cs typeface="Carlito"/>
                        </a:rPr>
                        <a:t>choreoathetosis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26034">
                        <a:lnSpc>
                          <a:spcPts val="1889"/>
                        </a:lnSpc>
                      </a:pPr>
                      <a:r>
                        <a:rPr sz="1800" spc="-15" dirty="0">
                          <a:latin typeface="Carlito"/>
                          <a:cs typeface="Carlito"/>
                        </a:rPr>
                        <a:t>years </a:t>
                      </a:r>
                      <a:r>
                        <a:rPr sz="1800" spc="-5" dirty="0">
                          <a:latin typeface="Carlito"/>
                          <a:cs typeface="Carlito"/>
                        </a:rPr>
                        <a:t>of </a:t>
                      </a:r>
                      <a:r>
                        <a:rPr sz="1800" spc="-10" dirty="0">
                          <a:latin typeface="Carlito"/>
                          <a:cs typeface="Carlito"/>
                        </a:rPr>
                        <a:t>treatment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26034">
                        <a:lnSpc>
                          <a:spcPts val="1889"/>
                        </a:lnSpc>
                      </a:pPr>
                      <a:r>
                        <a:rPr sz="1800" spc="-10" dirty="0">
                          <a:latin typeface="Carlito"/>
                          <a:cs typeface="Carlito"/>
                        </a:rPr>
                        <a:t>treatment</a:t>
                      </a:r>
                      <a:r>
                        <a:rPr sz="1800" spc="-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800" spc="-10" dirty="0">
                          <a:latin typeface="Carlito"/>
                          <a:cs typeface="Carlito"/>
                        </a:rPr>
                        <a:t>unsatisfactory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7431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26034">
                        <a:lnSpc>
                          <a:spcPts val="1889"/>
                        </a:lnSpc>
                      </a:pPr>
                      <a:r>
                        <a:rPr sz="1800" spc="-5" dirty="0">
                          <a:latin typeface="Carlito"/>
                          <a:cs typeface="Carlito"/>
                        </a:rPr>
                        <a:t>or</a:t>
                      </a:r>
                      <a:r>
                        <a:rPr sz="180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800" spc="-10" dirty="0">
                          <a:latin typeface="Carlito"/>
                          <a:cs typeface="Carlito"/>
                        </a:rPr>
                        <a:t>dystonia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26034">
                        <a:lnSpc>
                          <a:spcPts val="1889"/>
                        </a:lnSpc>
                      </a:pPr>
                      <a:r>
                        <a:rPr sz="1800" spc="-15" dirty="0">
                          <a:latin typeface="Carlito"/>
                          <a:cs typeface="Carlito"/>
                        </a:rPr>
                        <a:t>(worse</a:t>
                      </a:r>
                      <a:r>
                        <a:rPr sz="1800" spc="1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800" spc="-5" dirty="0">
                          <a:latin typeface="Carlito"/>
                          <a:cs typeface="Carlito"/>
                        </a:rPr>
                        <a:t>on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8973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26034">
                        <a:lnSpc>
                          <a:spcPts val="1395"/>
                        </a:lnSpc>
                      </a:pPr>
                      <a:r>
                        <a:rPr sz="1800" spc="-10" dirty="0">
                          <a:latin typeface="Carlito"/>
                          <a:cs typeface="Carlito"/>
                        </a:rPr>
                        <a:t>withdrawal)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02437" y="1294638"/>
            <a:ext cx="721042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tabLst>
                <a:tab pos="354965" algn="l"/>
              </a:tabLst>
            </a:pPr>
            <a:r>
              <a:rPr sz="1900" spc="350" dirty="0">
                <a:solidFill>
                  <a:srgbClr val="5FCAEE"/>
                </a:solidFill>
              </a:rPr>
              <a:t>	</a:t>
            </a:r>
            <a:r>
              <a:rPr spc="-5" dirty="0"/>
              <a:t>15) </a:t>
            </a:r>
            <a:r>
              <a:rPr dirty="0"/>
              <a:t>What </a:t>
            </a:r>
            <a:r>
              <a:rPr spc="-5" dirty="0"/>
              <a:t>are </a:t>
            </a:r>
            <a:r>
              <a:rPr dirty="0"/>
              <a:t>the </a:t>
            </a:r>
            <a:r>
              <a:rPr spc="-5" dirty="0"/>
              <a:t>antipsychotics </a:t>
            </a:r>
            <a:r>
              <a:rPr dirty="0"/>
              <a:t>C/I </a:t>
            </a:r>
            <a:r>
              <a:rPr spc="-10" dirty="0"/>
              <a:t>in </a:t>
            </a:r>
            <a:r>
              <a:rPr spc="-5" dirty="0"/>
              <a:t>patients with  heart</a:t>
            </a:r>
            <a:r>
              <a:rPr dirty="0"/>
              <a:t> </a:t>
            </a:r>
            <a:r>
              <a:rPr spc="-5" dirty="0"/>
              <a:t>disease?</a:t>
            </a:r>
            <a:endParaRPr sz="1900"/>
          </a:p>
        </p:txBody>
      </p:sp>
      <p:sp>
        <p:nvSpPr>
          <p:cNvPr id="3" name="object 3"/>
          <p:cNvSpPr txBox="1"/>
          <p:nvPr/>
        </p:nvSpPr>
        <p:spPr>
          <a:xfrm>
            <a:off x="402437" y="2025700"/>
            <a:ext cx="4145279" cy="3049270"/>
          </a:xfrm>
          <a:prstGeom prst="rect">
            <a:avLst/>
          </a:prstGeom>
        </p:spPr>
        <p:txBody>
          <a:bodyPr vert="horz" wrap="square" lIns="0" tIns="139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0"/>
              </a:spcBef>
              <a:tabLst>
                <a:tab pos="354965" algn="l"/>
              </a:tabLst>
            </a:pPr>
            <a:r>
              <a:rPr sz="1600" spc="270" dirty="0">
                <a:solidFill>
                  <a:srgbClr val="5FCAEE"/>
                </a:solidFill>
                <a:latin typeface="Arial"/>
                <a:cs typeface="Arial"/>
              </a:rPr>
              <a:t>	</a:t>
            </a:r>
            <a:r>
              <a:rPr sz="2000" b="1" u="heavy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Arial"/>
                <a:cs typeface="Arial"/>
              </a:rPr>
              <a:t>Prolonged QT</a:t>
            </a:r>
            <a:r>
              <a:rPr sz="2000" b="1" u="heavy" spc="-3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Arial"/>
                <a:cs typeface="Arial"/>
              </a:rPr>
              <a:t> </a:t>
            </a:r>
            <a:r>
              <a:rPr sz="2000" b="1" u="heavy" spc="-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Arial"/>
                <a:cs typeface="Arial"/>
              </a:rPr>
              <a:t>interval-</a:t>
            </a:r>
            <a:endParaRPr sz="2000">
              <a:latin typeface="Arial"/>
              <a:cs typeface="Arial"/>
            </a:endParaRPr>
          </a:p>
          <a:p>
            <a:pPr marL="609600" indent="-515620">
              <a:lnSpc>
                <a:spcPct val="100000"/>
              </a:lnSpc>
              <a:spcBef>
                <a:spcPts val="1010"/>
              </a:spcBef>
              <a:buClr>
                <a:srgbClr val="5FCAEE"/>
              </a:buClr>
              <a:buSzPct val="80000"/>
              <a:buAutoNum type="arabicPeriod"/>
              <a:tabLst>
                <a:tab pos="609600" algn="l"/>
                <a:tab pos="610235" algn="l"/>
              </a:tabLst>
            </a:pPr>
            <a:r>
              <a:rPr sz="2000" dirty="0">
                <a:solidFill>
                  <a:srgbClr val="404040"/>
                </a:solidFill>
                <a:latin typeface="Arial"/>
                <a:cs typeface="Arial"/>
              </a:rPr>
              <a:t>Thioridazine</a:t>
            </a:r>
            <a:endParaRPr sz="2000">
              <a:latin typeface="Arial"/>
              <a:cs typeface="Arial"/>
            </a:endParaRPr>
          </a:p>
          <a:p>
            <a:pPr marL="609600" indent="-515620">
              <a:lnSpc>
                <a:spcPct val="100000"/>
              </a:lnSpc>
              <a:spcBef>
                <a:spcPts val="1000"/>
              </a:spcBef>
              <a:buClr>
                <a:srgbClr val="5FCAEE"/>
              </a:buClr>
              <a:buSzPct val="80000"/>
              <a:buAutoNum type="arabicPeriod"/>
              <a:tabLst>
                <a:tab pos="609600" algn="l"/>
                <a:tab pos="610235" algn="l"/>
              </a:tabLst>
            </a:pPr>
            <a:r>
              <a:rPr sz="2000" dirty="0">
                <a:solidFill>
                  <a:srgbClr val="404040"/>
                </a:solidFill>
                <a:latin typeface="Arial"/>
                <a:cs typeface="Arial"/>
              </a:rPr>
              <a:t>Pimozide</a:t>
            </a:r>
            <a:endParaRPr sz="2000">
              <a:latin typeface="Arial"/>
              <a:cs typeface="Arial"/>
            </a:endParaRPr>
          </a:p>
          <a:p>
            <a:pPr marL="609600" indent="-515620">
              <a:lnSpc>
                <a:spcPct val="100000"/>
              </a:lnSpc>
              <a:spcBef>
                <a:spcPts val="994"/>
              </a:spcBef>
              <a:buClr>
                <a:srgbClr val="5FCAEE"/>
              </a:buClr>
              <a:buSzPct val="80000"/>
              <a:buAutoNum type="arabicPeriod"/>
              <a:tabLst>
                <a:tab pos="609600" algn="l"/>
                <a:tab pos="610235" algn="l"/>
                <a:tab pos="1272540" algn="l"/>
              </a:tabLst>
            </a:pPr>
            <a:r>
              <a:rPr sz="2000" dirty="0">
                <a:solidFill>
                  <a:srgbClr val="404040"/>
                </a:solidFill>
                <a:latin typeface="Arial"/>
                <a:cs typeface="Arial"/>
              </a:rPr>
              <a:t>High	doses of</a:t>
            </a:r>
            <a:r>
              <a:rPr sz="2000" spc="-6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404040"/>
                </a:solidFill>
                <a:latin typeface="Arial"/>
                <a:cs typeface="Arial"/>
              </a:rPr>
              <a:t>haloperidol</a:t>
            </a:r>
            <a:endParaRPr sz="2000">
              <a:latin typeface="Arial"/>
              <a:cs typeface="Arial"/>
            </a:endParaRPr>
          </a:p>
          <a:p>
            <a:pPr marL="609600" indent="-515620">
              <a:lnSpc>
                <a:spcPct val="100000"/>
              </a:lnSpc>
              <a:spcBef>
                <a:spcPts val="1005"/>
              </a:spcBef>
              <a:buClr>
                <a:srgbClr val="5FCAEE"/>
              </a:buClr>
              <a:buSzPct val="80000"/>
              <a:buAutoNum type="arabicPeriod"/>
              <a:tabLst>
                <a:tab pos="609600" algn="l"/>
                <a:tab pos="610235" algn="l"/>
              </a:tabLst>
            </a:pPr>
            <a:r>
              <a:rPr sz="2000" dirty="0">
                <a:solidFill>
                  <a:srgbClr val="404040"/>
                </a:solidFill>
                <a:latin typeface="Arial"/>
                <a:cs typeface="Arial"/>
              </a:rPr>
              <a:t>Ziprasidone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00"/>
              </a:spcBef>
              <a:tabLst>
                <a:tab pos="354965" algn="l"/>
              </a:tabLst>
            </a:pPr>
            <a:r>
              <a:rPr sz="1600" spc="270" dirty="0">
                <a:solidFill>
                  <a:srgbClr val="5FCAEE"/>
                </a:solidFill>
                <a:latin typeface="Arial"/>
                <a:cs typeface="Arial"/>
              </a:rPr>
              <a:t>	</a:t>
            </a:r>
            <a:r>
              <a:rPr sz="2000" b="1" u="heavy" spc="-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Arial"/>
                <a:cs typeface="Arial"/>
              </a:rPr>
              <a:t>Myocarditis </a:t>
            </a:r>
            <a:r>
              <a:rPr sz="2000" b="1" u="heavy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Arial"/>
                <a:cs typeface="Arial"/>
              </a:rPr>
              <a:t>&amp;</a:t>
            </a:r>
            <a:r>
              <a:rPr sz="2000" b="1" u="heavy" spc="-2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Arial"/>
                <a:cs typeface="Arial"/>
              </a:rPr>
              <a:t> </a:t>
            </a:r>
            <a:r>
              <a:rPr sz="2000" b="1" u="heavy" spc="-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Arial"/>
                <a:cs typeface="Arial"/>
              </a:rPr>
              <a:t>cardiomyopathy-</a:t>
            </a:r>
            <a:endParaRPr sz="2000">
              <a:latin typeface="Arial"/>
              <a:cs typeface="Arial"/>
            </a:endParaRPr>
          </a:p>
          <a:p>
            <a:pPr marL="469900">
              <a:lnSpc>
                <a:spcPct val="100000"/>
              </a:lnSpc>
              <a:spcBef>
                <a:spcPts val="994"/>
              </a:spcBef>
              <a:tabLst>
                <a:tab pos="826135" algn="l"/>
              </a:tabLst>
            </a:pPr>
            <a:r>
              <a:rPr sz="1600" spc="270" dirty="0">
                <a:solidFill>
                  <a:srgbClr val="5FCAEE"/>
                </a:solidFill>
                <a:latin typeface="Arial"/>
                <a:cs typeface="Arial"/>
              </a:rPr>
              <a:t>	</a:t>
            </a:r>
            <a:r>
              <a:rPr sz="2000" dirty="0">
                <a:solidFill>
                  <a:srgbClr val="404040"/>
                </a:solidFill>
                <a:latin typeface="Arial"/>
                <a:cs typeface="Arial"/>
              </a:rPr>
              <a:t>clozapine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16) </a:t>
            </a:r>
            <a:r>
              <a:rPr dirty="0"/>
              <a:t>What </a:t>
            </a:r>
            <a:r>
              <a:rPr spc="-5" dirty="0"/>
              <a:t>are </a:t>
            </a:r>
            <a:r>
              <a:rPr dirty="0"/>
              <a:t>the </a:t>
            </a:r>
            <a:r>
              <a:rPr spc="-5" dirty="0"/>
              <a:t>metabolic adverse </a:t>
            </a:r>
            <a:r>
              <a:rPr spc="-10" dirty="0"/>
              <a:t>effects </a:t>
            </a:r>
            <a:r>
              <a:rPr spc="-5" dirty="0"/>
              <a:t>likely  </a:t>
            </a:r>
            <a:r>
              <a:rPr dirty="0"/>
              <a:t>to </a:t>
            </a:r>
            <a:r>
              <a:rPr spc="-5" dirty="0"/>
              <a:t>occur with</a:t>
            </a:r>
            <a:r>
              <a:rPr spc="10" dirty="0"/>
              <a:t> </a:t>
            </a:r>
            <a:r>
              <a:rPr spc="-5" dirty="0"/>
              <a:t>antipsychotics?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39700" rIns="0" bIns="0" rtlCol="0">
            <a:spAutoFit/>
          </a:bodyPr>
          <a:lstStyle/>
          <a:p>
            <a:pPr marL="363220" indent="-350520">
              <a:lnSpc>
                <a:spcPct val="100000"/>
              </a:lnSpc>
              <a:spcBef>
                <a:spcPts val="1100"/>
              </a:spcBef>
              <a:buFont typeface="Arial"/>
              <a:buAutoNum type="arabicPeriod"/>
              <a:tabLst>
                <a:tab pos="362585" algn="l"/>
                <a:tab pos="363220" algn="l"/>
                <a:tab pos="4039235" algn="l"/>
              </a:tabLst>
            </a:pPr>
            <a:r>
              <a:rPr b="1" u="heavy" spc="-5" dirty="0">
                <a:uFill>
                  <a:solidFill>
                    <a:srgbClr val="404040"/>
                  </a:solidFill>
                </a:uFill>
                <a:latin typeface="Arial"/>
                <a:cs typeface="Arial"/>
              </a:rPr>
              <a:t>Weight </a:t>
            </a:r>
            <a:r>
              <a:rPr b="1" u="heavy" dirty="0">
                <a:uFill>
                  <a:solidFill>
                    <a:srgbClr val="404040"/>
                  </a:solidFill>
                </a:uFill>
                <a:latin typeface="Arial"/>
                <a:cs typeface="Arial"/>
              </a:rPr>
              <a:t>gain-</a:t>
            </a:r>
            <a:r>
              <a:rPr b="1" dirty="0">
                <a:latin typeface="Arial"/>
                <a:cs typeface="Arial"/>
              </a:rPr>
              <a:t> </a:t>
            </a:r>
            <a:r>
              <a:rPr spc="-5" dirty="0"/>
              <a:t>max-</a:t>
            </a:r>
            <a:r>
              <a:rPr spc="-30" dirty="0"/>
              <a:t> </a:t>
            </a:r>
            <a:r>
              <a:rPr dirty="0"/>
              <a:t>clozapine</a:t>
            </a:r>
            <a:r>
              <a:rPr spc="-15" dirty="0"/>
              <a:t> </a:t>
            </a:r>
            <a:r>
              <a:rPr dirty="0"/>
              <a:t>&amp;	olanzapine</a:t>
            </a:r>
          </a:p>
          <a:p>
            <a:pPr marL="12700">
              <a:lnSpc>
                <a:spcPct val="100000"/>
              </a:lnSpc>
              <a:spcBef>
                <a:spcPts val="1010"/>
              </a:spcBef>
              <a:tabLst>
                <a:tab pos="354965" algn="l"/>
              </a:tabLst>
            </a:pPr>
            <a:r>
              <a:rPr sz="1600" spc="270" dirty="0">
                <a:solidFill>
                  <a:srgbClr val="5FCAEE"/>
                </a:solidFill>
              </a:rPr>
              <a:t>	</a:t>
            </a:r>
            <a:r>
              <a:rPr dirty="0"/>
              <a:t>Risperidone produces intermediate weight</a:t>
            </a:r>
            <a:r>
              <a:rPr spc="-135" dirty="0"/>
              <a:t> </a:t>
            </a:r>
            <a:r>
              <a:rPr dirty="0"/>
              <a:t>gain</a:t>
            </a:r>
            <a:endParaRPr sz="1600"/>
          </a:p>
          <a:p>
            <a:pPr marL="354965" marR="41910" indent="-342900">
              <a:lnSpc>
                <a:spcPct val="100000"/>
              </a:lnSpc>
              <a:spcBef>
                <a:spcPts val="1000"/>
              </a:spcBef>
              <a:tabLst>
                <a:tab pos="354965" algn="l"/>
                <a:tab pos="1724025" algn="l"/>
              </a:tabLst>
            </a:pPr>
            <a:r>
              <a:rPr sz="1600" spc="270" dirty="0">
                <a:solidFill>
                  <a:srgbClr val="5FCAEE"/>
                </a:solidFill>
              </a:rPr>
              <a:t>	</a:t>
            </a:r>
            <a:r>
              <a:rPr dirty="0"/>
              <a:t>Quetiapine	and ziprasidone produce the least</a:t>
            </a:r>
            <a:r>
              <a:rPr spc="-150" dirty="0"/>
              <a:t> </a:t>
            </a:r>
            <a:r>
              <a:rPr dirty="0"/>
              <a:t>weight  gain.</a:t>
            </a:r>
            <a:endParaRPr sz="1600"/>
          </a:p>
          <a:p>
            <a:pPr>
              <a:lnSpc>
                <a:spcPct val="100000"/>
              </a:lnSpc>
            </a:pPr>
            <a:endParaRPr sz="2200"/>
          </a:p>
          <a:p>
            <a:pPr marL="293370" marR="5080" indent="-293370">
              <a:lnSpc>
                <a:spcPct val="100000"/>
              </a:lnSpc>
              <a:spcBef>
                <a:spcPts val="1870"/>
              </a:spcBef>
              <a:buFont typeface="Arial"/>
              <a:buAutoNum type="arabicPeriod" startAt="2"/>
              <a:tabLst>
                <a:tab pos="293370" algn="l"/>
              </a:tabLst>
            </a:pPr>
            <a:r>
              <a:rPr b="1" u="heavy" spc="-5" dirty="0">
                <a:uFill>
                  <a:solidFill>
                    <a:srgbClr val="404040"/>
                  </a:solidFill>
                </a:uFill>
                <a:latin typeface="Arial"/>
                <a:cs typeface="Arial"/>
              </a:rPr>
              <a:t>Hyperglycemia</a:t>
            </a:r>
            <a:r>
              <a:rPr b="1" spc="-5" dirty="0">
                <a:latin typeface="Arial"/>
                <a:cs typeface="Arial"/>
              </a:rPr>
              <a:t> </a:t>
            </a:r>
            <a:r>
              <a:rPr spc="-5" dirty="0"/>
              <a:t>,</a:t>
            </a:r>
            <a:r>
              <a:rPr b="1" u="heavy" spc="-5" dirty="0">
                <a:uFill>
                  <a:solidFill>
                    <a:srgbClr val="404040"/>
                  </a:solidFill>
                </a:uFill>
                <a:latin typeface="Arial"/>
                <a:cs typeface="Arial"/>
              </a:rPr>
              <a:t>hyperlipidemia</a:t>
            </a:r>
            <a:r>
              <a:rPr spc="-5" dirty="0"/>
              <a:t>, </a:t>
            </a:r>
            <a:r>
              <a:rPr dirty="0"/>
              <a:t>exacerbation of  existing </a:t>
            </a:r>
            <a:r>
              <a:rPr spc="-5" dirty="0"/>
              <a:t>type </a:t>
            </a:r>
            <a:r>
              <a:rPr dirty="0"/>
              <a:t>1 and 2 DM, </a:t>
            </a:r>
            <a:r>
              <a:rPr b="1" dirty="0">
                <a:latin typeface="Arial"/>
                <a:cs typeface="Arial"/>
              </a:rPr>
              <a:t>new-onset </a:t>
            </a:r>
            <a:r>
              <a:rPr b="1" spc="-10" dirty="0">
                <a:latin typeface="Arial"/>
                <a:cs typeface="Arial"/>
              </a:rPr>
              <a:t>type </a:t>
            </a:r>
            <a:r>
              <a:rPr b="1" dirty="0">
                <a:latin typeface="Arial"/>
                <a:cs typeface="Arial"/>
              </a:rPr>
              <a:t>2 DM</a:t>
            </a:r>
            <a:r>
              <a:rPr dirty="0"/>
              <a:t>,</a:t>
            </a:r>
            <a:r>
              <a:rPr spc="-120" dirty="0"/>
              <a:t> </a:t>
            </a:r>
            <a:r>
              <a:rPr dirty="0"/>
              <a:t>and  diabetic</a:t>
            </a:r>
            <a:r>
              <a:rPr spc="-25" dirty="0"/>
              <a:t> </a:t>
            </a:r>
            <a:r>
              <a:rPr dirty="0"/>
              <a:t>ketoacidosis</a:t>
            </a:r>
            <a:r>
              <a:rPr sz="1800" dirty="0">
                <a:latin typeface="Trebuchet MS"/>
                <a:cs typeface="Trebuchet MS"/>
              </a:rPr>
              <a:t>.</a:t>
            </a:r>
            <a:endParaRPr sz="18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46303" y="1005916"/>
            <a:ext cx="686435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54965" algn="l"/>
              </a:tabLst>
            </a:pPr>
            <a:r>
              <a:rPr sz="1900" spc="350" dirty="0">
                <a:solidFill>
                  <a:srgbClr val="5FCAEE"/>
                </a:solidFill>
              </a:rPr>
              <a:t>	</a:t>
            </a:r>
            <a:r>
              <a:rPr spc="-5" dirty="0"/>
              <a:t>17) Name </a:t>
            </a:r>
            <a:r>
              <a:rPr dirty="0"/>
              <a:t>the </a:t>
            </a:r>
            <a:r>
              <a:rPr spc="-5" dirty="0"/>
              <a:t>antipsychotic causing</a:t>
            </a:r>
            <a:r>
              <a:rPr spc="95" dirty="0"/>
              <a:t> </a:t>
            </a:r>
            <a:r>
              <a:rPr u="heavy" spc="-5" dirty="0">
                <a:uFill>
                  <a:solidFill>
                    <a:srgbClr val="404040"/>
                  </a:solidFill>
                </a:uFill>
              </a:rPr>
              <a:t>retinopathy</a:t>
            </a:r>
            <a:r>
              <a:rPr sz="2000" spc="-5" dirty="0"/>
              <a:t>.</a:t>
            </a:r>
            <a:endParaRPr sz="2000"/>
          </a:p>
        </p:txBody>
      </p:sp>
      <p:sp>
        <p:nvSpPr>
          <p:cNvPr id="3" name="object 3"/>
          <p:cNvSpPr txBox="1"/>
          <p:nvPr/>
        </p:nvSpPr>
        <p:spPr>
          <a:xfrm>
            <a:off x="546303" y="1498853"/>
            <a:ext cx="7249795" cy="35883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5"/>
              </a:spcBef>
            </a:pPr>
            <a:r>
              <a:rPr sz="1600" spc="270" dirty="0">
                <a:solidFill>
                  <a:srgbClr val="5FCAEE"/>
                </a:solidFill>
                <a:latin typeface="Arial"/>
                <a:cs typeface="Arial"/>
              </a:rPr>
              <a:t></a:t>
            </a:r>
            <a:r>
              <a:rPr sz="1600" spc="844" dirty="0">
                <a:solidFill>
                  <a:srgbClr val="5FCAEE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404040"/>
                </a:solidFill>
                <a:latin typeface="Arial"/>
                <a:cs typeface="Arial"/>
              </a:rPr>
              <a:t>Thioridazine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200">
              <a:latin typeface="Arial"/>
              <a:cs typeface="Arial"/>
            </a:endParaRPr>
          </a:p>
          <a:p>
            <a:pPr marL="355600" marR="198120" indent="-342900" algn="just">
              <a:lnSpc>
                <a:spcPct val="100000"/>
              </a:lnSpc>
              <a:spcBef>
                <a:spcPts val="1870"/>
              </a:spcBef>
            </a:pPr>
            <a:r>
              <a:rPr sz="1900" spc="350" dirty="0">
                <a:solidFill>
                  <a:srgbClr val="5FCAEE"/>
                </a:solidFill>
                <a:latin typeface="Arial"/>
                <a:cs typeface="Arial"/>
              </a:rPr>
              <a:t> </a:t>
            </a:r>
            <a:r>
              <a:rPr sz="2400" spc="-5" dirty="0">
                <a:solidFill>
                  <a:srgbClr val="404040"/>
                </a:solidFill>
                <a:latin typeface="Arial"/>
                <a:cs typeface="Arial"/>
              </a:rPr>
              <a:t>18) </a:t>
            </a:r>
            <a:r>
              <a:rPr sz="2400" dirty="0">
                <a:solidFill>
                  <a:srgbClr val="404040"/>
                </a:solidFill>
                <a:latin typeface="Arial"/>
                <a:cs typeface="Arial"/>
              </a:rPr>
              <a:t>What are its other </a:t>
            </a:r>
            <a:r>
              <a:rPr sz="2400" spc="-5" dirty="0">
                <a:solidFill>
                  <a:srgbClr val="404040"/>
                </a:solidFill>
                <a:latin typeface="Arial"/>
                <a:cs typeface="Arial"/>
              </a:rPr>
              <a:t>significant adverse </a:t>
            </a:r>
            <a:r>
              <a:rPr sz="2400" spc="-85" dirty="0">
                <a:solidFill>
                  <a:srgbClr val="404040"/>
                </a:solidFill>
                <a:latin typeface="Arial"/>
                <a:cs typeface="Arial"/>
              </a:rPr>
              <a:t>effects?  </a:t>
            </a:r>
            <a:r>
              <a:rPr sz="2400" dirty="0">
                <a:solidFill>
                  <a:srgbClr val="404040"/>
                </a:solidFill>
                <a:latin typeface="Arial"/>
                <a:cs typeface="Arial"/>
              </a:rPr>
              <a:t>Comment </a:t>
            </a:r>
            <a:r>
              <a:rPr sz="2400" spc="-5" dirty="0">
                <a:solidFill>
                  <a:srgbClr val="404040"/>
                </a:solidFill>
                <a:latin typeface="Arial"/>
                <a:cs typeface="Arial"/>
              </a:rPr>
              <a:t>on </a:t>
            </a:r>
            <a:r>
              <a:rPr sz="2400" dirty="0">
                <a:solidFill>
                  <a:srgbClr val="404040"/>
                </a:solidFill>
                <a:latin typeface="Arial"/>
                <a:cs typeface="Arial"/>
              </a:rPr>
              <a:t>the </a:t>
            </a:r>
            <a:r>
              <a:rPr sz="2400" spc="-5" dirty="0">
                <a:solidFill>
                  <a:srgbClr val="404040"/>
                </a:solidFill>
                <a:latin typeface="Arial"/>
                <a:cs typeface="Arial"/>
              </a:rPr>
              <a:t>extrapyramidal </a:t>
            </a:r>
            <a:r>
              <a:rPr sz="2400" dirty="0">
                <a:solidFill>
                  <a:srgbClr val="404040"/>
                </a:solidFill>
                <a:latin typeface="Arial"/>
                <a:cs typeface="Arial"/>
              </a:rPr>
              <a:t>A/E </a:t>
            </a:r>
            <a:r>
              <a:rPr sz="2400" spc="-5" dirty="0">
                <a:solidFill>
                  <a:srgbClr val="404040"/>
                </a:solidFill>
                <a:latin typeface="Arial"/>
                <a:cs typeface="Arial"/>
              </a:rPr>
              <a:t>produced by  this drug.</a:t>
            </a:r>
            <a:endParaRPr sz="2400"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  <a:spcBef>
                <a:spcPts val="1000"/>
              </a:spcBef>
            </a:pPr>
            <a:r>
              <a:rPr sz="1600" spc="270" dirty="0">
                <a:solidFill>
                  <a:srgbClr val="5FCAEE"/>
                </a:solidFill>
                <a:latin typeface="Arial"/>
                <a:cs typeface="Arial"/>
              </a:rPr>
              <a:t> </a:t>
            </a:r>
            <a:r>
              <a:rPr sz="2000" dirty="0">
                <a:solidFill>
                  <a:srgbClr val="404040"/>
                </a:solidFill>
                <a:latin typeface="Arial"/>
                <a:cs typeface="Arial"/>
              </a:rPr>
              <a:t>Low incidence of adverse EPS</a:t>
            </a:r>
            <a:r>
              <a:rPr sz="2000" dirty="0">
                <a:solidFill>
                  <a:srgbClr val="404040"/>
                </a:solidFill>
                <a:latin typeface="Wingdings"/>
                <a:cs typeface="Wingdings"/>
              </a:rPr>
              <a:t></a:t>
            </a:r>
            <a:r>
              <a:rPr sz="200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04040"/>
                </a:solidFill>
                <a:latin typeface="Arial"/>
                <a:cs typeface="Arial"/>
              </a:rPr>
              <a:t>increased</a:t>
            </a:r>
            <a:r>
              <a:rPr sz="2000" spc="-21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404040"/>
                </a:solidFill>
                <a:latin typeface="Arial"/>
                <a:cs typeface="Arial"/>
              </a:rPr>
              <a:t>central</a:t>
            </a:r>
            <a:endParaRPr sz="2000">
              <a:latin typeface="Arial"/>
              <a:cs typeface="Arial"/>
            </a:endParaRPr>
          </a:p>
          <a:p>
            <a:pPr marL="355600" algn="just">
              <a:lnSpc>
                <a:spcPct val="100000"/>
              </a:lnSpc>
            </a:pPr>
            <a:r>
              <a:rPr sz="2000" dirty="0">
                <a:solidFill>
                  <a:srgbClr val="404040"/>
                </a:solidFill>
                <a:latin typeface="Arial"/>
                <a:cs typeface="Arial"/>
              </a:rPr>
              <a:t>antimuscarinic</a:t>
            </a:r>
            <a:r>
              <a:rPr sz="2000" spc="-5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Arial"/>
                <a:cs typeface="Arial"/>
              </a:rPr>
              <a:t>activity</a:t>
            </a:r>
            <a:endParaRPr sz="2000"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  <a:spcBef>
                <a:spcPts val="1010"/>
              </a:spcBef>
            </a:pPr>
            <a:r>
              <a:rPr sz="1600" spc="270" dirty="0">
                <a:solidFill>
                  <a:srgbClr val="5FCAEE"/>
                </a:solidFill>
                <a:latin typeface="Arial"/>
                <a:cs typeface="Arial"/>
              </a:rPr>
              <a:t> </a:t>
            </a:r>
            <a:r>
              <a:rPr sz="2000" dirty="0">
                <a:solidFill>
                  <a:srgbClr val="404040"/>
                </a:solidFill>
                <a:latin typeface="Arial"/>
                <a:cs typeface="Arial"/>
              </a:rPr>
              <a:t>Depressant </a:t>
            </a:r>
            <a:r>
              <a:rPr sz="2000" spc="-5" dirty="0">
                <a:solidFill>
                  <a:srgbClr val="404040"/>
                </a:solidFill>
                <a:latin typeface="Arial"/>
                <a:cs typeface="Arial"/>
              </a:rPr>
              <a:t>effects </a:t>
            </a:r>
            <a:r>
              <a:rPr sz="2000" dirty="0">
                <a:solidFill>
                  <a:srgbClr val="404040"/>
                </a:solidFill>
                <a:latin typeface="Arial"/>
                <a:cs typeface="Arial"/>
              </a:rPr>
              <a:t>on cardiac conduction and</a:t>
            </a:r>
            <a:r>
              <a:rPr sz="2000" spc="-30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2000" spc="-25" dirty="0">
                <a:solidFill>
                  <a:srgbClr val="404040"/>
                </a:solidFill>
                <a:latin typeface="Arial"/>
                <a:cs typeface="Arial"/>
              </a:rPr>
              <a:t>repolarization.</a:t>
            </a:r>
            <a:endParaRPr sz="2000"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  <a:spcBef>
                <a:spcPts val="994"/>
              </a:spcBef>
            </a:pPr>
            <a:r>
              <a:rPr sz="1600" spc="270" dirty="0">
                <a:solidFill>
                  <a:srgbClr val="5FCAEE"/>
                </a:solidFill>
                <a:latin typeface="Arial"/>
                <a:cs typeface="Arial"/>
              </a:rPr>
              <a:t> </a:t>
            </a:r>
            <a:r>
              <a:rPr sz="2000" dirty="0">
                <a:solidFill>
                  <a:srgbClr val="404040"/>
                </a:solidFill>
                <a:latin typeface="Arial"/>
                <a:cs typeface="Arial"/>
              </a:rPr>
              <a:t>Impaired ejaculation- alpha blockade,</a:t>
            </a:r>
            <a:r>
              <a:rPr sz="2000" spc="-24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404040"/>
                </a:solidFill>
                <a:latin typeface="Arial"/>
                <a:cs typeface="Arial"/>
              </a:rPr>
              <a:t>anticholinergic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6334" y="1005916"/>
            <a:ext cx="6553200" cy="11239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100"/>
              </a:spcBef>
              <a:tabLst>
                <a:tab pos="354965" algn="l"/>
                <a:tab pos="2645410" algn="l"/>
              </a:tabLst>
            </a:pPr>
            <a:r>
              <a:rPr sz="1900" spc="350" dirty="0">
                <a:solidFill>
                  <a:srgbClr val="5FCAEE"/>
                </a:solidFill>
              </a:rPr>
              <a:t>	</a:t>
            </a:r>
            <a:r>
              <a:rPr spc="-5" dirty="0"/>
              <a:t>19) Name </a:t>
            </a:r>
            <a:r>
              <a:rPr dirty="0"/>
              <a:t>the </a:t>
            </a:r>
            <a:r>
              <a:rPr spc="-5" dirty="0"/>
              <a:t>antipsychotic producing  </a:t>
            </a:r>
            <a:r>
              <a:rPr u="heavy" spc="-5" dirty="0">
                <a:uFill>
                  <a:solidFill>
                    <a:srgbClr val="404040"/>
                  </a:solidFill>
                </a:uFill>
              </a:rPr>
              <a:t>hypersalivation</a:t>
            </a:r>
            <a:r>
              <a:rPr spc="-5" dirty="0"/>
              <a:t>.	</a:t>
            </a:r>
            <a:r>
              <a:rPr dirty="0"/>
              <a:t>Why </a:t>
            </a:r>
            <a:r>
              <a:rPr spc="-5" dirty="0"/>
              <a:t>does </a:t>
            </a:r>
            <a:r>
              <a:rPr dirty="0"/>
              <a:t>it </a:t>
            </a:r>
            <a:r>
              <a:rPr spc="-5" dirty="0"/>
              <a:t>cause </a:t>
            </a:r>
            <a:r>
              <a:rPr dirty="0"/>
              <a:t>that?</a:t>
            </a:r>
            <a:r>
              <a:rPr spc="-65" dirty="0"/>
              <a:t> </a:t>
            </a:r>
            <a:r>
              <a:rPr spc="-5" dirty="0"/>
              <a:t>how  will you </a:t>
            </a:r>
            <a:r>
              <a:rPr dirty="0"/>
              <a:t>treat</a:t>
            </a:r>
            <a:r>
              <a:rPr spc="10" dirty="0"/>
              <a:t> </a:t>
            </a:r>
            <a:r>
              <a:rPr dirty="0"/>
              <a:t>it</a:t>
            </a:r>
            <a:r>
              <a:rPr sz="2000" dirty="0"/>
              <a:t>?</a:t>
            </a:r>
            <a:endParaRPr sz="2000"/>
          </a:p>
        </p:txBody>
      </p:sp>
      <p:sp>
        <p:nvSpPr>
          <p:cNvPr id="3" name="object 3"/>
          <p:cNvSpPr txBox="1"/>
          <p:nvPr/>
        </p:nvSpPr>
        <p:spPr>
          <a:xfrm>
            <a:off x="186334" y="2537561"/>
            <a:ext cx="6816090" cy="1929130"/>
          </a:xfrm>
          <a:prstGeom prst="rect">
            <a:avLst/>
          </a:prstGeom>
        </p:spPr>
        <p:txBody>
          <a:bodyPr vert="horz" wrap="square" lIns="0" tIns="139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95"/>
              </a:spcBef>
              <a:tabLst>
                <a:tab pos="354965" algn="l"/>
              </a:tabLst>
            </a:pPr>
            <a:r>
              <a:rPr sz="1600" spc="270" dirty="0">
                <a:solidFill>
                  <a:srgbClr val="5FCAEE"/>
                </a:solidFill>
                <a:latin typeface="Arial"/>
                <a:cs typeface="Arial"/>
              </a:rPr>
              <a:t>	</a:t>
            </a:r>
            <a:r>
              <a:rPr sz="2000" b="1" dirty="0">
                <a:solidFill>
                  <a:srgbClr val="404040"/>
                </a:solidFill>
                <a:latin typeface="Arial"/>
                <a:cs typeface="Arial"/>
              </a:rPr>
              <a:t>Clozapine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sz="1600" spc="270" dirty="0">
                <a:solidFill>
                  <a:srgbClr val="5FCAEE"/>
                </a:solidFill>
                <a:latin typeface="Arial"/>
                <a:cs typeface="Arial"/>
              </a:rPr>
              <a:t>	</a:t>
            </a:r>
            <a:r>
              <a:rPr sz="2000" dirty="0">
                <a:solidFill>
                  <a:srgbClr val="404040"/>
                </a:solidFill>
                <a:latin typeface="Arial"/>
                <a:cs typeface="Arial"/>
              </a:rPr>
              <a:t>Muscarnic agonism at </a:t>
            </a:r>
            <a:r>
              <a:rPr sz="2000" spc="-5" dirty="0">
                <a:solidFill>
                  <a:srgbClr val="404040"/>
                </a:solidFill>
                <a:latin typeface="Arial"/>
                <a:cs typeface="Arial"/>
              </a:rPr>
              <a:t>M</a:t>
            </a:r>
            <a:r>
              <a:rPr sz="1800" spc="-5" dirty="0">
                <a:solidFill>
                  <a:srgbClr val="404040"/>
                </a:solidFill>
                <a:latin typeface="Arial"/>
                <a:cs typeface="Arial"/>
              </a:rPr>
              <a:t>4</a:t>
            </a:r>
            <a:r>
              <a:rPr sz="1800" spc="-4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404040"/>
                </a:solidFill>
                <a:latin typeface="Arial"/>
                <a:cs typeface="Arial"/>
              </a:rPr>
              <a:t>receptors.</a:t>
            </a:r>
            <a:endParaRPr sz="2000">
              <a:latin typeface="Arial"/>
              <a:cs typeface="Arial"/>
            </a:endParaRPr>
          </a:p>
          <a:p>
            <a:pPr marL="354965" marR="5080" indent="-342900">
              <a:lnSpc>
                <a:spcPct val="10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sz="1600" spc="270" dirty="0">
                <a:solidFill>
                  <a:srgbClr val="5FCAEE"/>
                </a:solidFill>
                <a:latin typeface="Arial"/>
                <a:cs typeface="Arial"/>
              </a:rPr>
              <a:t>	</a:t>
            </a:r>
            <a:r>
              <a:rPr sz="2000" dirty="0">
                <a:solidFill>
                  <a:srgbClr val="404040"/>
                </a:solidFill>
                <a:latin typeface="Arial"/>
                <a:cs typeface="Arial"/>
              </a:rPr>
              <a:t>Clonidine , anticholinergics, amitriptyline,scopolamine  patch, ipratropium sublingual spray ,atropine 1%</a:t>
            </a:r>
            <a:r>
              <a:rPr sz="2000" spc="-17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404040"/>
                </a:solidFill>
                <a:latin typeface="Arial"/>
                <a:cs typeface="Arial"/>
              </a:rPr>
              <a:t>solution,  botulinum</a:t>
            </a:r>
            <a:r>
              <a:rPr sz="2000" spc="-2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Arial"/>
                <a:cs typeface="Arial"/>
              </a:rPr>
              <a:t>toxin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6334" y="1076959"/>
            <a:ext cx="7153909" cy="46704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54965" algn="l"/>
              </a:tabLst>
            </a:pPr>
            <a:r>
              <a:rPr sz="1900" spc="350" dirty="0">
                <a:solidFill>
                  <a:srgbClr val="5FCAEE"/>
                </a:solidFill>
                <a:latin typeface="Arial"/>
                <a:cs typeface="Arial"/>
              </a:rPr>
              <a:t>	</a:t>
            </a:r>
            <a:r>
              <a:rPr sz="2400" u="heavy" spc="-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Arial"/>
                <a:cs typeface="Arial"/>
              </a:rPr>
              <a:t>Family h/o </a:t>
            </a:r>
            <a:r>
              <a:rPr sz="2400" dirty="0">
                <a:solidFill>
                  <a:srgbClr val="404040"/>
                </a:solidFill>
                <a:latin typeface="Wingdings"/>
                <a:cs typeface="Wingdings"/>
              </a:rPr>
              <a:t></a:t>
            </a:r>
            <a:r>
              <a:rPr sz="240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Arial"/>
                <a:cs typeface="Arial"/>
              </a:rPr>
              <a:t>father </a:t>
            </a:r>
            <a:r>
              <a:rPr sz="2400" dirty="0">
                <a:solidFill>
                  <a:srgbClr val="404040"/>
                </a:solidFill>
                <a:latin typeface="Arial"/>
                <a:cs typeface="Arial"/>
              </a:rPr>
              <a:t>&amp; mother not </a:t>
            </a:r>
            <a:r>
              <a:rPr sz="2400" spc="-5" dirty="0">
                <a:solidFill>
                  <a:srgbClr val="404040"/>
                </a:solidFill>
                <a:latin typeface="Arial"/>
                <a:cs typeface="Arial"/>
              </a:rPr>
              <a:t>alive.3</a:t>
            </a:r>
            <a:r>
              <a:rPr sz="2400" spc="7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Arial"/>
                <a:cs typeface="Arial"/>
              </a:rPr>
              <a:t>siblings.</a:t>
            </a:r>
            <a:endParaRPr sz="2400">
              <a:latin typeface="Arial"/>
              <a:cs typeface="Arial"/>
            </a:endParaRPr>
          </a:p>
          <a:p>
            <a:pPr marL="354965" marR="697230">
              <a:lnSpc>
                <a:spcPct val="100000"/>
              </a:lnSpc>
              <a:spcBef>
                <a:spcPts val="10"/>
              </a:spcBef>
            </a:pPr>
            <a:r>
              <a:rPr sz="2400" b="1" i="1" spc="-5" dirty="0">
                <a:solidFill>
                  <a:srgbClr val="404040"/>
                </a:solidFill>
                <a:latin typeface="Arial"/>
                <a:cs typeface="Arial"/>
              </a:rPr>
              <a:t>One brother is </a:t>
            </a:r>
            <a:r>
              <a:rPr sz="2400" b="1" i="1" dirty="0">
                <a:solidFill>
                  <a:srgbClr val="404040"/>
                </a:solidFill>
                <a:latin typeface="Arial"/>
                <a:cs typeface="Arial"/>
              </a:rPr>
              <a:t>admitted to </a:t>
            </a:r>
            <a:r>
              <a:rPr sz="2400" b="1" i="1" spc="-5" dirty="0">
                <a:solidFill>
                  <a:srgbClr val="404040"/>
                </a:solidFill>
                <a:latin typeface="Arial"/>
                <a:cs typeface="Arial"/>
              </a:rPr>
              <a:t>mental</a:t>
            </a:r>
            <a:r>
              <a:rPr sz="2400" b="1" i="1" spc="-5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2400" b="1" i="1" dirty="0">
                <a:solidFill>
                  <a:srgbClr val="404040"/>
                </a:solidFill>
                <a:latin typeface="Arial"/>
                <a:cs typeface="Arial"/>
              </a:rPr>
              <a:t>asylum</a:t>
            </a:r>
            <a:r>
              <a:rPr sz="2400" dirty="0">
                <a:solidFill>
                  <a:srgbClr val="404040"/>
                </a:solidFill>
                <a:latin typeface="Arial"/>
                <a:cs typeface="Arial"/>
              </a:rPr>
              <a:t>.  </a:t>
            </a:r>
            <a:r>
              <a:rPr sz="2400" spc="-5" dirty="0">
                <a:solidFill>
                  <a:srgbClr val="404040"/>
                </a:solidFill>
                <a:latin typeface="Arial"/>
                <a:cs typeface="Arial"/>
              </a:rPr>
              <a:t>others normal. 2 children </a:t>
            </a:r>
            <a:r>
              <a:rPr sz="2400" dirty="0">
                <a:solidFill>
                  <a:srgbClr val="404040"/>
                </a:solidFill>
                <a:latin typeface="Arial"/>
                <a:cs typeface="Arial"/>
              </a:rPr>
              <a:t>- </a:t>
            </a:r>
            <a:r>
              <a:rPr sz="2400" spc="-5" dirty="0">
                <a:solidFill>
                  <a:srgbClr val="404040"/>
                </a:solidFill>
                <a:latin typeface="Arial"/>
                <a:cs typeface="Arial"/>
              </a:rPr>
              <a:t>both</a:t>
            </a:r>
            <a:r>
              <a:rPr sz="2400" spc="6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Arial"/>
                <a:cs typeface="Arial"/>
              </a:rPr>
              <a:t>normal.</a:t>
            </a:r>
            <a:endParaRPr sz="2400">
              <a:latin typeface="Arial"/>
              <a:cs typeface="Arial"/>
            </a:endParaRPr>
          </a:p>
          <a:p>
            <a:pPr marL="354965" marR="5080" indent="-342900">
              <a:lnSpc>
                <a:spcPct val="100000"/>
              </a:lnSpc>
              <a:spcBef>
                <a:spcPts val="1000"/>
              </a:spcBef>
              <a:tabLst>
                <a:tab pos="354965" algn="l"/>
              </a:tabLst>
            </a:pPr>
            <a:r>
              <a:rPr sz="1900" spc="350" dirty="0">
                <a:solidFill>
                  <a:srgbClr val="5FCAEE"/>
                </a:solidFill>
                <a:latin typeface="Arial"/>
                <a:cs typeface="Arial"/>
              </a:rPr>
              <a:t>	</a:t>
            </a:r>
            <a:r>
              <a:rPr sz="2400" u="heavy" spc="-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Arial"/>
                <a:cs typeface="Arial"/>
              </a:rPr>
              <a:t>Past </a:t>
            </a:r>
            <a:r>
              <a:rPr sz="2400" u="heavy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Arial"/>
                <a:cs typeface="Arial"/>
              </a:rPr>
              <a:t>h/o</a:t>
            </a:r>
            <a:r>
              <a:rPr sz="2400" dirty="0">
                <a:solidFill>
                  <a:srgbClr val="404040"/>
                </a:solidFill>
                <a:latin typeface="Wingdings"/>
                <a:cs typeface="Wingdings"/>
              </a:rPr>
              <a:t></a:t>
            </a:r>
            <a:r>
              <a:rPr sz="240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Arial"/>
                <a:cs typeface="Arial"/>
              </a:rPr>
              <a:t>he </a:t>
            </a:r>
            <a:r>
              <a:rPr sz="2400" b="1" i="1" dirty="0">
                <a:solidFill>
                  <a:srgbClr val="404040"/>
                </a:solidFill>
                <a:latin typeface="Arial"/>
                <a:cs typeface="Arial"/>
              </a:rPr>
              <a:t>had </a:t>
            </a:r>
            <a:r>
              <a:rPr sz="2400" b="1" i="1" spc="-5" dirty="0">
                <a:solidFill>
                  <a:srgbClr val="404040"/>
                </a:solidFill>
                <a:latin typeface="Arial"/>
                <a:cs typeface="Arial"/>
              </a:rPr>
              <a:t>similar symptoms </a:t>
            </a:r>
            <a:r>
              <a:rPr sz="2400" spc="-5" dirty="0">
                <a:solidFill>
                  <a:srgbClr val="404040"/>
                </a:solidFill>
                <a:latin typeface="Arial"/>
                <a:cs typeface="Arial"/>
              </a:rPr>
              <a:t>and was on  </a:t>
            </a:r>
            <a:r>
              <a:rPr sz="2400" dirty="0">
                <a:solidFill>
                  <a:srgbClr val="404040"/>
                </a:solidFill>
                <a:latin typeface="Arial"/>
                <a:cs typeface="Arial"/>
              </a:rPr>
              <a:t>treatment, but </a:t>
            </a:r>
            <a:r>
              <a:rPr sz="2400" spc="-5" dirty="0">
                <a:solidFill>
                  <a:srgbClr val="404040"/>
                </a:solidFill>
                <a:latin typeface="Arial"/>
                <a:cs typeface="Arial"/>
              </a:rPr>
              <a:t>discontinued as soon as his  </a:t>
            </a:r>
            <a:r>
              <a:rPr sz="2400" dirty="0">
                <a:solidFill>
                  <a:srgbClr val="404040"/>
                </a:solidFill>
                <a:latin typeface="Arial"/>
                <a:cs typeface="Arial"/>
              </a:rPr>
              <a:t>symptoms</a:t>
            </a:r>
            <a:r>
              <a:rPr sz="2400" spc="-5" dirty="0">
                <a:solidFill>
                  <a:srgbClr val="404040"/>
                </a:solidFill>
                <a:latin typeface="Arial"/>
                <a:cs typeface="Arial"/>
              </a:rPr>
              <a:t> disappeared.</a:t>
            </a:r>
            <a:endParaRPr sz="2400">
              <a:latin typeface="Arial"/>
              <a:cs typeface="Arial"/>
            </a:endParaRPr>
          </a:p>
          <a:p>
            <a:pPr marL="354965" marR="242570" indent="-342900">
              <a:lnSpc>
                <a:spcPct val="100000"/>
              </a:lnSpc>
              <a:spcBef>
                <a:spcPts val="994"/>
              </a:spcBef>
              <a:tabLst>
                <a:tab pos="354965" algn="l"/>
                <a:tab pos="1678305" algn="l"/>
                <a:tab pos="2958465" algn="l"/>
              </a:tabLst>
            </a:pPr>
            <a:r>
              <a:rPr sz="1900" spc="350" dirty="0">
                <a:solidFill>
                  <a:srgbClr val="5FCAEE"/>
                </a:solidFill>
                <a:latin typeface="Arial"/>
                <a:cs typeface="Arial"/>
              </a:rPr>
              <a:t>	</a:t>
            </a:r>
            <a:r>
              <a:rPr sz="2400" b="1" spc="-10" dirty="0">
                <a:solidFill>
                  <a:srgbClr val="404040"/>
                </a:solidFill>
                <a:latin typeface="Arial"/>
                <a:cs typeface="Arial"/>
              </a:rPr>
              <a:t>O/E</a:t>
            </a:r>
            <a:r>
              <a:rPr sz="2400" spc="-10" dirty="0">
                <a:solidFill>
                  <a:srgbClr val="404040"/>
                </a:solidFill>
                <a:latin typeface="Arial"/>
                <a:cs typeface="Arial"/>
              </a:rPr>
              <a:t>—Well </a:t>
            </a:r>
            <a:r>
              <a:rPr sz="2400" spc="-5" dirty="0">
                <a:solidFill>
                  <a:srgbClr val="404040"/>
                </a:solidFill>
                <a:latin typeface="Arial"/>
                <a:cs typeface="Arial"/>
              </a:rPr>
              <a:t>built, </a:t>
            </a:r>
            <a:r>
              <a:rPr sz="2400" dirty="0">
                <a:solidFill>
                  <a:srgbClr val="404040"/>
                </a:solidFill>
                <a:latin typeface="Arial"/>
                <a:cs typeface="Arial"/>
              </a:rPr>
              <a:t>but </a:t>
            </a:r>
            <a:r>
              <a:rPr sz="2400" spc="-5" dirty="0">
                <a:solidFill>
                  <a:srgbClr val="404040"/>
                </a:solidFill>
                <a:latin typeface="Arial"/>
                <a:cs typeface="Arial"/>
              </a:rPr>
              <a:t>poorly nourished. Poor  hygiene.	</a:t>
            </a:r>
            <a:r>
              <a:rPr sz="2400" b="1" u="heavy" spc="-1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Arial"/>
                <a:cs typeface="Arial"/>
              </a:rPr>
              <a:t>Weight-	</a:t>
            </a:r>
            <a:r>
              <a:rPr sz="2400" b="1" u="heavy" spc="-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Arial"/>
                <a:cs typeface="Arial"/>
              </a:rPr>
              <a:t>50 kg</a:t>
            </a:r>
            <a:r>
              <a:rPr sz="2400" spc="-5" dirty="0">
                <a:solidFill>
                  <a:srgbClr val="404040"/>
                </a:solidFill>
                <a:latin typeface="Arial"/>
                <a:cs typeface="Arial"/>
              </a:rPr>
              <a:t>. </a:t>
            </a:r>
            <a:r>
              <a:rPr sz="2400" spc="-10" dirty="0">
                <a:solidFill>
                  <a:srgbClr val="404040"/>
                </a:solidFill>
                <a:latin typeface="Arial"/>
                <a:cs typeface="Arial"/>
              </a:rPr>
              <a:t>He </a:t>
            </a:r>
            <a:r>
              <a:rPr sz="2400" spc="-5" dirty="0">
                <a:solidFill>
                  <a:srgbClr val="404040"/>
                </a:solidFill>
                <a:latin typeface="Arial"/>
                <a:cs typeface="Arial"/>
              </a:rPr>
              <a:t>is anxious, worried  and suspicious </a:t>
            </a:r>
            <a:r>
              <a:rPr sz="2400" dirty="0">
                <a:solidFill>
                  <a:srgbClr val="404040"/>
                </a:solidFill>
                <a:latin typeface="Arial"/>
                <a:cs typeface="Arial"/>
              </a:rPr>
              <a:t>of the </a:t>
            </a:r>
            <a:r>
              <a:rPr sz="2400" spc="-15" dirty="0">
                <a:solidFill>
                  <a:srgbClr val="404040"/>
                </a:solidFill>
                <a:latin typeface="Arial"/>
                <a:cs typeface="Arial"/>
              </a:rPr>
              <a:t>interviewer. </a:t>
            </a:r>
            <a:r>
              <a:rPr sz="2400" spc="-5" dirty="0">
                <a:solidFill>
                  <a:srgbClr val="404040"/>
                </a:solidFill>
                <a:latin typeface="Arial"/>
                <a:cs typeface="Arial"/>
              </a:rPr>
              <a:t>He is well  oriented, but keeps on talking </a:t>
            </a:r>
            <a:r>
              <a:rPr sz="2400" dirty="0">
                <a:solidFill>
                  <a:srgbClr val="404040"/>
                </a:solidFill>
                <a:latin typeface="Arial"/>
                <a:cs typeface="Arial"/>
              </a:rPr>
              <a:t>to </a:t>
            </a:r>
            <a:r>
              <a:rPr sz="2400" spc="-5" dirty="0">
                <a:solidFill>
                  <a:srgbClr val="404040"/>
                </a:solidFill>
                <a:latin typeface="Arial"/>
                <a:cs typeface="Arial"/>
              </a:rPr>
              <a:t>himself. All  </a:t>
            </a:r>
            <a:r>
              <a:rPr sz="2400" dirty="0">
                <a:solidFill>
                  <a:srgbClr val="404040"/>
                </a:solidFill>
                <a:latin typeface="Arial"/>
                <a:cs typeface="Arial"/>
              </a:rPr>
              <a:t>systems </a:t>
            </a:r>
            <a:r>
              <a:rPr sz="2400" spc="-5" dirty="0">
                <a:solidFill>
                  <a:srgbClr val="404040"/>
                </a:solidFill>
                <a:latin typeface="Arial"/>
                <a:cs typeface="Arial"/>
              </a:rPr>
              <a:t>within normal</a:t>
            </a:r>
            <a:r>
              <a:rPr sz="2400" spc="1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Arial"/>
                <a:cs typeface="Arial"/>
              </a:rPr>
              <a:t>limits.</a:t>
            </a:r>
            <a:endParaRPr sz="2400">
              <a:latin typeface="Arial"/>
              <a:cs typeface="Arial"/>
            </a:endParaRPr>
          </a:p>
          <a:p>
            <a:pPr marL="354965">
              <a:lnSpc>
                <a:spcPct val="100000"/>
              </a:lnSpc>
              <a:spcBef>
                <a:spcPts val="5"/>
              </a:spcBef>
            </a:pPr>
            <a:r>
              <a:rPr sz="2400" spc="-5" dirty="0">
                <a:solidFill>
                  <a:srgbClr val="404040"/>
                </a:solidFill>
                <a:latin typeface="Arial"/>
                <a:cs typeface="Arial"/>
              </a:rPr>
              <a:t>Biochemical parameters </a:t>
            </a:r>
            <a:r>
              <a:rPr sz="2400" dirty="0">
                <a:solidFill>
                  <a:srgbClr val="404040"/>
                </a:solidFill>
                <a:latin typeface="Arial"/>
                <a:cs typeface="Arial"/>
              </a:rPr>
              <a:t>– </a:t>
            </a:r>
            <a:r>
              <a:rPr sz="2400" u="heavy" spc="-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Arial"/>
                <a:cs typeface="Arial"/>
              </a:rPr>
              <a:t>normal</a:t>
            </a:r>
            <a:r>
              <a:rPr sz="2400" spc="-5" dirty="0">
                <a:solidFill>
                  <a:srgbClr val="404040"/>
                </a:solidFill>
                <a:latin typeface="Arial"/>
                <a:cs typeface="Arial"/>
              </a:rPr>
              <a:t>, ECG-</a:t>
            </a:r>
            <a:r>
              <a:rPr sz="2400" spc="9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2400" u="heavy" spc="-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Arial"/>
                <a:cs typeface="Arial"/>
              </a:rPr>
              <a:t>normal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02437" y="428701"/>
            <a:ext cx="6909434" cy="6845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595"/>
              </a:lnSpc>
              <a:spcBef>
                <a:spcPts val="100"/>
              </a:spcBef>
              <a:tabLst>
                <a:tab pos="354965" algn="l"/>
              </a:tabLst>
            </a:pPr>
            <a:r>
              <a:rPr sz="1900" spc="350" dirty="0">
                <a:solidFill>
                  <a:srgbClr val="5FCAEE"/>
                </a:solidFill>
              </a:rPr>
              <a:t>	</a:t>
            </a:r>
            <a:r>
              <a:rPr spc="-5" dirty="0"/>
              <a:t>20) Name </a:t>
            </a:r>
            <a:r>
              <a:rPr dirty="0"/>
              <a:t>the </a:t>
            </a:r>
            <a:r>
              <a:rPr spc="-5" dirty="0"/>
              <a:t>longest acting antipsychotic.</a:t>
            </a:r>
            <a:r>
              <a:rPr spc="80" dirty="0"/>
              <a:t> </a:t>
            </a:r>
            <a:r>
              <a:rPr spc="-5" dirty="0"/>
              <a:t>What</a:t>
            </a:r>
            <a:endParaRPr sz="1900"/>
          </a:p>
          <a:p>
            <a:pPr marL="355600">
              <a:lnSpc>
                <a:spcPts val="2595"/>
              </a:lnSpc>
            </a:pPr>
            <a:r>
              <a:rPr spc="-5" dirty="0"/>
              <a:t>are </a:t>
            </a:r>
            <a:r>
              <a:rPr dirty="0"/>
              <a:t>its </a:t>
            </a:r>
            <a:r>
              <a:rPr spc="-5" dirty="0"/>
              <a:t>other</a:t>
            </a:r>
            <a:r>
              <a:rPr dirty="0"/>
              <a:t> </a:t>
            </a:r>
            <a:r>
              <a:rPr spc="-5" dirty="0"/>
              <a:t>advantages?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02437" y="1460093"/>
            <a:ext cx="7232015" cy="3850004"/>
          </a:xfrm>
          <a:prstGeom prst="rect">
            <a:avLst/>
          </a:prstGeom>
        </p:spPr>
        <p:txBody>
          <a:bodyPr vert="horz" wrap="square" lIns="0" tIns="781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15"/>
              </a:spcBef>
              <a:tabLst>
                <a:tab pos="354965" algn="l"/>
              </a:tabLst>
            </a:pPr>
            <a:r>
              <a:rPr sz="1600" spc="270" dirty="0">
                <a:solidFill>
                  <a:srgbClr val="5FCAEE"/>
                </a:solidFill>
                <a:latin typeface="Arial"/>
                <a:cs typeface="Arial"/>
              </a:rPr>
              <a:t>	</a:t>
            </a:r>
            <a:r>
              <a:rPr sz="2000" b="1" dirty="0">
                <a:solidFill>
                  <a:srgbClr val="404040"/>
                </a:solidFill>
                <a:latin typeface="Arial"/>
                <a:cs typeface="Arial"/>
              </a:rPr>
              <a:t>Aripiprazole</a:t>
            </a:r>
            <a:endParaRPr sz="2000">
              <a:latin typeface="Arial"/>
              <a:cs typeface="Arial"/>
            </a:endParaRPr>
          </a:p>
          <a:p>
            <a:pPr marL="347980">
              <a:lnSpc>
                <a:spcPct val="100000"/>
              </a:lnSpc>
              <a:spcBef>
                <a:spcPts val="515"/>
              </a:spcBef>
              <a:tabLst>
                <a:tab pos="5186045" algn="l"/>
              </a:tabLst>
            </a:pPr>
            <a:r>
              <a:rPr sz="2000" dirty="0">
                <a:solidFill>
                  <a:srgbClr val="404040"/>
                </a:solidFill>
                <a:latin typeface="Arial"/>
                <a:cs typeface="Arial"/>
              </a:rPr>
              <a:t>Aripiprazole and its active metabolite</a:t>
            </a:r>
            <a:r>
              <a:rPr sz="2000" spc="-5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404040"/>
                </a:solidFill>
                <a:latin typeface="Arial"/>
                <a:cs typeface="Arial"/>
              </a:rPr>
              <a:t>–</a:t>
            </a:r>
            <a:r>
              <a:rPr sz="2000" spc="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404040"/>
                </a:solidFill>
                <a:latin typeface="Arial"/>
                <a:cs typeface="Arial"/>
              </a:rPr>
              <a:t>t½	75 and 94</a:t>
            </a:r>
            <a:r>
              <a:rPr sz="2000" spc="-7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404040"/>
                </a:solidFill>
                <a:latin typeface="Arial"/>
                <a:cs typeface="Arial"/>
              </a:rPr>
              <a:t>hrs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29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tabLst>
                <a:tab pos="354965" algn="l"/>
              </a:tabLst>
            </a:pPr>
            <a:r>
              <a:rPr sz="1600" spc="270" dirty="0">
                <a:solidFill>
                  <a:srgbClr val="5FCAEE"/>
                </a:solidFill>
                <a:latin typeface="Arial"/>
                <a:cs typeface="Arial"/>
              </a:rPr>
              <a:t>	</a:t>
            </a:r>
            <a:r>
              <a:rPr sz="2000" b="1" u="heavy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Arial"/>
                <a:cs typeface="Arial"/>
              </a:rPr>
              <a:t>Adv</a:t>
            </a:r>
            <a:endParaRPr sz="2000">
              <a:latin typeface="Arial"/>
              <a:cs typeface="Arial"/>
            </a:endParaRPr>
          </a:p>
          <a:p>
            <a:pPr marL="469900">
              <a:lnSpc>
                <a:spcPct val="100000"/>
              </a:lnSpc>
              <a:spcBef>
                <a:spcPts val="515"/>
              </a:spcBef>
            </a:pPr>
            <a:r>
              <a:rPr sz="1600" spc="270" dirty="0">
                <a:solidFill>
                  <a:srgbClr val="5FCAEE"/>
                </a:solidFill>
                <a:latin typeface="Arial"/>
                <a:cs typeface="Arial"/>
              </a:rPr>
              <a:t> </a:t>
            </a:r>
            <a:r>
              <a:rPr sz="2000" dirty="0">
                <a:solidFill>
                  <a:srgbClr val="404040"/>
                </a:solidFill>
                <a:latin typeface="Arial"/>
                <a:cs typeface="Arial"/>
              </a:rPr>
              <a:t>Long t</a:t>
            </a:r>
            <a:r>
              <a:rPr sz="2000" spc="9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404040"/>
                </a:solidFill>
                <a:latin typeface="Arial"/>
                <a:cs typeface="Arial"/>
              </a:rPr>
              <a:t>½</a:t>
            </a:r>
            <a:endParaRPr sz="2000">
              <a:latin typeface="Arial"/>
              <a:cs typeface="Arial"/>
            </a:endParaRPr>
          </a:p>
          <a:p>
            <a:pPr marL="756285" marR="5080" indent="-287020">
              <a:lnSpc>
                <a:spcPct val="80100"/>
              </a:lnSpc>
              <a:spcBef>
                <a:spcPts val="995"/>
              </a:spcBef>
            </a:pPr>
            <a:r>
              <a:rPr sz="1600" spc="270" dirty="0">
                <a:solidFill>
                  <a:srgbClr val="5FCAEE"/>
                </a:solidFill>
                <a:latin typeface="Arial"/>
                <a:cs typeface="Arial"/>
              </a:rPr>
              <a:t> </a:t>
            </a:r>
            <a:r>
              <a:rPr sz="2000" b="1" dirty="0">
                <a:solidFill>
                  <a:srgbClr val="404040"/>
                </a:solidFill>
                <a:latin typeface="Arial"/>
                <a:cs typeface="Arial"/>
              </a:rPr>
              <a:t>partial DA agonist</a:t>
            </a:r>
            <a:r>
              <a:rPr sz="2000" dirty="0">
                <a:solidFill>
                  <a:srgbClr val="404040"/>
                </a:solidFill>
                <a:latin typeface="Arial"/>
                <a:cs typeface="Arial"/>
              </a:rPr>
              <a:t>, enhance action at these receptors  when there is a </a:t>
            </a:r>
            <a:r>
              <a:rPr sz="2000" spc="-5" dirty="0">
                <a:solidFill>
                  <a:srgbClr val="404040"/>
                </a:solidFill>
                <a:latin typeface="Arial"/>
                <a:cs typeface="Arial"/>
              </a:rPr>
              <a:t>low </a:t>
            </a:r>
            <a:r>
              <a:rPr sz="2000" dirty="0">
                <a:solidFill>
                  <a:srgbClr val="404040"/>
                </a:solidFill>
                <a:latin typeface="Arial"/>
                <a:cs typeface="Arial"/>
              </a:rPr>
              <a:t>concentration of dopamine and</a:t>
            </a:r>
            <a:r>
              <a:rPr sz="2000" spc="-14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404040"/>
                </a:solidFill>
                <a:latin typeface="Arial"/>
                <a:cs typeface="Arial"/>
              </a:rPr>
              <a:t>would  block the actions of high concentrations of</a:t>
            </a:r>
            <a:r>
              <a:rPr sz="2000" spc="-16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404040"/>
                </a:solidFill>
                <a:latin typeface="Arial"/>
                <a:cs typeface="Arial"/>
              </a:rPr>
              <a:t>dopamine</a:t>
            </a:r>
            <a:endParaRPr sz="2000">
              <a:latin typeface="Arial"/>
              <a:cs typeface="Arial"/>
            </a:endParaRPr>
          </a:p>
          <a:p>
            <a:pPr marL="469900">
              <a:lnSpc>
                <a:spcPct val="100000"/>
              </a:lnSpc>
              <a:spcBef>
                <a:spcPts val="525"/>
              </a:spcBef>
            </a:pPr>
            <a:r>
              <a:rPr sz="1600" spc="270" dirty="0">
                <a:solidFill>
                  <a:srgbClr val="5FCAEE"/>
                </a:solidFill>
                <a:latin typeface="Arial"/>
                <a:cs typeface="Arial"/>
              </a:rPr>
              <a:t> </a:t>
            </a:r>
            <a:r>
              <a:rPr sz="2000" dirty="0">
                <a:solidFill>
                  <a:srgbClr val="404040"/>
                </a:solidFill>
                <a:latin typeface="Arial"/>
                <a:cs typeface="Arial"/>
              </a:rPr>
              <a:t>Min weight</a:t>
            </a:r>
            <a:r>
              <a:rPr sz="2000" spc="11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404040"/>
                </a:solidFill>
                <a:latin typeface="Arial"/>
                <a:cs typeface="Arial"/>
              </a:rPr>
              <a:t>gain</a:t>
            </a:r>
            <a:endParaRPr sz="2000">
              <a:latin typeface="Arial"/>
              <a:cs typeface="Arial"/>
            </a:endParaRPr>
          </a:p>
          <a:p>
            <a:pPr marL="469900">
              <a:lnSpc>
                <a:spcPct val="100000"/>
              </a:lnSpc>
              <a:spcBef>
                <a:spcPts val="515"/>
              </a:spcBef>
            </a:pPr>
            <a:r>
              <a:rPr sz="1600" spc="270" dirty="0">
                <a:solidFill>
                  <a:srgbClr val="5FCAEE"/>
                </a:solidFill>
                <a:latin typeface="Arial"/>
                <a:cs typeface="Arial"/>
              </a:rPr>
              <a:t> </a:t>
            </a:r>
            <a:r>
              <a:rPr sz="2000" dirty="0">
                <a:solidFill>
                  <a:srgbClr val="404040"/>
                </a:solidFill>
                <a:latin typeface="Arial"/>
                <a:cs typeface="Arial"/>
              </a:rPr>
              <a:t>Lower</a:t>
            </a:r>
            <a:r>
              <a:rPr sz="2000" spc="10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Arial"/>
                <a:cs typeface="Arial"/>
              </a:rPr>
              <a:t>EPS</a:t>
            </a:r>
            <a:endParaRPr sz="2000">
              <a:latin typeface="Arial"/>
              <a:cs typeface="Arial"/>
            </a:endParaRPr>
          </a:p>
          <a:p>
            <a:pPr marL="469900">
              <a:lnSpc>
                <a:spcPct val="100000"/>
              </a:lnSpc>
              <a:spcBef>
                <a:spcPts val="520"/>
              </a:spcBef>
              <a:tabLst>
                <a:tab pos="1969135" algn="l"/>
              </a:tabLst>
            </a:pPr>
            <a:r>
              <a:rPr sz="1600" spc="270" dirty="0">
                <a:solidFill>
                  <a:srgbClr val="5FCAEE"/>
                </a:solidFill>
                <a:latin typeface="Arial"/>
                <a:cs typeface="Arial"/>
              </a:rPr>
              <a:t></a:t>
            </a:r>
            <a:r>
              <a:rPr sz="1600" spc="420" dirty="0">
                <a:solidFill>
                  <a:srgbClr val="5FCAEE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404040"/>
                </a:solidFill>
                <a:latin typeface="Arial"/>
                <a:cs typeface="Arial"/>
              </a:rPr>
              <a:t>Produces	no elevation of</a:t>
            </a:r>
            <a:r>
              <a:rPr sz="2000" spc="-4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404040"/>
                </a:solidFill>
                <a:latin typeface="Arial"/>
                <a:cs typeface="Arial"/>
              </a:rPr>
              <a:t>prolactin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18540" y="1654555"/>
            <a:ext cx="6670040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100"/>
              </a:spcBef>
              <a:tabLst>
                <a:tab pos="354965" algn="l"/>
              </a:tabLst>
            </a:pPr>
            <a:r>
              <a:rPr sz="1900" spc="350" dirty="0">
                <a:solidFill>
                  <a:srgbClr val="5FCAEE"/>
                </a:solidFill>
              </a:rPr>
              <a:t>	</a:t>
            </a:r>
            <a:r>
              <a:rPr spc="-5" dirty="0"/>
              <a:t>21) Mention </a:t>
            </a:r>
            <a:r>
              <a:rPr dirty="0"/>
              <a:t>the </a:t>
            </a:r>
            <a:r>
              <a:rPr spc="-5" dirty="0"/>
              <a:t>indications </a:t>
            </a:r>
            <a:r>
              <a:rPr dirty="0"/>
              <a:t>&amp; </a:t>
            </a:r>
            <a:r>
              <a:rPr spc="-5" dirty="0"/>
              <a:t>contraindications  </a:t>
            </a:r>
            <a:r>
              <a:rPr dirty="0"/>
              <a:t>of</a:t>
            </a:r>
            <a:r>
              <a:rPr spc="-15" dirty="0"/>
              <a:t> </a:t>
            </a:r>
            <a:r>
              <a:rPr spc="-5" dirty="0"/>
              <a:t>clozapine?</a:t>
            </a:r>
            <a:endParaRPr sz="1900"/>
          </a:p>
        </p:txBody>
      </p:sp>
      <p:sp>
        <p:nvSpPr>
          <p:cNvPr id="3" name="object 3"/>
          <p:cNvSpPr txBox="1"/>
          <p:nvPr/>
        </p:nvSpPr>
        <p:spPr>
          <a:xfrm>
            <a:off x="618540" y="3006598"/>
            <a:ext cx="6281420" cy="149860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354965" algn="l"/>
              </a:tabLst>
            </a:pPr>
            <a:r>
              <a:rPr sz="1600" spc="270" dirty="0">
                <a:solidFill>
                  <a:srgbClr val="5FCAEE"/>
                </a:solidFill>
                <a:latin typeface="Arial"/>
                <a:cs typeface="Arial"/>
              </a:rPr>
              <a:t>	</a:t>
            </a:r>
            <a:r>
              <a:rPr sz="2000" spc="-10" dirty="0">
                <a:solidFill>
                  <a:srgbClr val="404040"/>
                </a:solidFill>
                <a:latin typeface="Arial"/>
                <a:cs typeface="Arial"/>
              </a:rPr>
              <a:t>Treatment </a:t>
            </a:r>
            <a:r>
              <a:rPr sz="2000" dirty="0">
                <a:solidFill>
                  <a:srgbClr val="404040"/>
                </a:solidFill>
                <a:latin typeface="Arial"/>
                <a:cs typeface="Arial"/>
              </a:rPr>
              <a:t>of refractory</a:t>
            </a:r>
            <a:r>
              <a:rPr sz="2000" spc="-10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404040"/>
                </a:solidFill>
                <a:latin typeface="Arial"/>
                <a:cs typeface="Arial"/>
              </a:rPr>
              <a:t>schizophrenia.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200">
              <a:latin typeface="Arial"/>
              <a:cs typeface="Arial"/>
            </a:endParaRPr>
          </a:p>
          <a:p>
            <a:pPr marL="354965" marR="5080" indent="-342900">
              <a:lnSpc>
                <a:spcPct val="100000"/>
              </a:lnSpc>
              <a:spcBef>
                <a:spcPts val="1865"/>
              </a:spcBef>
              <a:tabLst>
                <a:tab pos="354965" algn="l"/>
              </a:tabLst>
            </a:pPr>
            <a:r>
              <a:rPr sz="1600" spc="270" dirty="0">
                <a:solidFill>
                  <a:srgbClr val="5FCAEE"/>
                </a:solidFill>
                <a:latin typeface="Arial"/>
                <a:cs typeface="Arial"/>
              </a:rPr>
              <a:t>	</a:t>
            </a:r>
            <a:r>
              <a:rPr sz="2000" i="1" dirty="0">
                <a:solidFill>
                  <a:srgbClr val="404040"/>
                </a:solidFill>
                <a:latin typeface="Arial"/>
                <a:cs typeface="Arial"/>
              </a:rPr>
              <a:t>Clozapine is the first drug to be FDA approved for</a:t>
            </a:r>
            <a:r>
              <a:rPr sz="2000" i="1" spc="-27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2000" i="1" dirty="0">
                <a:solidFill>
                  <a:srgbClr val="404040"/>
                </a:solidFill>
                <a:latin typeface="Arial"/>
                <a:cs typeface="Arial"/>
              </a:rPr>
              <a:t>an  </a:t>
            </a:r>
            <a:r>
              <a:rPr sz="2000" i="1" u="heavy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Arial"/>
                <a:cs typeface="Arial"/>
              </a:rPr>
              <a:t>antisuicide</a:t>
            </a:r>
            <a:r>
              <a:rPr sz="2000" i="1" dirty="0">
                <a:solidFill>
                  <a:srgbClr val="404040"/>
                </a:solidFill>
                <a:latin typeface="Arial"/>
                <a:cs typeface="Arial"/>
              </a:rPr>
              <a:t> indication in schizophrenia</a:t>
            </a:r>
            <a:r>
              <a:rPr sz="2000" i="1" spc="-9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2000" i="1" spc="5" dirty="0">
                <a:solidFill>
                  <a:srgbClr val="404040"/>
                </a:solidFill>
                <a:latin typeface="Arial"/>
                <a:cs typeface="Arial"/>
              </a:rPr>
              <a:t>pts</a:t>
            </a:r>
            <a:r>
              <a:rPr sz="2000" spc="5" dirty="0">
                <a:solidFill>
                  <a:srgbClr val="404040"/>
                </a:solidFill>
                <a:latin typeface="Arial"/>
                <a:cs typeface="Arial"/>
              </a:rPr>
              <a:t>.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0473" y="630682"/>
            <a:ext cx="544258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u="heavy" spc="-5" dirty="0">
                <a:solidFill>
                  <a:srgbClr val="252525"/>
                </a:solidFill>
                <a:uFill>
                  <a:solidFill>
                    <a:srgbClr val="252525"/>
                  </a:solidFill>
                </a:uFill>
              </a:rPr>
              <a:t>Contraindications </a:t>
            </a:r>
            <a:r>
              <a:rPr sz="3200" u="heavy" dirty="0">
                <a:solidFill>
                  <a:srgbClr val="252525"/>
                </a:solidFill>
                <a:uFill>
                  <a:solidFill>
                    <a:srgbClr val="252525"/>
                  </a:solidFill>
                </a:uFill>
              </a:rPr>
              <a:t>to</a:t>
            </a:r>
            <a:r>
              <a:rPr sz="3200" u="heavy" spc="-60" dirty="0">
                <a:solidFill>
                  <a:srgbClr val="252525"/>
                </a:solidFill>
                <a:uFill>
                  <a:solidFill>
                    <a:srgbClr val="252525"/>
                  </a:solidFill>
                </a:uFill>
              </a:rPr>
              <a:t> </a:t>
            </a:r>
            <a:r>
              <a:rPr sz="3200" u="heavy" dirty="0">
                <a:solidFill>
                  <a:srgbClr val="252525"/>
                </a:solidFill>
                <a:uFill>
                  <a:solidFill>
                    <a:srgbClr val="252525"/>
                  </a:solidFill>
                </a:uFill>
              </a:rPr>
              <a:t>clozapine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474370" y="1384782"/>
            <a:ext cx="5709920" cy="4089400"/>
          </a:xfrm>
          <a:prstGeom prst="rect">
            <a:avLst/>
          </a:prstGeom>
        </p:spPr>
        <p:txBody>
          <a:bodyPr vert="horz" wrap="square" lIns="0" tIns="139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95"/>
              </a:spcBef>
              <a:tabLst>
                <a:tab pos="354965" algn="l"/>
                <a:tab pos="890905" algn="l"/>
              </a:tabLst>
            </a:pPr>
            <a:r>
              <a:rPr sz="1600" spc="270" dirty="0">
                <a:solidFill>
                  <a:srgbClr val="5FCAEE"/>
                </a:solidFill>
                <a:latin typeface="Arial"/>
                <a:cs typeface="Arial"/>
              </a:rPr>
              <a:t>	</a:t>
            </a:r>
            <a:r>
              <a:rPr sz="2000" dirty="0">
                <a:solidFill>
                  <a:srgbClr val="404040"/>
                </a:solidFill>
                <a:latin typeface="Arial"/>
                <a:cs typeface="Arial"/>
              </a:rPr>
              <a:t>H/o	myeloproliferative</a:t>
            </a:r>
            <a:r>
              <a:rPr sz="2000" spc="-3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404040"/>
                </a:solidFill>
                <a:latin typeface="Arial"/>
                <a:cs typeface="Arial"/>
              </a:rPr>
              <a:t>disorder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sz="1600" spc="270" dirty="0">
                <a:solidFill>
                  <a:srgbClr val="5FCAEE"/>
                </a:solidFill>
                <a:latin typeface="Arial"/>
                <a:cs typeface="Arial"/>
              </a:rPr>
              <a:t>	</a:t>
            </a:r>
            <a:r>
              <a:rPr sz="2000" dirty="0">
                <a:solidFill>
                  <a:srgbClr val="404040"/>
                </a:solidFill>
                <a:latin typeface="Arial"/>
                <a:cs typeface="Arial"/>
              </a:rPr>
              <a:t>Uncontrolled</a:t>
            </a:r>
            <a:r>
              <a:rPr sz="2000" spc="-4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404040"/>
                </a:solidFill>
                <a:latin typeface="Arial"/>
                <a:cs typeface="Arial"/>
              </a:rPr>
              <a:t>epilepsy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10"/>
              </a:spcBef>
              <a:tabLst>
                <a:tab pos="425450" algn="l"/>
              </a:tabLst>
            </a:pPr>
            <a:r>
              <a:rPr sz="1600" spc="270" dirty="0">
                <a:solidFill>
                  <a:srgbClr val="5FCAEE"/>
                </a:solidFill>
                <a:latin typeface="Arial"/>
                <a:cs typeface="Arial"/>
              </a:rPr>
              <a:t>	</a:t>
            </a:r>
            <a:r>
              <a:rPr sz="2000" dirty="0">
                <a:solidFill>
                  <a:srgbClr val="404040"/>
                </a:solidFill>
                <a:latin typeface="Arial"/>
                <a:cs typeface="Arial"/>
              </a:rPr>
              <a:t>Paralytic</a:t>
            </a:r>
            <a:r>
              <a:rPr sz="2000" spc="-2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404040"/>
                </a:solidFill>
                <a:latin typeface="Arial"/>
                <a:cs typeface="Arial"/>
              </a:rPr>
              <a:t>ileus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sz="1600" spc="270" dirty="0">
                <a:solidFill>
                  <a:srgbClr val="5FCAEE"/>
                </a:solidFill>
                <a:latin typeface="Arial"/>
                <a:cs typeface="Arial"/>
              </a:rPr>
              <a:t>	</a:t>
            </a:r>
            <a:r>
              <a:rPr sz="2000" dirty="0">
                <a:solidFill>
                  <a:srgbClr val="404040"/>
                </a:solidFill>
                <a:latin typeface="Arial"/>
                <a:cs typeface="Arial"/>
              </a:rPr>
              <a:t>Clozapine-induced agranulocytosis</a:t>
            </a:r>
            <a:r>
              <a:rPr sz="2000" spc="-10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404040"/>
                </a:solidFill>
                <a:latin typeface="Arial"/>
                <a:cs typeface="Arial"/>
              </a:rPr>
              <a:t>or</a:t>
            </a:r>
            <a:endParaRPr sz="20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</a:pPr>
            <a:r>
              <a:rPr sz="2000" dirty="0">
                <a:solidFill>
                  <a:srgbClr val="404040"/>
                </a:solidFill>
                <a:latin typeface="Arial"/>
                <a:cs typeface="Arial"/>
              </a:rPr>
              <a:t>granulocytopenia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00"/>
              </a:spcBef>
              <a:tabLst>
                <a:tab pos="354965" algn="l"/>
              </a:tabLst>
            </a:pPr>
            <a:r>
              <a:rPr sz="1600" spc="270" dirty="0">
                <a:solidFill>
                  <a:srgbClr val="5FCAEE"/>
                </a:solidFill>
                <a:latin typeface="Arial"/>
                <a:cs typeface="Arial"/>
              </a:rPr>
              <a:t>	</a:t>
            </a:r>
            <a:r>
              <a:rPr sz="2000" b="1" u="heavy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Arial"/>
                <a:cs typeface="Arial"/>
              </a:rPr>
              <a:t>with</a:t>
            </a:r>
            <a:r>
              <a:rPr sz="2000" b="1" u="heavy" spc="-5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Arial"/>
                <a:cs typeface="Arial"/>
              </a:rPr>
              <a:t> </a:t>
            </a:r>
            <a:r>
              <a:rPr sz="2000" b="1" u="heavy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Arial"/>
                <a:cs typeface="Arial"/>
              </a:rPr>
              <a:t>caution</a:t>
            </a:r>
            <a:endParaRPr sz="2000">
              <a:latin typeface="Arial"/>
              <a:cs typeface="Arial"/>
            </a:endParaRPr>
          </a:p>
          <a:p>
            <a:pPr marL="756285" marR="5080" indent="-287020">
              <a:lnSpc>
                <a:spcPct val="100000"/>
              </a:lnSpc>
              <a:spcBef>
                <a:spcPts val="1005"/>
              </a:spcBef>
              <a:tabLst>
                <a:tab pos="826135" algn="l"/>
              </a:tabLst>
            </a:pPr>
            <a:r>
              <a:rPr sz="1600" spc="270" dirty="0">
                <a:solidFill>
                  <a:srgbClr val="5FCAEE"/>
                </a:solidFill>
                <a:latin typeface="Arial"/>
                <a:cs typeface="Arial"/>
              </a:rPr>
              <a:t>		</a:t>
            </a:r>
            <a:r>
              <a:rPr sz="2000" dirty="0">
                <a:solidFill>
                  <a:srgbClr val="404040"/>
                </a:solidFill>
                <a:latin typeface="Arial"/>
                <a:cs typeface="Arial"/>
              </a:rPr>
              <a:t>patients who cannot tolerate</a:t>
            </a:r>
            <a:r>
              <a:rPr sz="2000" spc="-13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404040"/>
                </a:solidFill>
                <a:latin typeface="Arial"/>
                <a:cs typeface="Arial"/>
              </a:rPr>
              <a:t>anticholinergic  </a:t>
            </a:r>
            <a:r>
              <a:rPr sz="2000" spc="-5" dirty="0">
                <a:solidFill>
                  <a:srgbClr val="404040"/>
                </a:solidFill>
                <a:latin typeface="Arial"/>
                <a:cs typeface="Arial"/>
              </a:rPr>
              <a:t>effects.</a:t>
            </a:r>
            <a:endParaRPr sz="2000">
              <a:latin typeface="Arial"/>
              <a:cs typeface="Arial"/>
            </a:endParaRPr>
          </a:p>
          <a:p>
            <a:pPr marL="469900">
              <a:lnSpc>
                <a:spcPct val="100000"/>
              </a:lnSpc>
              <a:spcBef>
                <a:spcPts val="1000"/>
              </a:spcBef>
            </a:pPr>
            <a:r>
              <a:rPr sz="1600" spc="270" dirty="0">
                <a:solidFill>
                  <a:srgbClr val="5FCAEE"/>
                </a:solidFill>
                <a:latin typeface="Arial"/>
                <a:cs typeface="Arial"/>
              </a:rPr>
              <a:t> </a:t>
            </a:r>
            <a:r>
              <a:rPr sz="2000" dirty="0">
                <a:solidFill>
                  <a:srgbClr val="404040"/>
                </a:solidFill>
                <a:latin typeface="Arial"/>
                <a:cs typeface="Arial"/>
              </a:rPr>
              <a:t>at risk for drug-induced</a:t>
            </a:r>
            <a:r>
              <a:rPr sz="2000" spc="-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404040"/>
                </a:solidFill>
                <a:latin typeface="Arial"/>
                <a:cs typeface="Arial"/>
              </a:rPr>
              <a:t>orthostasis.</a:t>
            </a:r>
            <a:endParaRPr sz="2000">
              <a:latin typeface="Arial"/>
              <a:cs typeface="Arial"/>
            </a:endParaRPr>
          </a:p>
          <a:p>
            <a:pPr marL="469900">
              <a:lnSpc>
                <a:spcPct val="100000"/>
              </a:lnSpc>
              <a:spcBef>
                <a:spcPts val="994"/>
              </a:spcBef>
            </a:pPr>
            <a:r>
              <a:rPr sz="1600" spc="270" dirty="0">
                <a:solidFill>
                  <a:srgbClr val="5FCAEE"/>
                </a:solidFill>
                <a:latin typeface="Arial"/>
                <a:cs typeface="Arial"/>
              </a:rPr>
              <a:t> </a:t>
            </a:r>
            <a:r>
              <a:rPr sz="2000" dirty="0">
                <a:solidFill>
                  <a:srgbClr val="404040"/>
                </a:solidFill>
                <a:latin typeface="Arial"/>
                <a:cs typeface="Arial"/>
              </a:rPr>
              <a:t>significant renal or hepatic</a:t>
            </a:r>
            <a:r>
              <a:rPr sz="2000" spc="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404040"/>
                </a:solidFill>
                <a:latin typeface="Arial"/>
                <a:cs typeface="Arial"/>
              </a:rPr>
              <a:t>disease.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8267" y="635253"/>
            <a:ext cx="648081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solidFill>
                  <a:srgbClr val="252525"/>
                </a:solidFill>
              </a:rPr>
              <a:t>22)How will you monitor a patient on</a:t>
            </a:r>
            <a:r>
              <a:rPr spc="114" dirty="0">
                <a:solidFill>
                  <a:srgbClr val="252525"/>
                </a:solidFill>
              </a:rPr>
              <a:t> </a:t>
            </a:r>
            <a:r>
              <a:rPr spc="-5" dirty="0">
                <a:solidFill>
                  <a:srgbClr val="252525"/>
                </a:solidFill>
              </a:rPr>
              <a:t>clozapine?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09422" y="1599779"/>
            <a:ext cx="5377815" cy="2922905"/>
          </a:xfrm>
          <a:prstGeom prst="rect">
            <a:avLst/>
          </a:prstGeom>
        </p:spPr>
        <p:txBody>
          <a:bodyPr vert="horz" wrap="square" lIns="0" tIns="139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0"/>
              </a:spcBef>
            </a:pPr>
            <a:r>
              <a:rPr sz="2000" u="heavy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Arial"/>
                <a:cs typeface="Arial"/>
              </a:rPr>
              <a:t>Monitoring of </a:t>
            </a:r>
            <a:r>
              <a:rPr sz="2000" u="heavy" spc="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Arial"/>
                <a:cs typeface="Arial"/>
              </a:rPr>
              <a:t>WBC</a:t>
            </a:r>
            <a:r>
              <a:rPr sz="2000" u="heavy" spc="-6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Arial"/>
                <a:cs typeface="Arial"/>
              </a:rPr>
              <a:t> </a:t>
            </a:r>
            <a:r>
              <a:rPr sz="2000" u="heavy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Arial"/>
                <a:cs typeface="Arial"/>
              </a:rPr>
              <a:t>count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00"/>
              </a:spcBef>
              <a:tabLst>
                <a:tab pos="354965" algn="l"/>
              </a:tabLst>
            </a:pPr>
            <a:r>
              <a:rPr sz="1600" spc="270" dirty="0">
                <a:solidFill>
                  <a:srgbClr val="5FCAEE"/>
                </a:solidFill>
                <a:latin typeface="Arial"/>
                <a:cs typeface="Arial"/>
              </a:rPr>
              <a:t>	</a:t>
            </a:r>
            <a:r>
              <a:rPr sz="2000" spc="-5" dirty="0">
                <a:solidFill>
                  <a:srgbClr val="404040"/>
                </a:solidFill>
                <a:latin typeface="Arial"/>
                <a:cs typeface="Arial"/>
              </a:rPr>
              <a:t>Weekly </a:t>
            </a:r>
            <a:r>
              <a:rPr sz="2000" dirty="0">
                <a:solidFill>
                  <a:srgbClr val="404040"/>
                </a:solidFill>
                <a:latin typeface="Arial"/>
                <a:cs typeface="Arial"/>
              </a:rPr>
              <a:t>monitoring- 6</a:t>
            </a:r>
            <a:r>
              <a:rPr sz="2000" spc="-7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404040"/>
                </a:solidFill>
                <a:latin typeface="Arial"/>
                <a:cs typeface="Arial"/>
              </a:rPr>
              <a:t>months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05"/>
              </a:spcBef>
              <a:tabLst>
                <a:tab pos="354965" algn="l"/>
              </a:tabLst>
            </a:pPr>
            <a:r>
              <a:rPr sz="1600" spc="270" dirty="0">
                <a:solidFill>
                  <a:srgbClr val="5FCAEE"/>
                </a:solidFill>
                <a:latin typeface="Arial"/>
                <a:cs typeface="Arial"/>
              </a:rPr>
              <a:t>	</a:t>
            </a:r>
            <a:r>
              <a:rPr sz="2000" dirty="0">
                <a:solidFill>
                  <a:srgbClr val="404040"/>
                </a:solidFill>
                <a:latin typeface="Arial"/>
                <a:cs typeface="Arial"/>
              </a:rPr>
              <a:t>Every 3 weeks – next 6</a:t>
            </a:r>
            <a:r>
              <a:rPr sz="2000" spc="-9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404040"/>
                </a:solidFill>
                <a:latin typeface="Arial"/>
                <a:cs typeface="Arial"/>
              </a:rPr>
              <a:t>months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00"/>
              </a:spcBef>
              <a:tabLst>
                <a:tab pos="354965" algn="l"/>
              </a:tabLst>
            </a:pPr>
            <a:r>
              <a:rPr sz="1600" spc="270" dirty="0">
                <a:solidFill>
                  <a:srgbClr val="5FCAEE"/>
                </a:solidFill>
                <a:latin typeface="Arial"/>
                <a:cs typeface="Arial"/>
              </a:rPr>
              <a:t>	</a:t>
            </a:r>
            <a:r>
              <a:rPr sz="2000" dirty="0">
                <a:solidFill>
                  <a:srgbClr val="404040"/>
                </a:solidFill>
                <a:latin typeface="Arial"/>
                <a:cs typeface="Arial"/>
              </a:rPr>
              <a:t>Monthly there</a:t>
            </a:r>
            <a:r>
              <a:rPr sz="2000" spc="-5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2000" spc="-20" dirty="0">
                <a:solidFill>
                  <a:srgbClr val="404040"/>
                </a:solidFill>
                <a:latin typeface="Arial"/>
                <a:cs typeface="Arial"/>
              </a:rPr>
              <a:t>after.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200">
              <a:latin typeface="Arial"/>
              <a:cs typeface="Arial"/>
            </a:endParaRPr>
          </a:p>
          <a:p>
            <a:pPr marL="354965" marR="5080">
              <a:lnSpc>
                <a:spcPct val="100000"/>
              </a:lnSpc>
              <a:spcBef>
                <a:spcPts val="1875"/>
              </a:spcBef>
            </a:pPr>
            <a:r>
              <a:rPr sz="2000" i="1" dirty="0">
                <a:solidFill>
                  <a:srgbClr val="404040"/>
                </a:solidFill>
                <a:latin typeface="Arial"/>
                <a:cs typeface="Arial"/>
              </a:rPr>
              <a:t>Monitoring of body weight, lipid profile,</a:t>
            </a:r>
            <a:r>
              <a:rPr sz="2000" i="1" spc="-14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2000" i="1" dirty="0">
                <a:solidFill>
                  <a:srgbClr val="404040"/>
                </a:solidFill>
                <a:latin typeface="Arial"/>
                <a:cs typeface="Arial"/>
              </a:rPr>
              <a:t>blood  glucose level also</a:t>
            </a:r>
            <a:r>
              <a:rPr sz="2000" i="1" spc="-5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2000" i="1" spc="-5" dirty="0">
                <a:solidFill>
                  <a:srgbClr val="404040"/>
                </a:solidFill>
                <a:latin typeface="Arial"/>
                <a:cs typeface="Arial"/>
              </a:rPr>
              <a:t>importan</a:t>
            </a:r>
            <a:r>
              <a:rPr sz="2000" spc="-5" dirty="0">
                <a:solidFill>
                  <a:srgbClr val="404040"/>
                </a:solidFill>
                <a:latin typeface="Arial"/>
                <a:cs typeface="Arial"/>
              </a:rPr>
              <a:t>t.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8739" y="862329"/>
            <a:ext cx="7317105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tabLst>
                <a:tab pos="354965" algn="l"/>
              </a:tabLst>
            </a:pPr>
            <a:r>
              <a:rPr sz="1900" spc="350" dirty="0">
                <a:solidFill>
                  <a:srgbClr val="5FCAEE"/>
                </a:solidFill>
              </a:rPr>
              <a:t>	</a:t>
            </a:r>
            <a:r>
              <a:rPr spc="-5" dirty="0"/>
              <a:t>23) Name </a:t>
            </a:r>
            <a:r>
              <a:rPr dirty="0"/>
              <a:t>the </a:t>
            </a:r>
            <a:r>
              <a:rPr spc="-5" dirty="0"/>
              <a:t>antipsychotic with antianxiety </a:t>
            </a:r>
            <a:r>
              <a:rPr dirty="0"/>
              <a:t>&amp;  </a:t>
            </a:r>
            <a:r>
              <a:rPr spc="-5" dirty="0"/>
              <a:t>antidepressant </a:t>
            </a:r>
            <a:r>
              <a:rPr dirty="0"/>
              <a:t>action. What </a:t>
            </a:r>
            <a:r>
              <a:rPr spc="-5" dirty="0"/>
              <a:t>are </a:t>
            </a:r>
            <a:r>
              <a:rPr dirty="0"/>
              <a:t>its </a:t>
            </a:r>
            <a:r>
              <a:rPr spc="-5" dirty="0"/>
              <a:t>advantages and  disadvantages?</a:t>
            </a:r>
            <a:endParaRPr sz="1900"/>
          </a:p>
        </p:txBody>
      </p:sp>
      <p:sp>
        <p:nvSpPr>
          <p:cNvPr id="3" name="object 3"/>
          <p:cNvSpPr txBox="1"/>
          <p:nvPr/>
        </p:nvSpPr>
        <p:spPr>
          <a:xfrm>
            <a:off x="78739" y="2393416"/>
            <a:ext cx="5284470" cy="3048635"/>
          </a:xfrm>
          <a:prstGeom prst="rect">
            <a:avLst/>
          </a:prstGeom>
        </p:spPr>
        <p:txBody>
          <a:bodyPr vert="horz" wrap="square" lIns="0" tIns="139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95"/>
              </a:spcBef>
              <a:tabLst>
                <a:tab pos="354965" algn="l"/>
              </a:tabLst>
            </a:pPr>
            <a:r>
              <a:rPr sz="1600" spc="270" dirty="0">
                <a:solidFill>
                  <a:srgbClr val="5FCAEE"/>
                </a:solidFill>
                <a:latin typeface="Arial"/>
                <a:cs typeface="Arial"/>
              </a:rPr>
              <a:t>	</a:t>
            </a:r>
            <a:r>
              <a:rPr sz="2000" b="1" dirty="0">
                <a:solidFill>
                  <a:srgbClr val="404040"/>
                </a:solidFill>
                <a:latin typeface="Arial"/>
                <a:cs typeface="Arial"/>
              </a:rPr>
              <a:t>Ziprasidone </a:t>
            </a:r>
            <a:r>
              <a:rPr sz="2000" dirty="0">
                <a:solidFill>
                  <a:srgbClr val="404040"/>
                </a:solidFill>
                <a:latin typeface="Arial"/>
                <a:cs typeface="Arial"/>
              </a:rPr>
              <a:t>– antianxiety &amp;</a:t>
            </a:r>
            <a:r>
              <a:rPr sz="2000" spc="-9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404040"/>
                </a:solidFill>
                <a:latin typeface="Arial"/>
                <a:cs typeface="Arial"/>
              </a:rPr>
              <a:t>antidepressant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sz="1600" spc="270" dirty="0">
                <a:solidFill>
                  <a:srgbClr val="5FCAEE"/>
                </a:solidFill>
                <a:latin typeface="Arial"/>
                <a:cs typeface="Arial"/>
              </a:rPr>
              <a:t>	</a:t>
            </a:r>
            <a:r>
              <a:rPr sz="2000" u="heavy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Arial"/>
                <a:cs typeface="Arial"/>
              </a:rPr>
              <a:t>Adv</a:t>
            </a:r>
            <a:endParaRPr sz="2000">
              <a:latin typeface="Arial"/>
              <a:cs typeface="Arial"/>
            </a:endParaRPr>
          </a:p>
          <a:p>
            <a:pPr marL="469900">
              <a:lnSpc>
                <a:spcPct val="100000"/>
              </a:lnSpc>
              <a:spcBef>
                <a:spcPts val="994"/>
              </a:spcBef>
              <a:tabLst>
                <a:tab pos="826135" algn="l"/>
              </a:tabLst>
            </a:pPr>
            <a:r>
              <a:rPr sz="1600" spc="270" dirty="0">
                <a:solidFill>
                  <a:srgbClr val="5FCAEE"/>
                </a:solidFill>
                <a:latin typeface="Arial"/>
                <a:cs typeface="Arial"/>
              </a:rPr>
              <a:t>	</a:t>
            </a:r>
            <a:r>
              <a:rPr sz="2000" dirty="0">
                <a:solidFill>
                  <a:srgbClr val="404040"/>
                </a:solidFill>
                <a:latin typeface="Arial"/>
                <a:cs typeface="Arial"/>
              </a:rPr>
              <a:t>im</a:t>
            </a:r>
            <a:r>
              <a:rPr sz="2000" spc="-1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404040"/>
                </a:solidFill>
                <a:latin typeface="Arial"/>
                <a:cs typeface="Arial"/>
              </a:rPr>
              <a:t>formulation</a:t>
            </a:r>
            <a:endParaRPr sz="2000">
              <a:latin typeface="Arial"/>
              <a:cs typeface="Arial"/>
            </a:endParaRPr>
          </a:p>
          <a:p>
            <a:pPr marL="469900">
              <a:lnSpc>
                <a:spcPct val="100000"/>
              </a:lnSpc>
              <a:spcBef>
                <a:spcPts val="1010"/>
              </a:spcBef>
            </a:pPr>
            <a:r>
              <a:rPr sz="1600" spc="270" dirty="0">
                <a:solidFill>
                  <a:srgbClr val="5FCAEE"/>
                </a:solidFill>
                <a:latin typeface="Arial"/>
                <a:cs typeface="Arial"/>
              </a:rPr>
              <a:t> </a:t>
            </a:r>
            <a:r>
              <a:rPr sz="2000" dirty="0">
                <a:solidFill>
                  <a:srgbClr val="404040"/>
                </a:solidFill>
                <a:latin typeface="Arial"/>
                <a:cs typeface="Arial"/>
              </a:rPr>
              <a:t>Min metabolic </a:t>
            </a:r>
            <a:r>
              <a:rPr sz="2000" spc="-5" dirty="0">
                <a:solidFill>
                  <a:srgbClr val="404040"/>
                </a:solidFill>
                <a:latin typeface="Arial"/>
                <a:cs typeface="Arial"/>
              </a:rPr>
              <a:t>A/E, EPS,</a:t>
            </a:r>
            <a:r>
              <a:rPr sz="2000" spc="-2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404040"/>
                </a:solidFill>
                <a:latin typeface="Arial"/>
                <a:cs typeface="Arial"/>
              </a:rPr>
              <a:t>sedation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sz="1600" spc="270" dirty="0">
                <a:solidFill>
                  <a:srgbClr val="5FCAEE"/>
                </a:solidFill>
                <a:latin typeface="Arial"/>
                <a:cs typeface="Arial"/>
              </a:rPr>
              <a:t>	</a:t>
            </a:r>
            <a:r>
              <a:rPr sz="2000" u="heavy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Arial"/>
                <a:cs typeface="Arial"/>
              </a:rPr>
              <a:t>Disadv</a:t>
            </a:r>
            <a:endParaRPr sz="2000">
              <a:latin typeface="Arial"/>
              <a:cs typeface="Arial"/>
            </a:endParaRPr>
          </a:p>
          <a:p>
            <a:pPr marL="469900">
              <a:lnSpc>
                <a:spcPct val="100000"/>
              </a:lnSpc>
              <a:spcBef>
                <a:spcPts val="1000"/>
              </a:spcBef>
            </a:pPr>
            <a:r>
              <a:rPr sz="1600" spc="270" dirty="0">
                <a:solidFill>
                  <a:srgbClr val="5FCAEE"/>
                </a:solidFill>
                <a:latin typeface="Arial"/>
                <a:cs typeface="Arial"/>
              </a:rPr>
              <a:t> </a:t>
            </a:r>
            <a:r>
              <a:rPr sz="2000" dirty="0">
                <a:solidFill>
                  <a:srgbClr val="404040"/>
                </a:solidFill>
                <a:latin typeface="Arial"/>
                <a:cs typeface="Arial"/>
              </a:rPr>
              <a:t>Short t</a:t>
            </a:r>
            <a:r>
              <a:rPr sz="2000" spc="8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2000" spc="5" dirty="0">
                <a:solidFill>
                  <a:srgbClr val="404040"/>
                </a:solidFill>
                <a:latin typeface="Arial"/>
                <a:cs typeface="Arial"/>
              </a:rPr>
              <a:t>½</a:t>
            </a:r>
            <a:endParaRPr sz="2000">
              <a:latin typeface="Arial"/>
              <a:cs typeface="Arial"/>
            </a:endParaRPr>
          </a:p>
          <a:p>
            <a:pPr marL="469900">
              <a:lnSpc>
                <a:spcPct val="100000"/>
              </a:lnSpc>
              <a:spcBef>
                <a:spcPts val="1010"/>
              </a:spcBef>
            </a:pPr>
            <a:r>
              <a:rPr sz="1600" spc="270" dirty="0">
                <a:solidFill>
                  <a:srgbClr val="5FCAEE"/>
                </a:solidFill>
                <a:latin typeface="Arial"/>
                <a:cs typeface="Arial"/>
              </a:rPr>
              <a:t> </a:t>
            </a:r>
            <a:r>
              <a:rPr sz="2000" dirty="0">
                <a:solidFill>
                  <a:srgbClr val="404040"/>
                </a:solidFill>
                <a:latin typeface="Arial"/>
                <a:cs typeface="Arial"/>
              </a:rPr>
              <a:t>Cardiac depressant</a:t>
            </a:r>
            <a:r>
              <a:rPr sz="2000" spc="5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404040"/>
                </a:solidFill>
                <a:latin typeface="Arial"/>
                <a:cs typeface="Arial"/>
              </a:rPr>
              <a:t>action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8739" y="1078484"/>
            <a:ext cx="698119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54965" algn="l"/>
                <a:tab pos="3406140" algn="l"/>
              </a:tabLst>
            </a:pPr>
            <a:r>
              <a:rPr sz="1900" spc="350" dirty="0">
                <a:solidFill>
                  <a:srgbClr val="5FCAEE"/>
                </a:solidFill>
              </a:rPr>
              <a:t>	</a:t>
            </a:r>
            <a:r>
              <a:rPr spc="-5" dirty="0"/>
              <a:t>24)Name</a:t>
            </a:r>
            <a:r>
              <a:rPr spc="25" dirty="0"/>
              <a:t> </a:t>
            </a:r>
            <a:r>
              <a:rPr dirty="0"/>
              <a:t>the</a:t>
            </a:r>
            <a:r>
              <a:rPr spc="15" dirty="0"/>
              <a:t> </a:t>
            </a:r>
            <a:r>
              <a:rPr spc="-5" dirty="0"/>
              <a:t>atypical	agent preferred in</a:t>
            </a:r>
            <a:r>
              <a:rPr spc="35" dirty="0"/>
              <a:t> </a:t>
            </a:r>
            <a:r>
              <a:rPr u="heavy" spc="-5" dirty="0">
                <a:uFill>
                  <a:solidFill>
                    <a:srgbClr val="404040"/>
                  </a:solidFill>
                </a:uFill>
              </a:rPr>
              <a:t>autism</a:t>
            </a:r>
            <a:r>
              <a:rPr spc="-5" dirty="0"/>
              <a:t>?</a:t>
            </a:r>
            <a:endParaRPr sz="1900"/>
          </a:p>
          <a:p>
            <a:pPr marL="355600">
              <a:lnSpc>
                <a:spcPct val="100000"/>
              </a:lnSpc>
            </a:pPr>
            <a:r>
              <a:rPr dirty="0"/>
              <a:t>What </a:t>
            </a:r>
            <a:r>
              <a:rPr spc="-5" dirty="0"/>
              <a:t>are </a:t>
            </a:r>
            <a:r>
              <a:rPr dirty="0"/>
              <a:t>its </a:t>
            </a:r>
            <a:r>
              <a:rPr spc="-5" dirty="0"/>
              <a:t>advantage and disadvantage</a:t>
            </a:r>
            <a:r>
              <a:rPr spc="50" dirty="0"/>
              <a:t> </a:t>
            </a:r>
            <a:r>
              <a:rPr spc="-5" dirty="0"/>
              <a:t>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8739" y="2243683"/>
            <a:ext cx="7119620" cy="2057400"/>
          </a:xfrm>
          <a:prstGeom prst="rect">
            <a:avLst/>
          </a:prstGeom>
        </p:spPr>
        <p:txBody>
          <a:bodyPr vert="horz" wrap="square" lIns="0" tIns="139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95"/>
              </a:spcBef>
              <a:tabLst>
                <a:tab pos="354965" algn="l"/>
              </a:tabLst>
            </a:pPr>
            <a:r>
              <a:rPr sz="1600" spc="270" dirty="0">
                <a:solidFill>
                  <a:srgbClr val="5FCAEE"/>
                </a:solidFill>
                <a:latin typeface="Arial"/>
                <a:cs typeface="Arial"/>
              </a:rPr>
              <a:t>	</a:t>
            </a:r>
            <a:r>
              <a:rPr sz="2000" b="1" dirty="0">
                <a:solidFill>
                  <a:srgbClr val="404040"/>
                </a:solidFill>
                <a:latin typeface="Arial"/>
                <a:cs typeface="Arial"/>
              </a:rPr>
              <a:t>Risperidone</a:t>
            </a:r>
            <a:endParaRPr sz="200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spcBef>
                <a:spcPts val="994"/>
              </a:spcBef>
            </a:pPr>
            <a:r>
              <a:rPr sz="2000" u="heavy" spc="-3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Arial"/>
                <a:cs typeface="Arial"/>
              </a:rPr>
              <a:t>ADV</a:t>
            </a:r>
            <a:r>
              <a:rPr sz="2000" spc="-30" dirty="0">
                <a:solidFill>
                  <a:srgbClr val="404040"/>
                </a:solidFill>
                <a:latin typeface="Arial"/>
                <a:cs typeface="Arial"/>
              </a:rPr>
              <a:t>- </a:t>
            </a:r>
            <a:r>
              <a:rPr sz="2000" dirty="0">
                <a:solidFill>
                  <a:srgbClr val="404040"/>
                </a:solidFill>
                <a:latin typeface="Arial"/>
                <a:cs typeface="Arial"/>
              </a:rPr>
              <a:t>similar to other atypical drugs, though </a:t>
            </a:r>
            <a:r>
              <a:rPr sz="2000" spc="-5" dirty="0">
                <a:solidFill>
                  <a:srgbClr val="404040"/>
                </a:solidFill>
                <a:latin typeface="Arial"/>
                <a:cs typeface="Arial"/>
              </a:rPr>
              <a:t>EPS </a:t>
            </a:r>
            <a:r>
              <a:rPr sz="2000" dirty="0">
                <a:solidFill>
                  <a:srgbClr val="404040"/>
                </a:solidFill>
                <a:latin typeface="Arial"/>
                <a:cs typeface="Arial"/>
              </a:rPr>
              <a:t>more than</a:t>
            </a:r>
            <a:r>
              <a:rPr sz="2000" spc="-13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404040"/>
                </a:solidFill>
                <a:latin typeface="Arial"/>
                <a:cs typeface="Arial"/>
              </a:rPr>
              <a:t>the  other atypical</a:t>
            </a:r>
            <a:r>
              <a:rPr sz="2000" spc="-4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404040"/>
                </a:solidFill>
                <a:latin typeface="Arial"/>
                <a:cs typeface="Arial"/>
              </a:rPr>
              <a:t>drugs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875"/>
              </a:spcBef>
            </a:pPr>
            <a:r>
              <a:rPr sz="2000" u="heavy" spc="-1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Arial"/>
                <a:cs typeface="Arial"/>
              </a:rPr>
              <a:t>DISADV</a:t>
            </a:r>
            <a:r>
              <a:rPr sz="2000" spc="-15" dirty="0">
                <a:solidFill>
                  <a:srgbClr val="404040"/>
                </a:solidFill>
                <a:latin typeface="Arial"/>
                <a:cs typeface="Arial"/>
              </a:rPr>
              <a:t>-</a:t>
            </a:r>
            <a:r>
              <a:rPr sz="2000" spc="-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404040"/>
                </a:solidFill>
                <a:latin typeface="Arial"/>
                <a:cs typeface="Arial"/>
              </a:rPr>
              <a:t>hyperprolactinemia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8739" y="1078484"/>
            <a:ext cx="7268209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54965" algn="l"/>
              </a:tabLst>
            </a:pPr>
            <a:r>
              <a:rPr sz="1900" spc="350" dirty="0">
                <a:solidFill>
                  <a:srgbClr val="5FCAEE"/>
                </a:solidFill>
              </a:rPr>
              <a:t>	</a:t>
            </a:r>
            <a:r>
              <a:rPr spc="-5" dirty="0"/>
              <a:t>25) Name </a:t>
            </a:r>
            <a:r>
              <a:rPr dirty="0"/>
              <a:t>the </a:t>
            </a:r>
            <a:r>
              <a:rPr spc="-5" dirty="0"/>
              <a:t>only antipsychotic given</a:t>
            </a:r>
            <a:r>
              <a:rPr spc="105" dirty="0"/>
              <a:t> </a:t>
            </a:r>
            <a:r>
              <a:rPr u="heavy" spc="-5" dirty="0">
                <a:uFill>
                  <a:solidFill>
                    <a:srgbClr val="404040"/>
                  </a:solidFill>
                </a:uFill>
              </a:rPr>
              <a:t>sublingually</a:t>
            </a:r>
            <a:r>
              <a:rPr sz="2000" spc="-5" dirty="0"/>
              <a:t>.</a:t>
            </a:r>
            <a:endParaRPr sz="2000"/>
          </a:p>
        </p:txBody>
      </p:sp>
      <p:sp>
        <p:nvSpPr>
          <p:cNvPr id="3" name="object 3"/>
          <p:cNvSpPr/>
          <p:nvPr/>
        </p:nvSpPr>
        <p:spPr>
          <a:xfrm>
            <a:off x="2112264" y="3215258"/>
            <a:ext cx="3787140" cy="22860"/>
          </a:xfrm>
          <a:custGeom>
            <a:avLst/>
            <a:gdLst/>
            <a:ahLst/>
            <a:cxnLst/>
            <a:rect l="l" t="t" r="r" b="b"/>
            <a:pathLst>
              <a:path w="3787140" h="22860">
                <a:moveTo>
                  <a:pt x="3787140" y="0"/>
                </a:moveTo>
                <a:lnTo>
                  <a:pt x="0" y="0"/>
                </a:lnTo>
                <a:lnTo>
                  <a:pt x="0" y="22860"/>
                </a:lnTo>
                <a:lnTo>
                  <a:pt x="3787140" y="22860"/>
                </a:lnTo>
                <a:lnTo>
                  <a:pt x="3787140" y="0"/>
                </a:lnTo>
                <a:close/>
              </a:path>
            </a:pathLst>
          </a:custGeom>
          <a:solidFill>
            <a:srgbClr val="4040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5240" y="2003247"/>
            <a:ext cx="6502400" cy="29121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76200">
              <a:lnSpc>
                <a:spcPct val="100000"/>
              </a:lnSpc>
              <a:spcBef>
                <a:spcPts val="105"/>
              </a:spcBef>
              <a:tabLst>
                <a:tab pos="418465" algn="l"/>
              </a:tabLst>
            </a:pPr>
            <a:r>
              <a:rPr sz="1600" spc="270" dirty="0">
                <a:solidFill>
                  <a:srgbClr val="5FCAEE"/>
                </a:solidFill>
                <a:latin typeface="Arial"/>
                <a:cs typeface="Arial"/>
              </a:rPr>
              <a:t>	</a:t>
            </a:r>
            <a:r>
              <a:rPr sz="2000" b="1" dirty="0">
                <a:solidFill>
                  <a:srgbClr val="404040"/>
                </a:solidFill>
                <a:latin typeface="Arial"/>
                <a:cs typeface="Arial"/>
              </a:rPr>
              <a:t>Asenapine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200">
              <a:latin typeface="Arial"/>
              <a:cs typeface="Arial"/>
            </a:endParaRPr>
          </a:p>
          <a:p>
            <a:pPr marL="419100" marR="68580" indent="-342900">
              <a:lnSpc>
                <a:spcPct val="100000"/>
              </a:lnSpc>
              <a:spcBef>
                <a:spcPts val="1860"/>
              </a:spcBef>
              <a:tabLst>
                <a:tab pos="418465" algn="l"/>
              </a:tabLst>
            </a:pPr>
            <a:r>
              <a:rPr sz="1900" spc="350" dirty="0">
                <a:solidFill>
                  <a:srgbClr val="5FCAEE"/>
                </a:solidFill>
                <a:latin typeface="Arial"/>
                <a:cs typeface="Arial"/>
              </a:rPr>
              <a:t>	</a:t>
            </a:r>
            <a:r>
              <a:rPr sz="2400" spc="-5" dirty="0">
                <a:solidFill>
                  <a:srgbClr val="404040"/>
                </a:solidFill>
                <a:latin typeface="Arial"/>
                <a:cs typeface="Arial"/>
              </a:rPr>
              <a:t>26) Name a 1</a:t>
            </a:r>
            <a:r>
              <a:rPr sz="2400" spc="-7" baseline="24305" dirty="0">
                <a:solidFill>
                  <a:srgbClr val="404040"/>
                </a:solidFill>
                <a:latin typeface="Arial"/>
                <a:cs typeface="Arial"/>
              </a:rPr>
              <a:t>st </a:t>
            </a:r>
            <a:r>
              <a:rPr sz="2400" spc="-5" dirty="0">
                <a:solidFill>
                  <a:srgbClr val="404040"/>
                </a:solidFill>
                <a:latin typeface="Arial"/>
                <a:cs typeface="Arial"/>
              </a:rPr>
              <a:t>generation antipsychotic with  metabolic side </a:t>
            </a:r>
            <a:r>
              <a:rPr sz="2400" spc="-10" dirty="0">
                <a:solidFill>
                  <a:srgbClr val="404040"/>
                </a:solidFill>
                <a:latin typeface="Arial"/>
                <a:cs typeface="Arial"/>
              </a:rPr>
              <a:t>effects. </a:t>
            </a:r>
            <a:r>
              <a:rPr sz="2400" dirty="0">
                <a:solidFill>
                  <a:srgbClr val="404040"/>
                </a:solidFill>
                <a:latin typeface="Arial"/>
                <a:cs typeface="Arial"/>
              </a:rPr>
              <a:t>( Wt </a:t>
            </a:r>
            <a:r>
              <a:rPr sz="2400" spc="-5" dirty="0">
                <a:solidFill>
                  <a:srgbClr val="404040"/>
                </a:solidFill>
                <a:latin typeface="Arial"/>
                <a:cs typeface="Arial"/>
              </a:rPr>
              <a:t>gain,  Hyperglycemia,Hypertriglyceremia)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700">
              <a:latin typeface="Arial"/>
              <a:cs typeface="Arial"/>
            </a:endParaRPr>
          </a:p>
          <a:p>
            <a:pPr marL="76200">
              <a:lnSpc>
                <a:spcPct val="100000"/>
              </a:lnSpc>
              <a:spcBef>
                <a:spcPts val="1785"/>
              </a:spcBef>
              <a:tabLst>
                <a:tab pos="418465" algn="l"/>
              </a:tabLst>
            </a:pPr>
            <a:r>
              <a:rPr sz="1600" spc="270" dirty="0">
                <a:solidFill>
                  <a:srgbClr val="5FCAEE"/>
                </a:solidFill>
                <a:latin typeface="Arial"/>
                <a:cs typeface="Arial"/>
              </a:rPr>
              <a:t>	</a:t>
            </a:r>
            <a:r>
              <a:rPr sz="2000" b="1" dirty="0">
                <a:solidFill>
                  <a:srgbClr val="404040"/>
                </a:solidFill>
                <a:latin typeface="Arial"/>
                <a:cs typeface="Arial"/>
              </a:rPr>
              <a:t>Chlorpromazine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46303" y="1005916"/>
            <a:ext cx="523621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solidFill>
                  <a:srgbClr val="252525"/>
                </a:solidFill>
              </a:rPr>
              <a:t>27) </a:t>
            </a:r>
            <a:r>
              <a:rPr u="heavy" dirty="0">
                <a:solidFill>
                  <a:srgbClr val="252525"/>
                </a:solidFill>
                <a:uFill>
                  <a:solidFill>
                    <a:srgbClr val="252525"/>
                  </a:solidFill>
                </a:uFill>
              </a:rPr>
              <a:t>Other uses of antipsychotic</a:t>
            </a:r>
            <a:r>
              <a:rPr u="heavy" spc="-30" dirty="0">
                <a:solidFill>
                  <a:srgbClr val="252525"/>
                </a:solidFill>
                <a:uFill>
                  <a:solidFill>
                    <a:srgbClr val="252525"/>
                  </a:solidFill>
                </a:uFill>
              </a:rPr>
              <a:t> </a:t>
            </a:r>
            <a:r>
              <a:rPr u="heavy" dirty="0">
                <a:solidFill>
                  <a:srgbClr val="252525"/>
                </a:solidFill>
                <a:uFill>
                  <a:solidFill>
                    <a:srgbClr val="252525"/>
                  </a:solidFill>
                </a:uFill>
              </a:rPr>
              <a:t>agents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30200" y="1582674"/>
            <a:ext cx="7165340" cy="39630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308610" indent="-343535">
              <a:lnSpc>
                <a:spcPct val="100000"/>
              </a:lnSpc>
              <a:spcBef>
                <a:spcPts val="105"/>
              </a:spcBef>
              <a:tabLst>
                <a:tab pos="355600" algn="l"/>
              </a:tabLst>
            </a:pPr>
            <a:r>
              <a:rPr sz="1600" spc="270" dirty="0">
                <a:solidFill>
                  <a:srgbClr val="5FCAEE"/>
                </a:solidFill>
                <a:latin typeface="Arial"/>
                <a:cs typeface="Arial"/>
              </a:rPr>
              <a:t>	</a:t>
            </a:r>
            <a:r>
              <a:rPr sz="2000" dirty="0">
                <a:solidFill>
                  <a:srgbClr val="404040"/>
                </a:solidFill>
                <a:latin typeface="Arial"/>
                <a:cs typeface="Arial"/>
              </a:rPr>
              <a:t>The older neuroleptics (most commonly</a:t>
            </a:r>
            <a:r>
              <a:rPr sz="2000" spc="-13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404040"/>
                </a:solidFill>
                <a:latin typeface="Arial"/>
                <a:cs typeface="Arial"/>
              </a:rPr>
              <a:t>prochlorperazine)  drug-induced</a:t>
            </a:r>
            <a:r>
              <a:rPr sz="2000" spc="-4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404040"/>
                </a:solidFill>
                <a:latin typeface="Arial"/>
                <a:cs typeface="Arial"/>
              </a:rPr>
              <a:t>nausea/vomiting.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995"/>
              </a:spcBef>
              <a:tabLst>
                <a:tab pos="355600" algn="l"/>
              </a:tabLst>
            </a:pPr>
            <a:r>
              <a:rPr sz="1600" spc="270" dirty="0">
                <a:solidFill>
                  <a:srgbClr val="5FCAEE"/>
                </a:solidFill>
                <a:latin typeface="Arial"/>
                <a:cs typeface="Arial"/>
              </a:rPr>
              <a:t>	</a:t>
            </a:r>
            <a:r>
              <a:rPr sz="2000" dirty="0">
                <a:solidFill>
                  <a:srgbClr val="404040"/>
                </a:solidFill>
                <a:latin typeface="Arial"/>
                <a:cs typeface="Arial"/>
              </a:rPr>
              <a:t>Intractable hiccups -</a:t>
            </a:r>
            <a:r>
              <a:rPr sz="2000" spc="-9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404040"/>
                </a:solidFill>
                <a:latin typeface="Arial"/>
                <a:cs typeface="Arial"/>
              </a:rPr>
              <a:t>Chlorpromazine.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10"/>
              </a:spcBef>
              <a:tabLst>
                <a:tab pos="355600" algn="l"/>
                <a:tab pos="5341620" algn="l"/>
              </a:tabLst>
            </a:pPr>
            <a:r>
              <a:rPr sz="1600" spc="270" dirty="0">
                <a:solidFill>
                  <a:srgbClr val="5FCAEE"/>
                </a:solidFill>
                <a:latin typeface="Arial"/>
                <a:cs typeface="Arial"/>
              </a:rPr>
              <a:t>	</a:t>
            </a:r>
            <a:r>
              <a:rPr sz="2000" spc="-25" dirty="0">
                <a:solidFill>
                  <a:srgbClr val="404040"/>
                </a:solidFill>
                <a:latin typeface="Arial"/>
                <a:cs typeface="Arial"/>
              </a:rPr>
              <a:t>Tourette's </a:t>
            </a:r>
            <a:r>
              <a:rPr sz="2000" dirty="0">
                <a:solidFill>
                  <a:srgbClr val="404040"/>
                </a:solidFill>
                <a:latin typeface="Arial"/>
                <a:cs typeface="Arial"/>
              </a:rPr>
              <a:t>disorder - Pimozide,</a:t>
            </a:r>
            <a:r>
              <a:rPr sz="2000" spc="-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404040"/>
                </a:solidFill>
                <a:latin typeface="Arial"/>
                <a:cs typeface="Arial"/>
              </a:rPr>
              <a:t>Risperidone	and</a:t>
            </a:r>
            <a:r>
              <a:rPr sz="2000" spc="-7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404040"/>
                </a:solidFill>
                <a:latin typeface="Arial"/>
                <a:cs typeface="Arial"/>
              </a:rPr>
              <a:t>haloperidol.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  <a:tabLst>
                <a:tab pos="355600" algn="l"/>
              </a:tabLst>
            </a:pPr>
            <a:r>
              <a:rPr sz="1600" spc="270" dirty="0">
                <a:solidFill>
                  <a:srgbClr val="5FCAEE"/>
                </a:solidFill>
                <a:latin typeface="Arial"/>
                <a:cs typeface="Arial"/>
              </a:rPr>
              <a:t>	</a:t>
            </a:r>
            <a:r>
              <a:rPr sz="2000" dirty="0">
                <a:solidFill>
                  <a:srgbClr val="404040"/>
                </a:solidFill>
                <a:latin typeface="Arial"/>
                <a:cs typeface="Arial"/>
              </a:rPr>
              <a:t>Anxiety disorders (OCD,PTSD) –</a:t>
            </a:r>
            <a:r>
              <a:rPr sz="2000" spc="-9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404040"/>
                </a:solidFill>
                <a:latin typeface="Arial"/>
                <a:cs typeface="Arial"/>
              </a:rPr>
              <a:t>Quetiapine,Risperidone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  <a:tabLst>
                <a:tab pos="355600" algn="l"/>
              </a:tabLst>
            </a:pPr>
            <a:r>
              <a:rPr sz="1600" spc="270" dirty="0">
                <a:solidFill>
                  <a:srgbClr val="5FCAEE"/>
                </a:solidFill>
                <a:latin typeface="Arial"/>
                <a:cs typeface="Arial"/>
              </a:rPr>
              <a:t>	</a:t>
            </a:r>
            <a:r>
              <a:rPr sz="2000" spc="-10" dirty="0">
                <a:solidFill>
                  <a:srgbClr val="404040"/>
                </a:solidFill>
                <a:latin typeface="Arial"/>
                <a:cs typeface="Arial"/>
              </a:rPr>
              <a:t>Huntington’s</a:t>
            </a:r>
            <a:r>
              <a:rPr sz="2000" spc="-3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404040"/>
                </a:solidFill>
                <a:latin typeface="Arial"/>
                <a:cs typeface="Arial"/>
              </a:rPr>
              <a:t>chorea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10"/>
              </a:spcBef>
              <a:tabLst>
                <a:tab pos="355600" algn="l"/>
              </a:tabLst>
            </a:pPr>
            <a:r>
              <a:rPr sz="1600" spc="270" dirty="0">
                <a:solidFill>
                  <a:srgbClr val="5FCAEE"/>
                </a:solidFill>
                <a:latin typeface="Arial"/>
                <a:cs typeface="Arial"/>
              </a:rPr>
              <a:t>	</a:t>
            </a:r>
            <a:r>
              <a:rPr sz="2000" spc="-5" dirty="0">
                <a:solidFill>
                  <a:srgbClr val="404040"/>
                </a:solidFill>
                <a:latin typeface="Arial"/>
                <a:cs typeface="Arial"/>
              </a:rPr>
              <a:t>Autism </a:t>
            </a:r>
            <a:r>
              <a:rPr sz="2000" dirty="0">
                <a:solidFill>
                  <a:srgbClr val="404040"/>
                </a:solidFill>
                <a:latin typeface="Arial"/>
                <a:cs typeface="Arial"/>
              </a:rPr>
              <a:t>– Risperidone,</a:t>
            </a:r>
            <a:r>
              <a:rPr sz="2000" spc="-17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404040"/>
                </a:solidFill>
                <a:latin typeface="Arial"/>
                <a:cs typeface="Arial"/>
              </a:rPr>
              <a:t>Aripiprazole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  <a:tabLst>
                <a:tab pos="355600" algn="l"/>
              </a:tabLst>
            </a:pPr>
            <a:r>
              <a:rPr sz="1600" spc="270" dirty="0">
                <a:solidFill>
                  <a:srgbClr val="5FCAEE"/>
                </a:solidFill>
                <a:latin typeface="Arial"/>
                <a:cs typeface="Arial"/>
              </a:rPr>
              <a:t>	</a:t>
            </a:r>
            <a:r>
              <a:rPr sz="2000" dirty="0">
                <a:solidFill>
                  <a:srgbClr val="404040"/>
                </a:solidFill>
                <a:latin typeface="Arial"/>
                <a:cs typeface="Arial"/>
              </a:rPr>
              <a:t>Neuroleptic anesthesia – Droperidol +</a:t>
            </a:r>
            <a:r>
              <a:rPr sz="2000" spc="-11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404040"/>
                </a:solidFill>
                <a:latin typeface="Arial"/>
                <a:cs typeface="Arial"/>
              </a:rPr>
              <a:t>Fentanyl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00"/>
              </a:spcBef>
              <a:tabLst>
                <a:tab pos="355600" algn="l"/>
              </a:tabLst>
            </a:pPr>
            <a:r>
              <a:rPr sz="1600" spc="270" dirty="0">
                <a:solidFill>
                  <a:srgbClr val="5FCAEE"/>
                </a:solidFill>
                <a:latin typeface="Arial"/>
                <a:cs typeface="Arial"/>
              </a:rPr>
              <a:t>	</a:t>
            </a:r>
            <a:r>
              <a:rPr sz="2000" spc="-5" dirty="0">
                <a:solidFill>
                  <a:srgbClr val="404040"/>
                </a:solidFill>
                <a:latin typeface="Arial"/>
                <a:cs typeface="Arial"/>
              </a:rPr>
              <a:t>Menon’s </a:t>
            </a:r>
            <a:r>
              <a:rPr sz="2000" spc="-20" dirty="0">
                <a:solidFill>
                  <a:srgbClr val="404040"/>
                </a:solidFill>
                <a:latin typeface="Arial"/>
                <a:cs typeface="Arial"/>
              </a:rPr>
              <a:t>Lytic </a:t>
            </a:r>
            <a:r>
              <a:rPr sz="2000" dirty="0">
                <a:solidFill>
                  <a:srgbClr val="404040"/>
                </a:solidFill>
                <a:latin typeface="Arial"/>
                <a:cs typeface="Arial"/>
              </a:rPr>
              <a:t>cocktail </a:t>
            </a:r>
            <a:r>
              <a:rPr sz="2000" spc="-5" dirty="0">
                <a:solidFill>
                  <a:srgbClr val="404040"/>
                </a:solidFill>
                <a:latin typeface="Arial"/>
                <a:cs typeface="Arial"/>
              </a:rPr>
              <a:t>regime </a:t>
            </a:r>
            <a:r>
              <a:rPr sz="2000" dirty="0">
                <a:solidFill>
                  <a:srgbClr val="404040"/>
                </a:solidFill>
                <a:latin typeface="Arial"/>
                <a:cs typeface="Arial"/>
              </a:rPr>
              <a:t>– CPZ +</a:t>
            </a:r>
            <a:r>
              <a:rPr sz="2000" spc="-8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404040"/>
                </a:solidFill>
                <a:latin typeface="Arial"/>
                <a:cs typeface="Arial"/>
              </a:rPr>
              <a:t>Pethidine</a:t>
            </a:r>
            <a:endParaRPr sz="20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</a:pPr>
            <a:r>
              <a:rPr sz="2000" dirty="0">
                <a:solidFill>
                  <a:srgbClr val="404040"/>
                </a:solidFill>
                <a:latin typeface="Arial"/>
                <a:cs typeface="Arial"/>
              </a:rPr>
              <a:t>+Promethazine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5126970" y="0"/>
            <a:ext cx="4022090" cy="6867525"/>
            <a:chOff x="5126970" y="0"/>
            <a:chExt cx="4022090" cy="6867525"/>
          </a:xfrm>
        </p:grpSpPr>
        <p:sp>
          <p:nvSpPr>
            <p:cNvPr id="3" name="object 3"/>
            <p:cNvSpPr/>
            <p:nvPr/>
          </p:nvSpPr>
          <p:spPr>
            <a:xfrm>
              <a:off x="5131542" y="4182281"/>
              <a:ext cx="4012565" cy="2675890"/>
            </a:xfrm>
            <a:custGeom>
              <a:avLst/>
              <a:gdLst/>
              <a:ahLst/>
              <a:cxnLst/>
              <a:rect l="l" t="t" r="r" b="b"/>
              <a:pathLst>
                <a:path w="4012565" h="2675890">
                  <a:moveTo>
                    <a:pt x="0" y="2675717"/>
                  </a:moveTo>
                  <a:lnTo>
                    <a:pt x="4012456" y="0"/>
                  </a:lnTo>
                </a:path>
              </a:pathLst>
            </a:custGeom>
            <a:ln w="9144">
              <a:solidFill>
                <a:srgbClr val="5FCAE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7042404" y="0"/>
              <a:ext cx="1219200" cy="6858000"/>
            </a:xfrm>
            <a:custGeom>
              <a:avLst/>
              <a:gdLst/>
              <a:ahLst/>
              <a:cxnLst/>
              <a:rect l="l" t="t" r="r" b="b"/>
              <a:pathLst>
                <a:path w="1219200" h="6858000">
                  <a:moveTo>
                    <a:pt x="0" y="0"/>
                  </a:moveTo>
                  <a:lnTo>
                    <a:pt x="1219200" y="6857999"/>
                  </a:lnTo>
                </a:path>
              </a:pathLst>
            </a:custGeom>
            <a:ln w="9144">
              <a:solidFill>
                <a:srgbClr val="5FCAE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6891727" y="0"/>
              <a:ext cx="2252345" cy="6858000"/>
            </a:xfrm>
            <a:custGeom>
              <a:avLst/>
              <a:gdLst/>
              <a:ahLst/>
              <a:cxnLst/>
              <a:rect l="l" t="t" r="r" b="b"/>
              <a:pathLst>
                <a:path w="2252345" h="6858000">
                  <a:moveTo>
                    <a:pt x="2023163" y="0"/>
                  </a:moveTo>
                  <a:lnTo>
                    <a:pt x="0" y="6857998"/>
                  </a:lnTo>
                  <a:lnTo>
                    <a:pt x="2252271" y="6857998"/>
                  </a:lnTo>
                  <a:lnTo>
                    <a:pt x="2252271" y="8226"/>
                  </a:lnTo>
                  <a:lnTo>
                    <a:pt x="2023163" y="0"/>
                  </a:lnTo>
                  <a:close/>
                </a:path>
              </a:pathLst>
            </a:custGeom>
            <a:solidFill>
              <a:srgbClr val="5FCAEE">
                <a:alpha val="36077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7207072" y="0"/>
              <a:ext cx="1937385" cy="6858000"/>
            </a:xfrm>
            <a:custGeom>
              <a:avLst/>
              <a:gdLst/>
              <a:ahLst/>
              <a:cxnLst/>
              <a:rect l="l" t="t" r="r" b="b"/>
              <a:pathLst>
                <a:path w="1937384" h="6858000">
                  <a:moveTo>
                    <a:pt x="1936927" y="0"/>
                  </a:moveTo>
                  <a:lnTo>
                    <a:pt x="0" y="0"/>
                  </a:lnTo>
                  <a:lnTo>
                    <a:pt x="1200326" y="6857996"/>
                  </a:lnTo>
                  <a:lnTo>
                    <a:pt x="1936927" y="6857996"/>
                  </a:lnTo>
                  <a:lnTo>
                    <a:pt x="1936927" y="0"/>
                  </a:lnTo>
                  <a:close/>
                </a:path>
              </a:pathLst>
            </a:custGeom>
            <a:solidFill>
              <a:srgbClr val="5FCAEE">
                <a:alpha val="1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6638545" y="3921067"/>
              <a:ext cx="2505710" cy="2937510"/>
            </a:xfrm>
            <a:custGeom>
              <a:avLst/>
              <a:gdLst/>
              <a:ahLst/>
              <a:cxnLst/>
              <a:rect l="l" t="t" r="r" b="b"/>
              <a:pathLst>
                <a:path w="2505709" h="2937509">
                  <a:moveTo>
                    <a:pt x="2505454" y="0"/>
                  </a:moveTo>
                  <a:lnTo>
                    <a:pt x="0" y="2936930"/>
                  </a:lnTo>
                  <a:lnTo>
                    <a:pt x="2505454" y="2936930"/>
                  </a:lnTo>
                  <a:lnTo>
                    <a:pt x="2505454" y="0"/>
                  </a:lnTo>
                  <a:close/>
                </a:path>
              </a:pathLst>
            </a:custGeom>
            <a:solidFill>
              <a:srgbClr val="17AFE3">
                <a:alpha val="65881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7012872" y="0"/>
              <a:ext cx="2131695" cy="6858000"/>
            </a:xfrm>
            <a:custGeom>
              <a:avLst/>
              <a:gdLst/>
              <a:ahLst/>
              <a:cxnLst/>
              <a:rect l="l" t="t" r="r" b="b"/>
              <a:pathLst>
                <a:path w="2131695" h="6858000">
                  <a:moveTo>
                    <a:pt x="2131127" y="0"/>
                  </a:moveTo>
                  <a:lnTo>
                    <a:pt x="0" y="0"/>
                  </a:lnTo>
                  <a:lnTo>
                    <a:pt x="1854139" y="6857996"/>
                  </a:lnTo>
                  <a:lnTo>
                    <a:pt x="2131127" y="6849802"/>
                  </a:lnTo>
                  <a:lnTo>
                    <a:pt x="2131127" y="0"/>
                  </a:lnTo>
                  <a:close/>
                </a:path>
              </a:pathLst>
            </a:custGeom>
            <a:solidFill>
              <a:srgbClr val="17AFE3">
                <a:alpha val="5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8295132" y="0"/>
              <a:ext cx="848994" cy="6858000"/>
            </a:xfrm>
            <a:custGeom>
              <a:avLst/>
              <a:gdLst/>
              <a:ahLst/>
              <a:cxnLst/>
              <a:rect l="l" t="t" r="r" b="b"/>
              <a:pathLst>
                <a:path w="848995" h="6858000">
                  <a:moveTo>
                    <a:pt x="848867" y="0"/>
                  </a:moveTo>
                  <a:lnTo>
                    <a:pt x="676515" y="0"/>
                  </a:lnTo>
                  <a:lnTo>
                    <a:pt x="0" y="6857996"/>
                  </a:lnTo>
                  <a:lnTo>
                    <a:pt x="848867" y="6857996"/>
                  </a:lnTo>
                  <a:lnTo>
                    <a:pt x="848867" y="0"/>
                  </a:lnTo>
                  <a:close/>
                </a:path>
              </a:pathLst>
            </a:custGeom>
            <a:solidFill>
              <a:srgbClr val="2D83C3">
                <a:alpha val="7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8095213" y="0"/>
              <a:ext cx="1049020" cy="6858000"/>
            </a:xfrm>
            <a:custGeom>
              <a:avLst/>
              <a:gdLst/>
              <a:ahLst/>
              <a:cxnLst/>
              <a:rect l="l" t="t" r="r" b="b"/>
              <a:pathLst>
                <a:path w="1049020" h="6858000">
                  <a:moveTo>
                    <a:pt x="1048785" y="0"/>
                  </a:moveTo>
                  <a:lnTo>
                    <a:pt x="0" y="0"/>
                  </a:lnTo>
                  <a:lnTo>
                    <a:pt x="937406" y="6857996"/>
                  </a:lnTo>
                  <a:lnTo>
                    <a:pt x="1048785" y="6857996"/>
                  </a:lnTo>
                  <a:lnTo>
                    <a:pt x="1048785" y="0"/>
                  </a:lnTo>
                  <a:close/>
                </a:path>
              </a:pathLst>
            </a:custGeom>
            <a:solidFill>
              <a:srgbClr val="226192">
                <a:alpha val="8195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8068056" y="4917386"/>
              <a:ext cx="1076325" cy="1941195"/>
            </a:xfrm>
            <a:custGeom>
              <a:avLst/>
              <a:gdLst/>
              <a:ahLst/>
              <a:cxnLst/>
              <a:rect l="l" t="t" r="r" b="b"/>
              <a:pathLst>
                <a:path w="1076325" h="1941195">
                  <a:moveTo>
                    <a:pt x="1075943" y="0"/>
                  </a:moveTo>
                  <a:lnTo>
                    <a:pt x="0" y="1940611"/>
                  </a:lnTo>
                  <a:lnTo>
                    <a:pt x="1075943" y="1935608"/>
                  </a:lnTo>
                  <a:lnTo>
                    <a:pt x="1075943" y="0"/>
                  </a:lnTo>
                  <a:close/>
                </a:path>
              </a:pathLst>
            </a:custGeom>
            <a:solidFill>
              <a:srgbClr val="17AFE3">
                <a:alpha val="65881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/>
          <p:nvPr/>
        </p:nvSpPr>
        <p:spPr>
          <a:xfrm>
            <a:off x="0" y="0"/>
            <a:ext cx="855344" cy="5629275"/>
          </a:xfrm>
          <a:custGeom>
            <a:avLst/>
            <a:gdLst/>
            <a:ahLst/>
            <a:cxnLst/>
            <a:rect l="l" t="t" r="r" b="b"/>
            <a:pathLst>
              <a:path w="855344" h="5629275">
                <a:moveTo>
                  <a:pt x="854963" y="0"/>
                </a:moveTo>
                <a:lnTo>
                  <a:pt x="0" y="0"/>
                </a:lnTo>
                <a:lnTo>
                  <a:pt x="0" y="5628971"/>
                </a:lnTo>
                <a:lnTo>
                  <a:pt x="854963" y="7747"/>
                </a:lnTo>
                <a:lnTo>
                  <a:pt x="854963" y="0"/>
                </a:lnTo>
                <a:close/>
              </a:path>
            </a:pathLst>
          </a:custGeom>
          <a:solidFill>
            <a:srgbClr val="5FCAEE">
              <a:alpha val="85096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>
            <a:spLocks noGrp="1"/>
          </p:cNvSpPr>
          <p:nvPr>
            <p:ph type="title"/>
          </p:nvPr>
        </p:nvSpPr>
        <p:spPr>
          <a:xfrm>
            <a:off x="2871342" y="3896995"/>
            <a:ext cx="4359275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400" dirty="0">
                <a:solidFill>
                  <a:srgbClr val="5FCAEE"/>
                </a:solidFill>
                <a:latin typeface="Trebuchet MS"/>
                <a:cs typeface="Trebuchet MS"/>
              </a:rPr>
              <a:t>THANK</a:t>
            </a:r>
            <a:r>
              <a:rPr sz="5400" spc="-180" dirty="0">
                <a:solidFill>
                  <a:srgbClr val="5FCAEE"/>
                </a:solidFill>
                <a:latin typeface="Trebuchet MS"/>
                <a:cs typeface="Trebuchet MS"/>
              </a:rPr>
              <a:t> </a:t>
            </a:r>
            <a:r>
              <a:rPr sz="5400" spc="-5" dirty="0">
                <a:solidFill>
                  <a:srgbClr val="5FCAEE"/>
                </a:solidFill>
                <a:latin typeface="Trebuchet MS"/>
                <a:cs typeface="Trebuchet MS"/>
              </a:rPr>
              <a:t>YOU!!!</a:t>
            </a:r>
            <a:endParaRPr sz="54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8739" y="428624"/>
            <a:ext cx="455993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50" spc="380" dirty="0">
                <a:solidFill>
                  <a:srgbClr val="5FCAEE"/>
                </a:solidFill>
              </a:rPr>
              <a:t> </a:t>
            </a:r>
            <a:r>
              <a:rPr sz="2800" spc="-5" dirty="0"/>
              <a:t>1) What is your</a:t>
            </a:r>
            <a:r>
              <a:rPr sz="2800" spc="-254" dirty="0"/>
              <a:t> </a:t>
            </a:r>
            <a:r>
              <a:rPr sz="2800" spc="-65" dirty="0"/>
              <a:t>diagnosis?</a:t>
            </a:r>
            <a:endParaRPr sz="2800"/>
          </a:p>
        </p:txBody>
      </p:sp>
      <p:sp>
        <p:nvSpPr>
          <p:cNvPr id="3" name="object 3"/>
          <p:cNvSpPr txBox="1"/>
          <p:nvPr/>
        </p:nvSpPr>
        <p:spPr>
          <a:xfrm>
            <a:off x="78739" y="1536953"/>
            <a:ext cx="7576184" cy="45186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95300" algn="l"/>
              </a:tabLst>
            </a:pPr>
            <a:r>
              <a:rPr sz="1600" spc="270" dirty="0">
                <a:solidFill>
                  <a:srgbClr val="5FCAEE"/>
                </a:solidFill>
                <a:latin typeface="Arial"/>
                <a:cs typeface="Arial"/>
              </a:rPr>
              <a:t>	</a:t>
            </a:r>
            <a:r>
              <a:rPr sz="2400" spc="-5" dirty="0">
                <a:solidFill>
                  <a:srgbClr val="404040"/>
                </a:solidFill>
                <a:latin typeface="Arial"/>
                <a:cs typeface="Arial"/>
              </a:rPr>
              <a:t>Schizophrenia- paranoid</a:t>
            </a:r>
            <a:r>
              <a:rPr sz="2400" spc="8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2400" spc="-15" dirty="0">
                <a:solidFill>
                  <a:srgbClr val="404040"/>
                </a:solidFill>
                <a:latin typeface="Arial"/>
                <a:cs typeface="Arial"/>
              </a:rPr>
              <a:t>(DSM-V-TR)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3800">
              <a:latin typeface="Arial"/>
              <a:cs typeface="Arial"/>
            </a:endParaRPr>
          </a:p>
          <a:p>
            <a:pPr marL="355600" indent="-64135">
              <a:lnSpc>
                <a:spcPct val="100000"/>
              </a:lnSpc>
              <a:spcBef>
                <a:spcPts val="5"/>
              </a:spcBef>
            </a:pPr>
            <a:r>
              <a:rPr sz="2400" b="1" u="heavy" spc="-2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Arial"/>
                <a:cs typeface="Arial"/>
              </a:rPr>
              <a:t>DSM-V-TR </a:t>
            </a:r>
            <a:r>
              <a:rPr sz="2400" b="1" u="heavy" spc="-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Arial"/>
                <a:cs typeface="Arial"/>
              </a:rPr>
              <a:t>Diagnostic Criteria </a:t>
            </a:r>
            <a:r>
              <a:rPr sz="2400" b="1" u="heavy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Arial"/>
                <a:cs typeface="Arial"/>
              </a:rPr>
              <a:t>for</a:t>
            </a:r>
            <a:r>
              <a:rPr sz="2400" b="1" u="heavy" spc="4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Arial"/>
                <a:cs typeface="Arial"/>
              </a:rPr>
              <a:t> </a:t>
            </a:r>
            <a:r>
              <a:rPr sz="2400" b="1" u="heavy" spc="-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Arial"/>
                <a:cs typeface="Arial"/>
              </a:rPr>
              <a:t>Schizophrenia</a:t>
            </a:r>
            <a:endParaRPr sz="2400">
              <a:latin typeface="Arial"/>
              <a:cs typeface="Arial"/>
            </a:endParaRPr>
          </a:p>
          <a:p>
            <a:pPr marL="355600" marR="486409">
              <a:lnSpc>
                <a:spcPct val="100000"/>
              </a:lnSpc>
              <a:spcBef>
                <a:spcPts val="1010"/>
              </a:spcBef>
            </a:pPr>
            <a:r>
              <a:rPr sz="2000" spc="-35" dirty="0">
                <a:solidFill>
                  <a:srgbClr val="404040"/>
                </a:solidFill>
                <a:latin typeface="Arial"/>
                <a:cs typeface="Arial"/>
              </a:rPr>
              <a:t>Two </a:t>
            </a:r>
            <a:r>
              <a:rPr sz="2000" dirty="0">
                <a:solidFill>
                  <a:srgbClr val="404040"/>
                </a:solidFill>
                <a:latin typeface="Arial"/>
                <a:cs typeface="Arial"/>
              </a:rPr>
              <a:t>(or more) of the following, each present for a</a:t>
            </a:r>
            <a:r>
              <a:rPr sz="2000" spc="-18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404040"/>
                </a:solidFill>
                <a:latin typeface="Arial"/>
                <a:cs typeface="Arial"/>
              </a:rPr>
              <a:t>significant  portion of </a:t>
            </a:r>
            <a:r>
              <a:rPr sz="2000" spc="-5" dirty="0">
                <a:solidFill>
                  <a:srgbClr val="404040"/>
                </a:solidFill>
                <a:latin typeface="Arial"/>
                <a:cs typeface="Arial"/>
              </a:rPr>
              <a:t>time </a:t>
            </a:r>
            <a:r>
              <a:rPr sz="2000" dirty="0">
                <a:solidFill>
                  <a:srgbClr val="404040"/>
                </a:solidFill>
                <a:latin typeface="Arial"/>
                <a:cs typeface="Arial"/>
              </a:rPr>
              <a:t>during a 1-month</a:t>
            </a:r>
            <a:r>
              <a:rPr sz="2000" spc="-13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404040"/>
                </a:solidFill>
                <a:latin typeface="Arial"/>
                <a:cs typeface="Arial"/>
              </a:rPr>
              <a:t>period</a:t>
            </a:r>
            <a:endParaRPr sz="2000">
              <a:latin typeface="Arial"/>
              <a:cs typeface="Arial"/>
            </a:endParaRPr>
          </a:p>
          <a:p>
            <a:pPr marL="469900">
              <a:lnSpc>
                <a:spcPct val="100000"/>
              </a:lnSpc>
              <a:spcBef>
                <a:spcPts val="1000"/>
              </a:spcBef>
            </a:pPr>
            <a:r>
              <a:rPr sz="1600" spc="270" dirty="0">
                <a:solidFill>
                  <a:srgbClr val="5FCAEE"/>
                </a:solidFill>
                <a:latin typeface="Arial"/>
                <a:cs typeface="Arial"/>
              </a:rPr>
              <a:t></a:t>
            </a:r>
            <a:r>
              <a:rPr sz="1600" spc="400" dirty="0">
                <a:solidFill>
                  <a:srgbClr val="5FCAEE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404040"/>
                </a:solidFill>
                <a:latin typeface="Arial"/>
                <a:cs typeface="Arial"/>
              </a:rPr>
              <a:t>delusions</a:t>
            </a:r>
            <a:endParaRPr sz="2000">
              <a:latin typeface="Arial"/>
              <a:cs typeface="Arial"/>
            </a:endParaRPr>
          </a:p>
          <a:p>
            <a:pPr marL="469900">
              <a:lnSpc>
                <a:spcPct val="100000"/>
              </a:lnSpc>
              <a:spcBef>
                <a:spcPts val="994"/>
              </a:spcBef>
            </a:pPr>
            <a:r>
              <a:rPr sz="1600" spc="270" dirty="0">
                <a:solidFill>
                  <a:srgbClr val="5FCAEE"/>
                </a:solidFill>
                <a:latin typeface="Arial"/>
                <a:cs typeface="Arial"/>
              </a:rPr>
              <a:t></a:t>
            </a:r>
            <a:r>
              <a:rPr sz="1600" spc="400" dirty="0">
                <a:solidFill>
                  <a:srgbClr val="5FCAEE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404040"/>
                </a:solidFill>
                <a:latin typeface="Arial"/>
                <a:cs typeface="Arial"/>
              </a:rPr>
              <a:t>hallucinations</a:t>
            </a:r>
            <a:endParaRPr sz="2000">
              <a:latin typeface="Arial"/>
              <a:cs typeface="Arial"/>
            </a:endParaRPr>
          </a:p>
          <a:p>
            <a:pPr marL="469900">
              <a:lnSpc>
                <a:spcPct val="100000"/>
              </a:lnSpc>
              <a:spcBef>
                <a:spcPts val="1010"/>
              </a:spcBef>
            </a:pPr>
            <a:r>
              <a:rPr sz="1600" spc="270" dirty="0">
                <a:solidFill>
                  <a:srgbClr val="5FCAEE"/>
                </a:solidFill>
                <a:latin typeface="Arial"/>
                <a:cs typeface="Arial"/>
              </a:rPr>
              <a:t> </a:t>
            </a:r>
            <a:r>
              <a:rPr sz="2000" dirty="0">
                <a:solidFill>
                  <a:srgbClr val="404040"/>
                </a:solidFill>
                <a:latin typeface="Arial"/>
                <a:cs typeface="Arial"/>
              </a:rPr>
              <a:t>disorganized speech</a:t>
            </a:r>
            <a:r>
              <a:rPr sz="2000" spc="5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404040"/>
                </a:solidFill>
                <a:latin typeface="Arial"/>
                <a:cs typeface="Arial"/>
              </a:rPr>
              <a:t>grossly</a:t>
            </a:r>
            <a:endParaRPr sz="2000">
              <a:latin typeface="Arial"/>
              <a:cs typeface="Arial"/>
            </a:endParaRPr>
          </a:p>
          <a:p>
            <a:pPr marL="469900">
              <a:lnSpc>
                <a:spcPct val="100000"/>
              </a:lnSpc>
              <a:spcBef>
                <a:spcPts val="994"/>
              </a:spcBef>
              <a:tabLst>
                <a:tab pos="826135" algn="l"/>
              </a:tabLst>
            </a:pPr>
            <a:r>
              <a:rPr sz="1600" spc="270" dirty="0">
                <a:solidFill>
                  <a:srgbClr val="5FCAEE"/>
                </a:solidFill>
                <a:latin typeface="Arial"/>
                <a:cs typeface="Arial"/>
              </a:rPr>
              <a:t>	</a:t>
            </a:r>
            <a:r>
              <a:rPr sz="2000" dirty="0">
                <a:solidFill>
                  <a:srgbClr val="404040"/>
                </a:solidFill>
                <a:latin typeface="Arial"/>
                <a:cs typeface="Arial"/>
              </a:rPr>
              <a:t>disorganized or catatonic</a:t>
            </a:r>
            <a:r>
              <a:rPr sz="2000" spc="-6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404040"/>
                </a:solidFill>
                <a:latin typeface="Arial"/>
                <a:cs typeface="Arial"/>
              </a:rPr>
              <a:t>behaviour</a:t>
            </a:r>
            <a:endParaRPr sz="2000">
              <a:latin typeface="Arial"/>
              <a:cs typeface="Arial"/>
            </a:endParaRPr>
          </a:p>
          <a:p>
            <a:pPr marL="469900">
              <a:lnSpc>
                <a:spcPct val="100000"/>
              </a:lnSpc>
              <a:spcBef>
                <a:spcPts val="994"/>
              </a:spcBef>
            </a:pPr>
            <a:r>
              <a:rPr sz="1600" spc="270" dirty="0">
                <a:solidFill>
                  <a:srgbClr val="5FCAEE"/>
                </a:solidFill>
                <a:latin typeface="Arial"/>
                <a:cs typeface="Arial"/>
              </a:rPr>
              <a:t> </a:t>
            </a:r>
            <a:r>
              <a:rPr sz="2000" dirty="0">
                <a:solidFill>
                  <a:srgbClr val="404040"/>
                </a:solidFill>
                <a:latin typeface="Arial"/>
                <a:cs typeface="Arial"/>
              </a:rPr>
              <a:t>negative symptoms, i.e., </a:t>
            </a:r>
            <a:r>
              <a:rPr sz="2000" spc="-10" dirty="0">
                <a:solidFill>
                  <a:srgbClr val="404040"/>
                </a:solidFill>
                <a:latin typeface="Arial"/>
                <a:cs typeface="Arial"/>
              </a:rPr>
              <a:t>affective </a:t>
            </a:r>
            <a:r>
              <a:rPr sz="2000" dirty="0">
                <a:solidFill>
                  <a:srgbClr val="404040"/>
                </a:solidFill>
                <a:latin typeface="Arial"/>
                <a:cs typeface="Arial"/>
              </a:rPr>
              <a:t>flattening, alogia,</a:t>
            </a:r>
            <a:r>
              <a:rPr sz="2000" spc="2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2000" spc="-40" dirty="0">
                <a:solidFill>
                  <a:srgbClr val="404040"/>
                </a:solidFill>
                <a:latin typeface="Arial"/>
                <a:cs typeface="Arial"/>
              </a:rPr>
              <a:t>avolition,</a:t>
            </a:r>
            <a:endParaRPr sz="2000">
              <a:latin typeface="Arial"/>
              <a:cs typeface="Arial"/>
            </a:endParaRPr>
          </a:p>
          <a:p>
            <a:pPr marL="756285">
              <a:lnSpc>
                <a:spcPct val="100000"/>
              </a:lnSpc>
              <a:spcBef>
                <a:spcPts val="5"/>
              </a:spcBef>
            </a:pPr>
            <a:r>
              <a:rPr sz="2000" dirty="0">
                <a:solidFill>
                  <a:srgbClr val="404040"/>
                </a:solidFill>
                <a:latin typeface="Arial"/>
                <a:cs typeface="Arial"/>
              </a:rPr>
              <a:t>anhedonia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7740396" cy="6857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739" y="717880"/>
            <a:ext cx="249047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54965" algn="l"/>
                <a:tab pos="1936114" algn="l"/>
              </a:tabLst>
            </a:pPr>
            <a:r>
              <a:rPr sz="1900" spc="350" dirty="0">
                <a:solidFill>
                  <a:srgbClr val="5FCAEE"/>
                </a:solidFill>
                <a:latin typeface="Arial"/>
                <a:cs typeface="Arial"/>
              </a:rPr>
              <a:t>	</a:t>
            </a:r>
            <a:r>
              <a:rPr sz="2400" spc="-90" dirty="0">
                <a:solidFill>
                  <a:srgbClr val="404040"/>
                </a:solidFill>
                <a:latin typeface="Arial"/>
                <a:cs typeface="Arial"/>
              </a:rPr>
              <a:t>T</a:t>
            </a:r>
            <a:r>
              <a:rPr sz="2400" dirty="0">
                <a:solidFill>
                  <a:srgbClr val="404040"/>
                </a:solidFill>
                <a:latin typeface="Arial"/>
                <a:cs typeface="Arial"/>
              </a:rPr>
              <a:t>reatment	w</a:t>
            </a:r>
            <a:r>
              <a:rPr sz="2400" spc="-10" dirty="0">
                <a:solidFill>
                  <a:srgbClr val="404040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404040"/>
                </a:solidFill>
                <a:latin typeface="Arial"/>
                <a:cs typeface="Arial"/>
              </a:rPr>
              <a:t>s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745994" y="717880"/>
            <a:ext cx="462915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144905" algn="l"/>
                <a:tab pos="1855470" algn="l"/>
                <a:tab pos="2838450" algn="l"/>
                <a:tab pos="3210560" algn="l"/>
                <a:tab pos="4277360" algn="l"/>
              </a:tabLst>
            </a:pPr>
            <a:r>
              <a:rPr sz="2400" dirty="0">
                <a:solidFill>
                  <a:srgbClr val="404040"/>
                </a:solidFill>
                <a:latin typeface="Arial"/>
                <a:cs typeface="Arial"/>
              </a:rPr>
              <a:t>sta</a:t>
            </a:r>
            <a:r>
              <a:rPr sz="2400" spc="-10" dirty="0">
                <a:solidFill>
                  <a:srgbClr val="404040"/>
                </a:solidFill>
                <a:latin typeface="Arial"/>
                <a:cs typeface="Arial"/>
              </a:rPr>
              <a:t>rt</a:t>
            </a:r>
            <a:r>
              <a:rPr sz="2400" dirty="0">
                <a:solidFill>
                  <a:srgbClr val="404040"/>
                </a:solidFill>
                <a:latin typeface="Arial"/>
                <a:cs typeface="Arial"/>
              </a:rPr>
              <a:t>ed	</a:t>
            </a:r>
            <a:r>
              <a:rPr sz="2400" spc="-5" dirty="0">
                <a:solidFill>
                  <a:srgbClr val="404040"/>
                </a:solidFill>
                <a:latin typeface="Arial"/>
                <a:cs typeface="Arial"/>
              </a:rPr>
              <a:t>an</a:t>
            </a:r>
            <a:r>
              <a:rPr sz="2400" dirty="0">
                <a:solidFill>
                  <a:srgbClr val="404040"/>
                </a:solidFill>
                <a:latin typeface="Arial"/>
                <a:cs typeface="Arial"/>
              </a:rPr>
              <a:t>d	w</a:t>
            </a:r>
            <a:r>
              <a:rPr sz="2400" spc="5" dirty="0">
                <a:solidFill>
                  <a:srgbClr val="404040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404040"/>
                </a:solidFill>
                <a:latin typeface="Arial"/>
                <a:cs typeface="Arial"/>
              </a:rPr>
              <a:t>thin	2	weeks	</a:t>
            </a:r>
            <a:r>
              <a:rPr sz="2400" spc="-5" dirty="0">
                <a:solidFill>
                  <a:srgbClr val="404040"/>
                </a:solidFill>
                <a:latin typeface="Arial"/>
                <a:cs typeface="Arial"/>
              </a:rPr>
              <a:t>he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8739" y="1084326"/>
            <a:ext cx="7296150" cy="47961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algn="just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404040"/>
                </a:solidFill>
                <a:latin typeface="Arial"/>
                <a:cs typeface="Arial"/>
              </a:rPr>
              <a:t>became less agitated and </a:t>
            </a:r>
            <a:r>
              <a:rPr sz="2400" dirty="0">
                <a:solidFill>
                  <a:srgbClr val="404040"/>
                </a:solidFill>
                <a:latin typeface="Arial"/>
                <a:cs typeface="Arial"/>
              </a:rPr>
              <a:t>started </a:t>
            </a:r>
            <a:r>
              <a:rPr sz="2400" spc="-5" dirty="0">
                <a:solidFill>
                  <a:srgbClr val="404040"/>
                </a:solidFill>
                <a:latin typeface="Arial"/>
                <a:cs typeface="Arial"/>
              </a:rPr>
              <a:t>taking interest </a:t>
            </a:r>
            <a:r>
              <a:rPr sz="2400" spc="-10" dirty="0">
                <a:solidFill>
                  <a:srgbClr val="404040"/>
                </a:solidFill>
                <a:latin typeface="Arial"/>
                <a:cs typeface="Arial"/>
              </a:rPr>
              <a:t>in  </a:t>
            </a:r>
            <a:r>
              <a:rPr sz="2400" spc="-5" dirty="0">
                <a:solidFill>
                  <a:srgbClr val="404040"/>
                </a:solidFill>
                <a:latin typeface="Arial"/>
                <a:cs typeface="Arial"/>
              </a:rPr>
              <a:t>himself &amp; surroundings </a:t>
            </a:r>
            <a:r>
              <a:rPr sz="2400" dirty="0">
                <a:solidFill>
                  <a:srgbClr val="404040"/>
                </a:solidFill>
                <a:latin typeface="Arial"/>
                <a:cs typeface="Arial"/>
              </a:rPr>
              <a:t>&amp; </a:t>
            </a:r>
            <a:r>
              <a:rPr sz="2400" spc="-5" dirty="0">
                <a:solidFill>
                  <a:srgbClr val="404040"/>
                </a:solidFill>
                <a:latin typeface="Arial"/>
                <a:cs typeface="Arial"/>
              </a:rPr>
              <a:t>became more co-  operative. Sleeps </a:t>
            </a:r>
            <a:r>
              <a:rPr sz="2400" dirty="0">
                <a:solidFill>
                  <a:srgbClr val="404040"/>
                </a:solidFill>
                <a:latin typeface="Arial"/>
                <a:cs typeface="Arial"/>
              </a:rPr>
              <a:t>well </a:t>
            </a:r>
            <a:r>
              <a:rPr sz="2400" spc="-5" dirty="0">
                <a:solidFill>
                  <a:srgbClr val="404040"/>
                </a:solidFill>
                <a:latin typeface="Arial"/>
                <a:cs typeface="Arial"/>
              </a:rPr>
              <a:t>at night. </a:t>
            </a:r>
            <a:r>
              <a:rPr sz="2400" dirty="0">
                <a:solidFill>
                  <a:srgbClr val="404040"/>
                </a:solidFill>
                <a:latin typeface="Arial"/>
                <a:cs typeface="Arial"/>
              </a:rPr>
              <a:t>After </a:t>
            </a:r>
            <a:r>
              <a:rPr sz="2400" spc="-5" dirty="0">
                <a:solidFill>
                  <a:srgbClr val="404040"/>
                </a:solidFill>
                <a:latin typeface="Arial"/>
                <a:cs typeface="Arial"/>
              </a:rPr>
              <a:t>4 weeks </a:t>
            </a:r>
            <a:r>
              <a:rPr sz="2400" dirty="0">
                <a:solidFill>
                  <a:srgbClr val="404040"/>
                </a:solidFill>
                <a:latin typeface="Arial"/>
                <a:cs typeface="Arial"/>
              </a:rPr>
              <a:t>of  treatment, </a:t>
            </a:r>
            <a:r>
              <a:rPr sz="2400" spc="-5" dirty="0">
                <a:solidFill>
                  <a:srgbClr val="404040"/>
                </a:solidFill>
                <a:latin typeface="Arial"/>
                <a:cs typeface="Arial"/>
              </a:rPr>
              <a:t>he began to </a:t>
            </a:r>
            <a:r>
              <a:rPr sz="2400" dirty="0">
                <a:solidFill>
                  <a:srgbClr val="404040"/>
                </a:solidFill>
                <a:latin typeface="Arial"/>
                <a:cs typeface="Arial"/>
              </a:rPr>
              <a:t>socialise with </a:t>
            </a:r>
            <a:r>
              <a:rPr sz="2400" spc="-5" dirty="0">
                <a:solidFill>
                  <a:srgbClr val="404040"/>
                </a:solidFill>
                <a:latin typeface="Arial"/>
                <a:cs typeface="Arial"/>
              </a:rPr>
              <a:t>his family </a:t>
            </a:r>
            <a:r>
              <a:rPr sz="2400" dirty="0">
                <a:solidFill>
                  <a:srgbClr val="404040"/>
                </a:solidFill>
                <a:latin typeface="Arial"/>
                <a:cs typeface="Arial"/>
              </a:rPr>
              <a:t>and  neighbours </a:t>
            </a:r>
            <a:r>
              <a:rPr sz="2400" spc="-5" dirty="0">
                <a:solidFill>
                  <a:srgbClr val="404040"/>
                </a:solidFill>
                <a:latin typeface="Arial"/>
                <a:cs typeface="Arial"/>
              </a:rPr>
              <a:t>but still continues </a:t>
            </a:r>
            <a:r>
              <a:rPr sz="2400" dirty="0">
                <a:solidFill>
                  <a:srgbClr val="404040"/>
                </a:solidFill>
                <a:latin typeface="Arial"/>
                <a:cs typeface="Arial"/>
              </a:rPr>
              <a:t>to </a:t>
            </a:r>
            <a:r>
              <a:rPr sz="2400" spc="-5" dirty="0">
                <a:solidFill>
                  <a:srgbClr val="404040"/>
                </a:solidFill>
                <a:latin typeface="Arial"/>
                <a:cs typeface="Arial"/>
              </a:rPr>
              <a:t>have auditory  </a:t>
            </a:r>
            <a:r>
              <a:rPr sz="2400" dirty="0">
                <a:solidFill>
                  <a:srgbClr val="404040"/>
                </a:solidFill>
                <a:latin typeface="Arial"/>
                <a:cs typeface="Arial"/>
              </a:rPr>
              <a:t>hallucinations. </a:t>
            </a:r>
            <a:r>
              <a:rPr sz="2400" spc="-5" dirty="0">
                <a:solidFill>
                  <a:srgbClr val="404040"/>
                </a:solidFill>
                <a:latin typeface="Arial"/>
                <a:cs typeface="Arial"/>
              </a:rPr>
              <a:t>Adequate dose adjustment was  done.</a:t>
            </a:r>
            <a:endParaRPr sz="2400">
              <a:latin typeface="Arial"/>
              <a:cs typeface="Arial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994"/>
              </a:spcBef>
            </a:pPr>
            <a:r>
              <a:rPr sz="1900" spc="350" dirty="0">
                <a:solidFill>
                  <a:srgbClr val="5FCAEE"/>
                </a:solidFill>
                <a:latin typeface="Arial"/>
                <a:cs typeface="Arial"/>
              </a:rPr>
              <a:t> </a:t>
            </a:r>
            <a:r>
              <a:rPr sz="2400" dirty="0">
                <a:solidFill>
                  <a:srgbClr val="404040"/>
                </a:solidFill>
                <a:latin typeface="Arial"/>
                <a:cs typeface="Arial"/>
              </a:rPr>
              <a:t>After </a:t>
            </a:r>
            <a:r>
              <a:rPr sz="2400" spc="-5" dirty="0">
                <a:solidFill>
                  <a:srgbClr val="404040"/>
                </a:solidFill>
                <a:latin typeface="Arial"/>
                <a:cs typeface="Arial"/>
              </a:rPr>
              <a:t>6 months of treatment </a:t>
            </a:r>
            <a:r>
              <a:rPr sz="2400" dirty="0">
                <a:solidFill>
                  <a:srgbClr val="404040"/>
                </a:solidFill>
                <a:latin typeface="Arial"/>
                <a:cs typeface="Arial"/>
              </a:rPr>
              <a:t>, </a:t>
            </a:r>
            <a:r>
              <a:rPr sz="2400" spc="-5" dirty="0">
                <a:solidFill>
                  <a:srgbClr val="404040"/>
                </a:solidFill>
                <a:latin typeface="Arial"/>
                <a:cs typeface="Arial"/>
              </a:rPr>
              <a:t>all his </a:t>
            </a:r>
            <a:r>
              <a:rPr sz="2400" spc="-70" dirty="0">
                <a:solidFill>
                  <a:srgbClr val="404040"/>
                </a:solidFill>
                <a:latin typeface="Arial"/>
                <a:cs typeface="Arial"/>
              </a:rPr>
              <a:t>symptoms  </a:t>
            </a:r>
            <a:r>
              <a:rPr sz="2400" spc="-5" dirty="0">
                <a:solidFill>
                  <a:srgbClr val="404040"/>
                </a:solidFill>
                <a:latin typeface="Arial"/>
                <a:cs typeface="Arial"/>
              </a:rPr>
              <a:t>subsided. O/E </a:t>
            </a:r>
            <a:r>
              <a:rPr sz="2400" dirty="0">
                <a:solidFill>
                  <a:srgbClr val="404040"/>
                </a:solidFill>
                <a:latin typeface="Arial"/>
                <a:cs typeface="Arial"/>
              </a:rPr>
              <a:t>– </a:t>
            </a:r>
            <a:r>
              <a:rPr sz="2400" spc="-5" dirty="0">
                <a:solidFill>
                  <a:srgbClr val="404040"/>
                </a:solidFill>
                <a:latin typeface="Arial"/>
                <a:cs typeface="Arial"/>
              </a:rPr>
              <a:t>adequately nourished. </a:t>
            </a:r>
            <a:r>
              <a:rPr sz="2400" b="1" i="1" u="heavy" spc="-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Arial"/>
                <a:cs typeface="Arial"/>
              </a:rPr>
              <a:t>Wt 63 </a:t>
            </a:r>
            <a:r>
              <a:rPr sz="2400" b="1" i="1" u="heavy" spc="-1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Arial"/>
                <a:cs typeface="Arial"/>
              </a:rPr>
              <a:t>kg</a:t>
            </a:r>
            <a:r>
              <a:rPr sz="2400" spc="-10" dirty="0">
                <a:solidFill>
                  <a:srgbClr val="404040"/>
                </a:solidFill>
                <a:latin typeface="Arial"/>
                <a:cs typeface="Arial"/>
              </a:rPr>
              <a:t>.  </a:t>
            </a:r>
            <a:r>
              <a:rPr sz="2400" spc="-40" dirty="0">
                <a:solidFill>
                  <a:srgbClr val="404040"/>
                </a:solidFill>
                <a:latin typeface="Arial"/>
                <a:cs typeface="Arial"/>
              </a:rPr>
              <a:t>Very </a:t>
            </a:r>
            <a:r>
              <a:rPr sz="2400" spc="-5" dirty="0">
                <a:solidFill>
                  <a:srgbClr val="404040"/>
                </a:solidFill>
                <a:latin typeface="Arial"/>
                <a:cs typeface="Arial"/>
              </a:rPr>
              <a:t>co-operative. Answering </a:t>
            </a:r>
            <a:r>
              <a:rPr sz="2400" dirty="0">
                <a:solidFill>
                  <a:srgbClr val="404040"/>
                </a:solidFill>
                <a:latin typeface="Arial"/>
                <a:cs typeface="Arial"/>
              </a:rPr>
              <a:t>to </a:t>
            </a:r>
            <a:r>
              <a:rPr sz="2400" spc="-5" dirty="0">
                <a:solidFill>
                  <a:srgbClr val="404040"/>
                </a:solidFill>
                <a:latin typeface="Arial"/>
                <a:cs typeface="Arial"/>
              </a:rPr>
              <a:t>all</a:t>
            </a:r>
            <a:r>
              <a:rPr sz="2400" spc="1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Arial"/>
                <a:cs typeface="Arial"/>
              </a:rPr>
              <a:t>questions.</a:t>
            </a:r>
            <a:endParaRPr sz="2400"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  <a:spcBef>
                <a:spcPts val="1000"/>
              </a:spcBef>
            </a:pPr>
            <a:r>
              <a:rPr sz="1900" spc="350" dirty="0">
                <a:solidFill>
                  <a:srgbClr val="5FCAEE"/>
                </a:solidFill>
                <a:latin typeface="Arial"/>
                <a:cs typeface="Arial"/>
              </a:rPr>
              <a:t> </a:t>
            </a:r>
            <a:r>
              <a:rPr sz="2400" spc="-5" dirty="0">
                <a:solidFill>
                  <a:srgbClr val="404040"/>
                </a:solidFill>
                <a:latin typeface="Arial"/>
                <a:cs typeface="Arial"/>
              </a:rPr>
              <a:t>Biochemistry :</a:t>
            </a:r>
            <a:r>
              <a:rPr sz="2400" b="1" i="1" u="heavy" spc="-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Arial"/>
                <a:cs typeface="Arial"/>
              </a:rPr>
              <a:t>RBS- 180 mg </a:t>
            </a:r>
            <a:r>
              <a:rPr sz="2400" b="1" i="1" u="heavy" spc="1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Arial"/>
                <a:cs typeface="Arial"/>
              </a:rPr>
              <a:t>%. </a:t>
            </a:r>
            <a:r>
              <a:rPr sz="2400" b="1" i="1" u="heavy" spc="-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Arial"/>
                <a:cs typeface="Arial"/>
              </a:rPr>
              <a:t>Urine sugar</a:t>
            </a:r>
            <a:r>
              <a:rPr sz="2400" b="1" i="1" u="heavy" spc="13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Arial"/>
                <a:cs typeface="Arial"/>
              </a:rPr>
              <a:t> </a:t>
            </a:r>
            <a:r>
              <a:rPr sz="2400" b="1" i="1" u="heavy" spc="-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Arial"/>
                <a:cs typeface="Arial"/>
              </a:rPr>
              <a:t>+ve</a:t>
            </a:r>
            <a:endParaRPr sz="2400"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  <a:spcBef>
                <a:spcPts val="1010"/>
              </a:spcBef>
            </a:pPr>
            <a:r>
              <a:rPr sz="1900" spc="350" dirty="0">
                <a:solidFill>
                  <a:srgbClr val="5FCAEE"/>
                </a:solidFill>
                <a:latin typeface="Arial"/>
                <a:cs typeface="Arial"/>
              </a:rPr>
              <a:t> </a:t>
            </a:r>
            <a:r>
              <a:rPr sz="2400" dirty="0">
                <a:solidFill>
                  <a:srgbClr val="404040"/>
                </a:solidFill>
                <a:latin typeface="Arial"/>
                <a:cs typeface="Arial"/>
              </a:rPr>
              <a:t>others </a:t>
            </a:r>
            <a:r>
              <a:rPr sz="2400" spc="-5" dirty="0">
                <a:solidFill>
                  <a:srgbClr val="404040"/>
                </a:solidFill>
                <a:latin typeface="Arial"/>
                <a:cs typeface="Arial"/>
              </a:rPr>
              <a:t>–</a:t>
            </a:r>
            <a:r>
              <a:rPr sz="2400" u="heavy" spc="-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Arial"/>
                <a:cs typeface="Arial"/>
              </a:rPr>
              <a:t>normal</a:t>
            </a:r>
            <a:r>
              <a:rPr sz="2400" spc="-5" dirty="0">
                <a:solidFill>
                  <a:srgbClr val="404040"/>
                </a:solidFill>
                <a:latin typeface="Arial"/>
                <a:cs typeface="Arial"/>
              </a:rPr>
              <a:t>, ECG </a:t>
            </a:r>
            <a:r>
              <a:rPr sz="2400" dirty="0">
                <a:solidFill>
                  <a:srgbClr val="404040"/>
                </a:solidFill>
                <a:latin typeface="Arial"/>
                <a:cs typeface="Arial"/>
              </a:rPr>
              <a:t>–</a:t>
            </a:r>
            <a:r>
              <a:rPr sz="2400" spc="13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2400" u="heavy" spc="-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Arial"/>
                <a:cs typeface="Arial"/>
              </a:rPr>
              <a:t>normal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40" y="629158"/>
            <a:ext cx="497014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u="heavy" spc="-35" dirty="0">
                <a:solidFill>
                  <a:srgbClr val="5FCAEE"/>
                </a:solidFill>
                <a:uFill>
                  <a:solidFill>
                    <a:srgbClr val="5FCAEE"/>
                  </a:solidFill>
                </a:uFill>
                <a:latin typeface="Trebuchet MS"/>
                <a:cs typeface="Trebuchet MS"/>
              </a:rPr>
              <a:t>PSYCHIATRIC</a:t>
            </a:r>
            <a:r>
              <a:rPr sz="3600" u="heavy" spc="-70" dirty="0">
                <a:solidFill>
                  <a:srgbClr val="5FCAEE"/>
                </a:solidFill>
                <a:uFill>
                  <a:solidFill>
                    <a:srgbClr val="5FCAEE"/>
                  </a:solidFill>
                </a:uFill>
                <a:latin typeface="Trebuchet MS"/>
                <a:cs typeface="Trebuchet MS"/>
              </a:rPr>
              <a:t> </a:t>
            </a:r>
            <a:r>
              <a:rPr sz="3600" u="heavy" spc="-5" dirty="0">
                <a:solidFill>
                  <a:srgbClr val="5FCAEE"/>
                </a:solidFill>
                <a:uFill>
                  <a:solidFill>
                    <a:srgbClr val="5FCAEE"/>
                  </a:solidFill>
                </a:uFill>
                <a:latin typeface="Trebuchet MS"/>
                <a:cs typeface="Trebuchet MS"/>
              </a:rPr>
              <a:t>DISORDERS</a:t>
            </a:r>
            <a:endParaRPr sz="36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18540" y="1510664"/>
            <a:ext cx="6049645" cy="33534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354965" algn="l"/>
                <a:tab pos="1379220" algn="l"/>
              </a:tabLst>
            </a:pPr>
            <a:r>
              <a:rPr sz="1600" spc="270" dirty="0">
                <a:solidFill>
                  <a:srgbClr val="5FCAEE"/>
                </a:solidFill>
                <a:latin typeface="Arial"/>
                <a:cs typeface="Arial"/>
              </a:rPr>
              <a:t>	</a:t>
            </a:r>
            <a:r>
              <a:rPr sz="2000" dirty="0">
                <a:solidFill>
                  <a:srgbClr val="404040"/>
                </a:solidFill>
                <a:latin typeface="Arial"/>
                <a:cs typeface="Arial"/>
              </a:rPr>
              <a:t>2</a:t>
            </a:r>
            <a:r>
              <a:rPr sz="2000" spc="-4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2000" spc="-20" dirty="0">
                <a:solidFill>
                  <a:srgbClr val="404040"/>
                </a:solidFill>
                <a:latin typeface="Arial"/>
                <a:cs typeface="Arial"/>
              </a:rPr>
              <a:t>Types	</a:t>
            </a:r>
            <a:r>
              <a:rPr sz="2000" dirty="0">
                <a:solidFill>
                  <a:srgbClr val="404040"/>
                </a:solidFill>
                <a:latin typeface="Arial"/>
                <a:cs typeface="Arial"/>
              </a:rPr>
              <a:t>- PSYCHOSIS /</a:t>
            </a:r>
            <a:r>
              <a:rPr sz="2000" spc="-3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404040"/>
                </a:solidFill>
                <a:latin typeface="Arial"/>
                <a:cs typeface="Arial"/>
              </a:rPr>
              <a:t>NEUROSIS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870"/>
              </a:spcBef>
              <a:tabLst>
                <a:tab pos="354965" algn="l"/>
                <a:tab pos="1979930" algn="l"/>
              </a:tabLst>
            </a:pPr>
            <a:r>
              <a:rPr sz="1600" spc="270" dirty="0">
                <a:solidFill>
                  <a:srgbClr val="5FCAEE"/>
                </a:solidFill>
                <a:latin typeface="Arial"/>
                <a:cs typeface="Arial"/>
              </a:rPr>
              <a:t>	</a:t>
            </a:r>
            <a:r>
              <a:rPr sz="2000" b="1" dirty="0">
                <a:solidFill>
                  <a:srgbClr val="404040"/>
                </a:solidFill>
                <a:latin typeface="Arial"/>
                <a:cs typeface="Arial"/>
              </a:rPr>
              <a:t>PSYCHOSIS	</a:t>
            </a:r>
            <a:r>
              <a:rPr sz="2000" dirty="0">
                <a:solidFill>
                  <a:srgbClr val="404040"/>
                </a:solidFill>
                <a:latin typeface="Arial"/>
                <a:cs typeface="Arial"/>
              </a:rPr>
              <a:t>- Insight is</a:t>
            </a:r>
            <a:r>
              <a:rPr sz="2000" spc="-5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404040"/>
                </a:solidFill>
                <a:latin typeface="Arial"/>
                <a:cs typeface="Arial"/>
              </a:rPr>
              <a:t>absent</a:t>
            </a:r>
            <a:endParaRPr sz="2000">
              <a:latin typeface="Arial"/>
              <a:cs typeface="Arial"/>
            </a:endParaRPr>
          </a:p>
          <a:p>
            <a:pPr marL="2108200">
              <a:lnSpc>
                <a:spcPct val="100000"/>
              </a:lnSpc>
              <a:spcBef>
                <a:spcPts val="1000"/>
              </a:spcBef>
            </a:pPr>
            <a:r>
              <a:rPr sz="2000" dirty="0">
                <a:solidFill>
                  <a:srgbClr val="404040"/>
                </a:solidFill>
                <a:latin typeface="Arial"/>
                <a:cs typeface="Arial"/>
              </a:rPr>
              <a:t>Refuses to take</a:t>
            </a:r>
            <a:r>
              <a:rPr sz="2000" spc="-8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404040"/>
                </a:solidFill>
                <a:latin typeface="Arial"/>
                <a:cs typeface="Arial"/>
              </a:rPr>
              <a:t>treatment</a:t>
            </a:r>
            <a:endParaRPr sz="2000">
              <a:latin typeface="Arial"/>
              <a:cs typeface="Arial"/>
            </a:endParaRPr>
          </a:p>
          <a:p>
            <a:pPr marL="2108200">
              <a:lnSpc>
                <a:spcPct val="100000"/>
              </a:lnSpc>
              <a:spcBef>
                <a:spcPts val="994"/>
              </a:spcBef>
            </a:pPr>
            <a:r>
              <a:rPr sz="2000" dirty="0">
                <a:solidFill>
                  <a:srgbClr val="404040"/>
                </a:solidFill>
                <a:latin typeface="Arial"/>
                <a:cs typeface="Arial"/>
              </a:rPr>
              <a:t>Schizophrenia &amp; Mood</a:t>
            </a:r>
            <a:r>
              <a:rPr sz="2000" spc="-14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404040"/>
                </a:solidFill>
                <a:latin typeface="Arial"/>
                <a:cs typeface="Arial"/>
              </a:rPr>
              <a:t>disorders…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875"/>
              </a:spcBef>
              <a:tabLst>
                <a:tab pos="354965" algn="l"/>
              </a:tabLst>
            </a:pPr>
            <a:r>
              <a:rPr sz="1600" spc="270" dirty="0">
                <a:solidFill>
                  <a:srgbClr val="5FCAEE"/>
                </a:solidFill>
                <a:latin typeface="Arial"/>
                <a:cs typeface="Arial"/>
              </a:rPr>
              <a:t>	</a:t>
            </a:r>
            <a:r>
              <a:rPr sz="2000" b="1" u="heavy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Arial"/>
                <a:cs typeface="Arial"/>
              </a:rPr>
              <a:t>NEUROSIS</a:t>
            </a:r>
            <a:r>
              <a:rPr sz="2000" b="1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404040"/>
                </a:solidFill>
                <a:latin typeface="Arial"/>
                <a:cs typeface="Arial"/>
              </a:rPr>
              <a:t>– Less serious ,insight is</a:t>
            </a:r>
            <a:r>
              <a:rPr sz="2000" spc="-8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404040"/>
                </a:solidFill>
                <a:latin typeface="Arial"/>
                <a:cs typeface="Arial"/>
              </a:rPr>
              <a:t>present</a:t>
            </a:r>
            <a:endParaRPr sz="2000">
              <a:latin typeface="Arial"/>
              <a:cs typeface="Arial"/>
            </a:endParaRPr>
          </a:p>
          <a:p>
            <a:pPr marL="1953895">
              <a:lnSpc>
                <a:spcPct val="100000"/>
              </a:lnSpc>
              <a:spcBef>
                <a:spcPts val="994"/>
              </a:spcBef>
            </a:pPr>
            <a:r>
              <a:rPr sz="2000" spc="-20" dirty="0">
                <a:solidFill>
                  <a:srgbClr val="404040"/>
                </a:solidFill>
                <a:latin typeface="Arial"/>
                <a:cs typeface="Arial"/>
              </a:rPr>
              <a:t>Anxiety, </a:t>
            </a:r>
            <a:r>
              <a:rPr sz="2000" dirty="0">
                <a:solidFill>
                  <a:srgbClr val="404040"/>
                </a:solidFill>
                <a:latin typeface="Arial"/>
                <a:cs typeface="Arial"/>
              </a:rPr>
              <a:t>OCD, PTSD, Phobias</a:t>
            </a:r>
            <a:r>
              <a:rPr sz="2000" spc="-2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2000" spc="5" dirty="0">
                <a:solidFill>
                  <a:srgbClr val="404040"/>
                </a:solidFill>
                <a:latin typeface="Arial"/>
                <a:cs typeface="Arial"/>
              </a:rPr>
              <a:t>…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77773" y="934339"/>
            <a:ext cx="6576059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67665" marR="17780" indent="-342900">
              <a:lnSpc>
                <a:spcPct val="100000"/>
              </a:lnSpc>
              <a:spcBef>
                <a:spcPts val="100"/>
              </a:spcBef>
              <a:tabLst>
                <a:tab pos="367665" algn="l"/>
              </a:tabLst>
            </a:pPr>
            <a:r>
              <a:rPr sz="1900" spc="350" dirty="0">
                <a:solidFill>
                  <a:srgbClr val="5FCAEE"/>
                </a:solidFill>
              </a:rPr>
              <a:t>	</a:t>
            </a:r>
            <a:r>
              <a:rPr spc="-5" dirty="0"/>
              <a:t>2) Name </a:t>
            </a:r>
            <a:r>
              <a:rPr dirty="0"/>
              <a:t>the </a:t>
            </a:r>
            <a:r>
              <a:rPr i="1" spc="-5" dirty="0">
                <a:latin typeface="Arial"/>
                <a:cs typeface="Arial"/>
              </a:rPr>
              <a:t>older /classical </a:t>
            </a:r>
            <a:r>
              <a:rPr i="1" dirty="0">
                <a:latin typeface="Arial"/>
                <a:cs typeface="Arial"/>
              </a:rPr>
              <a:t>/typica</a:t>
            </a:r>
            <a:r>
              <a:rPr dirty="0"/>
              <a:t>l /1</a:t>
            </a:r>
            <a:r>
              <a:rPr sz="2400" baseline="24305" dirty="0"/>
              <a:t>st  </a:t>
            </a:r>
            <a:r>
              <a:rPr sz="2400" spc="-5" dirty="0"/>
              <a:t>generation antipsychotics.</a:t>
            </a:r>
            <a:r>
              <a:rPr sz="2400" spc="70" dirty="0"/>
              <a:t> </a:t>
            </a:r>
            <a:r>
              <a:rPr sz="2400" spc="-5" dirty="0"/>
              <a:t>(NEUROLEPTICS)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sz="half" idx="2"/>
          </p:nvPr>
        </p:nvSpPr>
        <p:spPr>
          <a:prstGeom prst="rect">
            <a:avLst/>
          </a:prstGeom>
        </p:spPr>
        <p:txBody>
          <a:bodyPr vert="horz" wrap="square" lIns="0" tIns="140335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1105"/>
              </a:spcBef>
              <a:tabLst>
                <a:tab pos="342265" algn="l"/>
              </a:tabLst>
            </a:pPr>
            <a:r>
              <a:rPr sz="1600" b="0" u="none" spc="270" dirty="0">
                <a:solidFill>
                  <a:srgbClr val="5FCAEE"/>
                </a:solidFill>
                <a:latin typeface="Arial"/>
                <a:cs typeface="Arial"/>
              </a:rPr>
              <a:t>	</a:t>
            </a:r>
            <a:r>
              <a:rPr u="none" dirty="0"/>
              <a:t>A)</a:t>
            </a:r>
            <a:r>
              <a:rPr u="none" spc="-80" dirty="0"/>
              <a:t> </a:t>
            </a:r>
            <a:r>
              <a:rPr dirty="0"/>
              <a:t>Phenothiazines</a:t>
            </a:r>
            <a:endParaRPr sz="1600">
              <a:latin typeface="Arial"/>
              <a:cs typeface="Arial"/>
            </a:endParaRPr>
          </a:p>
          <a:p>
            <a:pPr marR="11430" algn="r">
              <a:lnSpc>
                <a:spcPct val="100000"/>
              </a:lnSpc>
              <a:spcBef>
                <a:spcPts val="1010"/>
              </a:spcBef>
            </a:pPr>
            <a:r>
              <a:rPr sz="1600" b="0" u="none" spc="270" dirty="0">
                <a:solidFill>
                  <a:srgbClr val="5FCAEE"/>
                </a:solidFill>
                <a:latin typeface="Arial"/>
                <a:cs typeface="Arial"/>
              </a:rPr>
              <a:t></a:t>
            </a:r>
            <a:r>
              <a:rPr sz="1600" b="0" u="none" spc="325" dirty="0">
                <a:solidFill>
                  <a:srgbClr val="5FCAEE"/>
                </a:solidFill>
                <a:latin typeface="Arial"/>
                <a:cs typeface="Arial"/>
              </a:rPr>
              <a:t> </a:t>
            </a:r>
            <a:r>
              <a:rPr b="0" u="none" dirty="0">
                <a:latin typeface="Arial"/>
                <a:cs typeface="Arial"/>
              </a:rPr>
              <a:t>Chlorpromazine</a:t>
            </a:r>
            <a:endParaRPr sz="1600">
              <a:latin typeface="Arial"/>
              <a:cs typeface="Arial"/>
            </a:endParaRPr>
          </a:p>
          <a:p>
            <a:pPr marR="62865" algn="r">
              <a:lnSpc>
                <a:spcPct val="100000"/>
              </a:lnSpc>
              <a:spcBef>
                <a:spcPts val="994"/>
              </a:spcBef>
            </a:pPr>
            <a:r>
              <a:rPr sz="1600" b="0" u="none" spc="270" dirty="0">
                <a:solidFill>
                  <a:srgbClr val="5FCAEE"/>
                </a:solidFill>
                <a:latin typeface="Arial"/>
                <a:cs typeface="Arial"/>
              </a:rPr>
              <a:t></a:t>
            </a:r>
            <a:r>
              <a:rPr sz="1600" b="0" u="none" spc="335" dirty="0">
                <a:solidFill>
                  <a:srgbClr val="5FCAEE"/>
                </a:solidFill>
                <a:latin typeface="Arial"/>
                <a:cs typeface="Arial"/>
              </a:rPr>
              <a:t> </a:t>
            </a:r>
            <a:r>
              <a:rPr b="0" u="none" spc="-5" dirty="0">
                <a:latin typeface="Arial"/>
                <a:cs typeface="Arial"/>
              </a:rPr>
              <a:t>Triflupromazine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200">
              <a:latin typeface="Arial"/>
              <a:cs typeface="Arial"/>
            </a:endParaRPr>
          </a:p>
          <a:p>
            <a:pPr marL="469265">
              <a:lnSpc>
                <a:spcPct val="100000"/>
              </a:lnSpc>
              <a:spcBef>
                <a:spcPts val="1875"/>
              </a:spcBef>
            </a:pPr>
            <a:r>
              <a:rPr sz="1600" b="0" u="none" spc="270" dirty="0">
                <a:solidFill>
                  <a:srgbClr val="5FCAEE"/>
                </a:solidFill>
                <a:latin typeface="Arial"/>
                <a:cs typeface="Arial"/>
              </a:rPr>
              <a:t></a:t>
            </a:r>
            <a:r>
              <a:rPr sz="1600" b="0" u="none" spc="385" dirty="0">
                <a:solidFill>
                  <a:srgbClr val="5FCAEE"/>
                </a:solidFill>
                <a:latin typeface="Arial"/>
                <a:cs typeface="Arial"/>
              </a:rPr>
              <a:t> </a:t>
            </a:r>
            <a:r>
              <a:rPr b="0" u="none" dirty="0">
                <a:latin typeface="Arial"/>
                <a:cs typeface="Arial"/>
              </a:rPr>
              <a:t>Thioridazine</a:t>
            </a:r>
            <a:endParaRPr sz="1600">
              <a:latin typeface="Arial"/>
              <a:cs typeface="Arial"/>
            </a:endParaRPr>
          </a:p>
          <a:p>
            <a:pPr marL="469265">
              <a:lnSpc>
                <a:spcPct val="100000"/>
              </a:lnSpc>
              <a:spcBef>
                <a:spcPts val="1000"/>
              </a:spcBef>
            </a:pPr>
            <a:r>
              <a:rPr sz="1600" b="0" u="none" spc="270" dirty="0">
                <a:solidFill>
                  <a:srgbClr val="5FCAEE"/>
                </a:solidFill>
                <a:latin typeface="Arial"/>
                <a:cs typeface="Arial"/>
              </a:rPr>
              <a:t></a:t>
            </a:r>
            <a:r>
              <a:rPr sz="1600" b="0" u="none" spc="330" dirty="0">
                <a:solidFill>
                  <a:srgbClr val="5FCAEE"/>
                </a:solidFill>
                <a:latin typeface="Arial"/>
                <a:cs typeface="Arial"/>
              </a:rPr>
              <a:t> </a:t>
            </a:r>
            <a:r>
              <a:rPr b="0" u="none" dirty="0">
                <a:latin typeface="Arial"/>
                <a:cs typeface="Arial"/>
              </a:rPr>
              <a:t>Mesoridazine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200">
              <a:latin typeface="Arial"/>
              <a:cs typeface="Arial"/>
            </a:endParaRPr>
          </a:p>
          <a:p>
            <a:pPr marL="469265">
              <a:lnSpc>
                <a:spcPct val="100000"/>
              </a:lnSpc>
              <a:spcBef>
                <a:spcPts val="1875"/>
              </a:spcBef>
            </a:pPr>
            <a:r>
              <a:rPr sz="1600" b="0" u="none" spc="270" dirty="0">
                <a:solidFill>
                  <a:srgbClr val="5FCAEE"/>
                </a:solidFill>
                <a:latin typeface="Arial"/>
                <a:cs typeface="Arial"/>
              </a:rPr>
              <a:t></a:t>
            </a:r>
            <a:r>
              <a:rPr sz="1600" b="0" u="none" spc="335" dirty="0">
                <a:solidFill>
                  <a:srgbClr val="5FCAEE"/>
                </a:solidFill>
                <a:latin typeface="Arial"/>
                <a:cs typeface="Arial"/>
              </a:rPr>
              <a:t> </a:t>
            </a:r>
            <a:r>
              <a:rPr b="0" u="none" dirty="0">
                <a:latin typeface="Arial"/>
                <a:cs typeface="Arial"/>
              </a:rPr>
              <a:t>Fluphenazine</a:t>
            </a:r>
            <a:endParaRPr sz="1600">
              <a:latin typeface="Arial"/>
              <a:cs typeface="Arial"/>
            </a:endParaRPr>
          </a:p>
          <a:p>
            <a:pPr marL="469265">
              <a:lnSpc>
                <a:spcPct val="100000"/>
              </a:lnSpc>
              <a:spcBef>
                <a:spcPts val="994"/>
              </a:spcBef>
            </a:pPr>
            <a:r>
              <a:rPr sz="1600" b="0" u="none" spc="270" dirty="0">
                <a:solidFill>
                  <a:srgbClr val="5FCAEE"/>
                </a:solidFill>
                <a:latin typeface="Arial"/>
                <a:cs typeface="Arial"/>
              </a:rPr>
              <a:t></a:t>
            </a:r>
            <a:r>
              <a:rPr sz="1600" b="0" u="none" spc="380" dirty="0">
                <a:solidFill>
                  <a:srgbClr val="5FCAEE"/>
                </a:solidFill>
                <a:latin typeface="Arial"/>
                <a:cs typeface="Arial"/>
              </a:rPr>
              <a:t> </a:t>
            </a:r>
            <a:r>
              <a:rPr b="0" u="none" dirty="0">
                <a:latin typeface="Arial"/>
                <a:cs typeface="Arial"/>
              </a:rPr>
              <a:t>Perphenazine</a:t>
            </a:r>
            <a:endParaRPr sz="1600">
              <a:latin typeface="Arial"/>
              <a:cs typeface="Arial"/>
            </a:endParaRPr>
          </a:p>
          <a:p>
            <a:pPr marL="469265">
              <a:lnSpc>
                <a:spcPct val="100000"/>
              </a:lnSpc>
              <a:spcBef>
                <a:spcPts val="994"/>
              </a:spcBef>
            </a:pPr>
            <a:r>
              <a:rPr sz="1600" b="0" u="none" spc="270" dirty="0">
                <a:solidFill>
                  <a:srgbClr val="5FCAEE"/>
                </a:solidFill>
                <a:latin typeface="Arial"/>
                <a:cs typeface="Arial"/>
              </a:rPr>
              <a:t></a:t>
            </a:r>
            <a:r>
              <a:rPr sz="1600" b="0" u="none" spc="365" dirty="0">
                <a:solidFill>
                  <a:srgbClr val="5FCAEE"/>
                </a:solidFill>
                <a:latin typeface="Arial"/>
                <a:cs typeface="Arial"/>
              </a:rPr>
              <a:t> </a:t>
            </a:r>
            <a:r>
              <a:rPr b="0" u="none" spc="-5" dirty="0">
                <a:latin typeface="Arial"/>
                <a:cs typeface="Arial"/>
              </a:rPr>
              <a:t>Trifluoperazine</a:t>
            </a:r>
            <a:endParaRPr sz="16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707891" y="2403348"/>
            <a:ext cx="227329" cy="521334"/>
          </a:xfrm>
          <a:custGeom>
            <a:avLst/>
            <a:gdLst/>
            <a:ahLst/>
            <a:cxnLst/>
            <a:rect l="l" t="t" r="r" b="b"/>
            <a:pathLst>
              <a:path w="227329" h="521335">
                <a:moveTo>
                  <a:pt x="0" y="0"/>
                </a:moveTo>
                <a:lnTo>
                  <a:pt x="44207" y="1492"/>
                </a:lnTo>
                <a:lnTo>
                  <a:pt x="80295" y="5556"/>
                </a:lnTo>
                <a:lnTo>
                  <a:pt x="104620" y="11572"/>
                </a:lnTo>
                <a:lnTo>
                  <a:pt x="113537" y="18923"/>
                </a:lnTo>
                <a:lnTo>
                  <a:pt x="113537" y="241680"/>
                </a:lnTo>
                <a:lnTo>
                  <a:pt x="122455" y="249031"/>
                </a:lnTo>
                <a:lnTo>
                  <a:pt x="146780" y="255047"/>
                </a:lnTo>
                <a:lnTo>
                  <a:pt x="182868" y="259111"/>
                </a:lnTo>
                <a:lnTo>
                  <a:pt x="227075" y="260603"/>
                </a:lnTo>
                <a:lnTo>
                  <a:pt x="182868" y="262096"/>
                </a:lnTo>
                <a:lnTo>
                  <a:pt x="146780" y="266160"/>
                </a:lnTo>
                <a:lnTo>
                  <a:pt x="122455" y="272176"/>
                </a:lnTo>
                <a:lnTo>
                  <a:pt x="113537" y="279526"/>
                </a:lnTo>
                <a:lnTo>
                  <a:pt x="113537" y="502285"/>
                </a:lnTo>
                <a:lnTo>
                  <a:pt x="104620" y="509635"/>
                </a:lnTo>
                <a:lnTo>
                  <a:pt x="80295" y="515651"/>
                </a:lnTo>
                <a:lnTo>
                  <a:pt x="44207" y="519715"/>
                </a:lnTo>
                <a:lnTo>
                  <a:pt x="0" y="521207"/>
                </a:lnTo>
              </a:path>
            </a:pathLst>
          </a:custGeom>
          <a:ln w="12192">
            <a:solidFill>
              <a:srgbClr val="5FCAE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482340" y="5012435"/>
            <a:ext cx="226060" cy="937260"/>
          </a:xfrm>
          <a:custGeom>
            <a:avLst/>
            <a:gdLst/>
            <a:ahLst/>
            <a:cxnLst/>
            <a:rect l="l" t="t" r="r" b="b"/>
            <a:pathLst>
              <a:path w="226060" h="937260">
                <a:moveTo>
                  <a:pt x="0" y="0"/>
                </a:moveTo>
                <a:lnTo>
                  <a:pt x="43874" y="1472"/>
                </a:lnTo>
                <a:lnTo>
                  <a:pt x="79724" y="5492"/>
                </a:lnTo>
                <a:lnTo>
                  <a:pt x="103905" y="11465"/>
                </a:lnTo>
                <a:lnTo>
                  <a:pt x="112775" y="18795"/>
                </a:lnTo>
                <a:lnTo>
                  <a:pt x="112775" y="482980"/>
                </a:lnTo>
                <a:lnTo>
                  <a:pt x="121646" y="490311"/>
                </a:lnTo>
                <a:lnTo>
                  <a:pt x="145827" y="496284"/>
                </a:lnTo>
                <a:lnTo>
                  <a:pt x="181677" y="500304"/>
                </a:lnTo>
                <a:lnTo>
                  <a:pt x="225551" y="501776"/>
                </a:lnTo>
                <a:lnTo>
                  <a:pt x="181677" y="503249"/>
                </a:lnTo>
                <a:lnTo>
                  <a:pt x="145827" y="507269"/>
                </a:lnTo>
                <a:lnTo>
                  <a:pt x="121646" y="513242"/>
                </a:lnTo>
                <a:lnTo>
                  <a:pt x="112775" y="520572"/>
                </a:lnTo>
                <a:lnTo>
                  <a:pt x="112775" y="918463"/>
                </a:lnTo>
                <a:lnTo>
                  <a:pt x="103905" y="925778"/>
                </a:lnTo>
                <a:lnTo>
                  <a:pt x="79724" y="931752"/>
                </a:lnTo>
                <a:lnTo>
                  <a:pt x="43874" y="935782"/>
                </a:lnTo>
                <a:lnTo>
                  <a:pt x="0" y="937260"/>
                </a:lnTo>
              </a:path>
            </a:pathLst>
          </a:custGeom>
          <a:ln w="12192">
            <a:solidFill>
              <a:srgbClr val="5FCAE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482340" y="3645408"/>
            <a:ext cx="173990" cy="719455"/>
          </a:xfrm>
          <a:custGeom>
            <a:avLst/>
            <a:gdLst/>
            <a:ahLst/>
            <a:cxnLst/>
            <a:rect l="l" t="t" r="r" b="b"/>
            <a:pathLst>
              <a:path w="173989" h="719454">
                <a:moveTo>
                  <a:pt x="0" y="0"/>
                </a:moveTo>
                <a:lnTo>
                  <a:pt x="33825" y="1137"/>
                </a:lnTo>
                <a:lnTo>
                  <a:pt x="61436" y="4238"/>
                </a:lnTo>
                <a:lnTo>
                  <a:pt x="80045" y="8840"/>
                </a:lnTo>
                <a:lnTo>
                  <a:pt x="86868" y="14478"/>
                </a:lnTo>
                <a:lnTo>
                  <a:pt x="86868" y="345186"/>
                </a:lnTo>
                <a:lnTo>
                  <a:pt x="93690" y="350823"/>
                </a:lnTo>
                <a:lnTo>
                  <a:pt x="112299" y="355425"/>
                </a:lnTo>
                <a:lnTo>
                  <a:pt x="139910" y="358526"/>
                </a:lnTo>
                <a:lnTo>
                  <a:pt x="173736" y="359664"/>
                </a:lnTo>
                <a:lnTo>
                  <a:pt x="139910" y="360801"/>
                </a:lnTo>
                <a:lnTo>
                  <a:pt x="112299" y="363902"/>
                </a:lnTo>
                <a:lnTo>
                  <a:pt x="93690" y="368504"/>
                </a:lnTo>
                <a:lnTo>
                  <a:pt x="86868" y="374142"/>
                </a:lnTo>
                <a:lnTo>
                  <a:pt x="86868" y="704850"/>
                </a:lnTo>
                <a:lnTo>
                  <a:pt x="80045" y="710487"/>
                </a:lnTo>
                <a:lnTo>
                  <a:pt x="61436" y="715089"/>
                </a:lnTo>
                <a:lnTo>
                  <a:pt x="33825" y="718190"/>
                </a:lnTo>
                <a:lnTo>
                  <a:pt x="0" y="719328"/>
                </a:lnTo>
              </a:path>
            </a:pathLst>
          </a:custGeom>
          <a:ln w="12192">
            <a:solidFill>
              <a:srgbClr val="5FCAE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4363339" y="2429001"/>
            <a:ext cx="246951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spc="-5" dirty="0">
                <a:latin typeface="Trebuchet MS"/>
                <a:cs typeface="Trebuchet MS"/>
              </a:rPr>
              <a:t>Aliphatic</a:t>
            </a:r>
            <a:r>
              <a:rPr sz="2000" b="1" spc="-75" dirty="0">
                <a:latin typeface="Trebuchet MS"/>
                <a:cs typeface="Trebuchet MS"/>
              </a:rPr>
              <a:t> </a:t>
            </a:r>
            <a:r>
              <a:rPr sz="2000" b="1" dirty="0">
                <a:latin typeface="Trebuchet MS"/>
                <a:cs typeface="Trebuchet MS"/>
              </a:rPr>
              <a:t>derivatives</a:t>
            </a:r>
            <a:endParaRPr sz="2000">
              <a:latin typeface="Trebuchet MS"/>
              <a:cs typeface="Trebuchet M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363339" y="5201539"/>
            <a:ext cx="275526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425575" algn="l"/>
              </a:tabLst>
            </a:pPr>
            <a:r>
              <a:rPr sz="2000" b="1" dirty="0">
                <a:latin typeface="Trebuchet MS"/>
                <a:cs typeface="Trebuchet MS"/>
              </a:rPr>
              <a:t>Pipe</a:t>
            </a:r>
            <a:r>
              <a:rPr sz="2000" b="1" spc="-70" dirty="0">
                <a:latin typeface="Trebuchet MS"/>
                <a:cs typeface="Trebuchet MS"/>
              </a:rPr>
              <a:t>r</a:t>
            </a:r>
            <a:r>
              <a:rPr sz="2000" b="1" dirty="0">
                <a:latin typeface="Trebuchet MS"/>
                <a:cs typeface="Trebuchet MS"/>
              </a:rPr>
              <a:t>azine	derivatives</a:t>
            </a:r>
            <a:endParaRPr sz="2000">
              <a:latin typeface="Trebuchet MS"/>
              <a:cs typeface="Trebuchet M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363339" y="3815334"/>
            <a:ext cx="278765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457325" algn="l"/>
              </a:tabLst>
            </a:pPr>
            <a:r>
              <a:rPr sz="2000" b="1" dirty="0">
                <a:latin typeface="Trebuchet MS"/>
                <a:cs typeface="Trebuchet MS"/>
              </a:rPr>
              <a:t>Piperidene	derivatives</a:t>
            </a:r>
            <a:endParaRPr sz="20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8540" y="448411"/>
            <a:ext cx="4301490" cy="5208270"/>
          </a:xfrm>
          <a:prstGeom prst="rect">
            <a:avLst/>
          </a:prstGeom>
        </p:spPr>
        <p:txBody>
          <a:bodyPr vert="horz" wrap="square" lIns="0" tIns="139065" rIns="0" bIns="0" rtlCol="0">
            <a:spAutoFit/>
          </a:bodyPr>
          <a:lstStyle/>
          <a:p>
            <a:pPr marR="1790700" algn="ctr">
              <a:lnSpc>
                <a:spcPct val="100000"/>
              </a:lnSpc>
              <a:spcBef>
                <a:spcPts val="1095"/>
              </a:spcBef>
              <a:tabLst>
                <a:tab pos="342265" algn="l"/>
              </a:tabLst>
            </a:pPr>
            <a:r>
              <a:rPr sz="1600" spc="270" dirty="0">
                <a:solidFill>
                  <a:srgbClr val="5FCAEE"/>
                </a:solidFill>
                <a:latin typeface="Arial"/>
                <a:cs typeface="Arial"/>
              </a:rPr>
              <a:t>	</a:t>
            </a:r>
            <a:r>
              <a:rPr sz="2000" b="1" dirty="0">
                <a:solidFill>
                  <a:srgbClr val="404040"/>
                </a:solidFill>
                <a:latin typeface="Arial"/>
                <a:cs typeface="Arial"/>
              </a:rPr>
              <a:t>B)</a:t>
            </a:r>
            <a:r>
              <a:rPr sz="2000" b="1" spc="-7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2000" b="1" u="heavy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Arial"/>
                <a:cs typeface="Arial"/>
              </a:rPr>
              <a:t>Thioxanthenes</a:t>
            </a:r>
            <a:endParaRPr sz="2000">
              <a:latin typeface="Arial"/>
              <a:cs typeface="Arial"/>
            </a:endParaRPr>
          </a:p>
          <a:p>
            <a:pPr marR="1752600" algn="ctr">
              <a:lnSpc>
                <a:spcPct val="100000"/>
              </a:lnSpc>
              <a:spcBef>
                <a:spcPts val="994"/>
              </a:spcBef>
            </a:pPr>
            <a:r>
              <a:rPr sz="1600" spc="270" dirty="0">
                <a:solidFill>
                  <a:srgbClr val="5FCAEE"/>
                </a:solidFill>
                <a:latin typeface="Arial"/>
                <a:cs typeface="Arial"/>
              </a:rPr>
              <a:t></a:t>
            </a:r>
            <a:r>
              <a:rPr sz="1600" spc="385" dirty="0">
                <a:solidFill>
                  <a:srgbClr val="5FCAEE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404040"/>
                </a:solidFill>
                <a:latin typeface="Arial"/>
                <a:cs typeface="Arial"/>
              </a:rPr>
              <a:t>Thiothixene</a:t>
            </a:r>
            <a:endParaRPr sz="2000">
              <a:latin typeface="Arial"/>
              <a:cs typeface="Arial"/>
            </a:endParaRPr>
          </a:p>
          <a:p>
            <a:pPr marL="469265">
              <a:lnSpc>
                <a:spcPct val="100000"/>
              </a:lnSpc>
              <a:spcBef>
                <a:spcPts val="1010"/>
              </a:spcBef>
            </a:pPr>
            <a:r>
              <a:rPr sz="1600" spc="270" dirty="0">
                <a:solidFill>
                  <a:srgbClr val="5FCAEE"/>
                </a:solidFill>
                <a:latin typeface="Arial"/>
                <a:cs typeface="Arial"/>
              </a:rPr>
              <a:t></a:t>
            </a:r>
            <a:r>
              <a:rPr sz="1600" spc="395" dirty="0">
                <a:solidFill>
                  <a:srgbClr val="5FCAEE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404040"/>
                </a:solidFill>
                <a:latin typeface="Arial"/>
                <a:cs typeface="Arial"/>
              </a:rPr>
              <a:t>Chlorprothixene</a:t>
            </a:r>
            <a:endParaRPr sz="2000">
              <a:latin typeface="Arial"/>
              <a:cs typeface="Arial"/>
            </a:endParaRPr>
          </a:p>
          <a:p>
            <a:pPr marL="469265">
              <a:lnSpc>
                <a:spcPct val="100000"/>
              </a:lnSpc>
              <a:spcBef>
                <a:spcPts val="994"/>
              </a:spcBef>
            </a:pPr>
            <a:r>
              <a:rPr sz="1600" spc="270" dirty="0">
                <a:solidFill>
                  <a:srgbClr val="5FCAEE"/>
                </a:solidFill>
                <a:latin typeface="Arial"/>
                <a:cs typeface="Arial"/>
              </a:rPr>
              <a:t></a:t>
            </a:r>
            <a:r>
              <a:rPr sz="1600" spc="400" dirty="0">
                <a:solidFill>
                  <a:srgbClr val="5FCAEE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404040"/>
                </a:solidFill>
                <a:latin typeface="Arial"/>
                <a:cs typeface="Arial"/>
              </a:rPr>
              <a:t>Flupenthixol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875"/>
              </a:spcBef>
              <a:tabLst>
                <a:tab pos="354965" algn="l"/>
              </a:tabLst>
            </a:pPr>
            <a:r>
              <a:rPr sz="1600" spc="270" dirty="0">
                <a:solidFill>
                  <a:srgbClr val="5FCAEE"/>
                </a:solidFill>
                <a:latin typeface="Arial"/>
                <a:cs typeface="Arial"/>
              </a:rPr>
              <a:t>	</a:t>
            </a:r>
            <a:r>
              <a:rPr sz="2000" b="1" dirty="0">
                <a:solidFill>
                  <a:srgbClr val="404040"/>
                </a:solidFill>
                <a:latin typeface="Arial"/>
                <a:cs typeface="Arial"/>
              </a:rPr>
              <a:t>C) </a:t>
            </a:r>
            <a:r>
              <a:rPr sz="2000" b="1" u="heavy" spc="-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Arial"/>
                <a:cs typeface="Arial"/>
              </a:rPr>
              <a:t>Butyrophenone Derivatives</a:t>
            </a:r>
            <a:endParaRPr sz="2000">
              <a:latin typeface="Arial"/>
              <a:cs typeface="Arial"/>
            </a:endParaRPr>
          </a:p>
          <a:p>
            <a:pPr marL="469265">
              <a:lnSpc>
                <a:spcPct val="100000"/>
              </a:lnSpc>
              <a:spcBef>
                <a:spcPts val="994"/>
              </a:spcBef>
            </a:pPr>
            <a:r>
              <a:rPr sz="1600" spc="270" dirty="0">
                <a:solidFill>
                  <a:srgbClr val="5FCAEE"/>
                </a:solidFill>
                <a:latin typeface="Arial"/>
                <a:cs typeface="Arial"/>
              </a:rPr>
              <a:t></a:t>
            </a:r>
            <a:r>
              <a:rPr sz="1600" spc="400" dirty="0">
                <a:solidFill>
                  <a:srgbClr val="5FCAEE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404040"/>
                </a:solidFill>
                <a:latin typeface="Arial"/>
                <a:cs typeface="Arial"/>
              </a:rPr>
              <a:t>Haloperidol</a:t>
            </a:r>
            <a:endParaRPr sz="2000">
              <a:latin typeface="Arial"/>
              <a:cs typeface="Arial"/>
            </a:endParaRPr>
          </a:p>
          <a:p>
            <a:pPr marL="469265">
              <a:lnSpc>
                <a:spcPct val="100000"/>
              </a:lnSpc>
              <a:spcBef>
                <a:spcPts val="1000"/>
              </a:spcBef>
            </a:pPr>
            <a:r>
              <a:rPr sz="1600" spc="270" dirty="0">
                <a:solidFill>
                  <a:srgbClr val="5FCAEE"/>
                </a:solidFill>
                <a:latin typeface="Arial"/>
                <a:cs typeface="Arial"/>
              </a:rPr>
              <a:t></a:t>
            </a:r>
            <a:r>
              <a:rPr sz="1600" spc="400" dirty="0">
                <a:solidFill>
                  <a:srgbClr val="5FCAEE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404040"/>
                </a:solidFill>
                <a:latin typeface="Arial"/>
                <a:cs typeface="Arial"/>
              </a:rPr>
              <a:t>Droperidol</a:t>
            </a:r>
            <a:endParaRPr sz="2000">
              <a:latin typeface="Arial"/>
              <a:cs typeface="Arial"/>
            </a:endParaRPr>
          </a:p>
          <a:p>
            <a:pPr marL="469265">
              <a:lnSpc>
                <a:spcPct val="100000"/>
              </a:lnSpc>
              <a:spcBef>
                <a:spcPts val="1010"/>
              </a:spcBef>
            </a:pPr>
            <a:r>
              <a:rPr sz="1600" spc="270" dirty="0">
                <a:solidFill>
                  <a:srgbClr val="5FCAEE"/>
                </a:solidFill>
                <a:latin typeface="Arial"/>
                <a:cs typeface="Arial"/>
              </a:rPr>
              <a:t></a:t>
            </a:r>
            <a:r>
              <a:rPr sz="1600" spc="400" dirty="0">
                <a:solidFill>
                  <a:srgbClr val="5FCAEE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404040"/>
                </a:solidFill>
                <a:latin typeface="Arial"/>
                <a:cs typeface="Arial"/>
              </a:rPr>
              <a:t>Penfluridol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200">
              <a:latin typeface="Arial"/>
              <a:cs typeface="Arial"/>
            </a:endParaRPr>
          </a:p>
          <a:p>
            <a:pPr marL="469265">
              <a:lnSpc>
                <a:spcPct val="100000"/>
              </a:lnSpc>
              <a:spcBef>
                <a:spcPts val="1860"/>
              </a:spcBef>
            </a:pPr>
            <a:r>
              <a:rPr sz="2000" b="1" dirty="0">
                <a:solidFill>
                  <a:srgbClr val="404040"/>
                </a:solidFill>
                <a:latin typeface="Arial"/>
                <a:cs typeface="Arial"/>
              </a:rPr>
              <a:t>D)</a:t>
            </a:r>
            <a:r>
              <a:rPr sz="2000" b="1" spc="-2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2000" b="1" u="heavy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Arial"/>
                <a:cs typeface="Arial"/>
              </a:rPr>
              <a:t>Others</a:t>
            </a:r>
            <a:endParaRPr sz="2000">
              <a:latin typeface="Arial"/>
              <a:cs typeface="Arial"/>
            </a:endParaRPr>
          </a:p>
          <a:p>
            <a:pPr marL="469265">
              <a:lnSpc>
                <a:spcPct val="100000"/>
              </a:lnSpc>
              <a:spcBef>
                <a:spcPts val="1010"/>
              </a:spcBef>
            </a:pPr>
            <a:r>
              <a:rPr sz="1600" spc="270" dirty="0">
                <a:solidFill>
                  <a:srgbClr val="5FCAEE"/>
                </a:solidFill>
                <a:latin typeface="Arial"/>
                <a:cs typeface="Arial"/>
              </a:rPr>
              <a:t> </a:t>
            </a:r>
            <a:r>
              <a:rPr sz="2000" dirty="0">
                <a:solidFill>
                  <a:srgbClr val="404040"/>
                </a:solidFill>
                <a:latin typeface="Arial"/>
                <a:cs typeface="Arial"/>
              </a:rPr>
              <a:t>Pimozide ,Loxapine,</a:t>
            </a:r>
            <a:r>
              <a:rPr sz="2000" spc="4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2000" spc="-45" dirty="0">
                <a:solidFill>
                  <a:srgbClr val="404040"/>
                </a:solidFill>
                <a:latin typeface="Arial"/>
                <a:cs typeface="Arial"/>
              </a:rPr>
              <a:t>Molindone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</TotalTime>
  <Words>1950</Words>
  <Application>Microsoft Office PowerPoint</Application>
  <PresentationFormat>On-screen Show (4:3)</PresentationFormat>
  <Paragraphs>315</Paragraphs>
  <Slides>38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Office Theme</vt:lpstr>
      <vt:lpstr>PowerPoint Presentation</vt:lpstr>
      <vt:lpstr>CASE SCENARIO</vt:lpstr>
      <vt:lpstr>PowerPoint Presentation</vt:lpstr>
      <vt:lpstr> 1) What is your diagnosis?</vt:lpstr>
      <vt:lpstr>PowerPoint Presentation</vt:lpstr>
      <vt:lpstr>PowerPoint Presentation</vt:lpstr>
      <vt:lpstr>PSYCHIATRIC DISORDERS</vt:lpstr>
      <vt:lpstr> 2) Name the older /classical /typical /1st  generation antipsychotics. (NEUROLEPTICS)</vt:lpstr>
      <vt:lpstr>PowerPoint Presentation</vt:lpstr>
      <vt:lpstr>Clinical classification</vt:lpstr>
      <vt:lpstr> 3) Atypical / 2nd generation antipsychotics</vt:lpstr>
      <vt:lpstr>4. How will you treat his present agitated state?</vt:lpstr>
      <vt:lpstr>BZD</vt:lpstr>
      <vt:lpstr>5) Name a drug that can be used immediately to control  his symptoms. Mention its route and onset of action?</vt:lpstr>
      <vt:lpstr> 6) Will you</vt:lpstr>
      <vt:lpstr> 7) Name the drugs which are available as  long acting preparations. Mention its  indications?</vt:lpstr>
      <vt:lpstr> 8) Once his agitation &amp; other symptoms are  controlled, which drug can we use to stabilize  him?</vt:lpstr>
      <vt:lpstr>PowerPoint Presentation</vt:lpstr>
      <vt:lpstr>10) How does this drug act?</vt:lpstr>
      <vt:lpstr>PowerPoint Presentation</vt:lpstr>
      <vt:lpstr> 11) What are its adverse effects?</vt:lpstr>
      <vt:lpstr>PowerPoint Presentation</vt:lpstr>
      <vt:lpstr>13) Comment on the efficacy and potency of antipsychotics.</vt:lpstr>
      <vt:lpstr> 14) What are the extrapyramidal side effects  likely to occur?</vt:lpstr>
      <vt:lpstr>PowerPoint Presentation</vt:lpstr>
      <vt:lpstr> 15) What are the antipsychotics C/I in patients with  heart disease?</vt:lpstr>
      <vt:lpstr>16) What are the metabolic adverse effects likely  to occur with antipsychotics?</vt:lpstr>
      <vt:lpstr> 17) Name the antipsychotic causing retinopathy.</vt:lpstr>
      <vt:lpstr> 19) Name the antipsychotic producing  hypersalivation. Why does it cause that? how  will you treat it?</vt:lpstr>
      <vt:lpstr> 20) Name the longest acting antipsychotic. What are its other advantages?</vt:lpstr>
      <vt:lpstr> 21) Mention the indications &amp; contraindications  of clozapine?</vt:lpstr>
      <vt:lpstr>Contraindications to clozapine</vt:lpstr>
      <vt:lpstr>22)How will you monitor a patient on clozapine?</vt:lpstr>
      <vt:lpstr> 23) Name the antipsychotic with antianxiety &amp;  antidepressant action. What are its advantages and  disadvantages?</vt:lpstr>
      <vt:lpstr> 24)Name the atypical agent preferred in autism? What are its advantage and disadvantage ?</vt:lpstr>
      <vt:lpstr> 25) Name the only antipsychotic given sublingually.</vt:lpstr>
      <vt:lpstr>27) Other uses of antipsychotic agents</vt:lpstr>
      <vt:lpstr>THANK YOU!!!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Dr.Shahid Akhtar</dc:creator>
  <cp:lastModifiedBy>ssunita23oct@gmail.com</cp:lastModifiedBy>
  <cp:revision>2</cp:revision>
  <dcterms:created xsi:type="dcterms:W3CDTF">2020-05-12T14:51:57Z</dcterms:created>
  <dcterms:modified xsi:type="dcterms:W3CDTF">2020-05-12T16:30:34Z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2015-11-11T00:00:00Z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2020-05-12T00:00:00Z</vt:filetime>
  </property>
</Properties>
</file>