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6568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7460" y="612139"/>
            <a:ext cx="5988684" cy="704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7460" y="1099566"/>
            <a:ext cx="5351145" cy="202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23198" y="646673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635" y="3802151"/>
            <a:ext cx="7183755" cy="13366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200" spc="-175" dirty="0">
                <a:solidFill>
                  <a:srgbClr val="1F2745"/>
                </a:solidFill>
                <a:latin typeface="Trebuchet MS"/>
                <a:cs typeface="Trebuchet MS"/>
              </a:rPr>
              <a:t>Dr. </a:t>
            </a:r>
            <a:r>
              <a:rPr sz="2200" spc="-50" dirty="0">
                <a:solidFill>
                  <a:srgbClr val="1F2745"/>
                </a:solidFill>
                <a:latin typeface="Trebuchet MS"/>
                <a:cs typeface="Trebuchet MS"/>
              </a:rPr>
              <a:t>AMITA</a:t>
            </a:r>
            <a:r>
              <a:rPr sz="2200" spc="-415" dirty="0">
                <a:solidFill>
                  <a:srgbClr val="1F2745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1F2745"/>
                </a:solidFill>
                <a:latin typeface="Trebuchet MS"/>
                <a:cs typeface="Trebuchet MS"/>
              </a:rPr>
              <a:t>ARYA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200" spc="-5" dirty="0">
                <a:solidFill>
                  <a:srgbClr val="1F2745"/>
                </a:solidFill>
                <a:latin typeface="Trebuchet MS"/>
                <a:cs typeface="Trebuchet MS"/>
              </a:rPr>
              <a:t>Assistant </a:t>
            </a:r>
            <a:r>
              <a:rPr sz="2200" spc="-30" dirty="0">
                <a:solidFill>
                  <a:srgbClr val="1F2745"/>
                </a:solidFill>
                <a:latin typeface="Trebuchet MS"/>
                <a:cs typeface="Trebuchet MS"/>
              </a:rPr>
              <a:t>Professor </a:t>
            </a:r>
            <a:r>
              <a:rPr sz="2200" spc="-10" dirty="0">
                <a:solidFill>
                  <a:srgbClr val="1F2745"/>
                </a:solidFill>
                <a:latin typeface="Trebuchet MS"/>
                <a:cs typeface="Trebuchet MS"/>
              </a:rPr>
              <a:t>(Dept. </a:t>
            </a:r>
            <a:r>
              <a:rPr sz="2200" spc="-5" dirty="0">
                <a:solidFill>
                  <a:srgbClr val="1F2745"/>
                </a:solidFill>
                <a:latin typeface="Trebuchet MS"/>
                <a:cs typeface="Trebuchet MS"/>
              </a:rPr>
              <a:t>of</a:t>
            </a:r>
            <a:r>
              <a:rPr sz="2200" spc="-105" dirty="0">
                <a:solidFill>
                  <a:srgbClr val="1F2745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1F2745"/>
                </a:solidFill>
                <a:latin typeface="Trebuchet MS"/>
                <a:cs typeface="Trebuchet MS"/>
              </a:rPr>
              <a:t>Microbiology),</a:t>
            </a:r>
            <a:endParaRPr sz="2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2200" spc="-15" dirty="0">
                <a:solidFill>
                  <a:srgbClr val="1F2745"/>
                </a:solidFill>
                <a:latin typeface="Trebuchet MS"/>
                <a:cs typeface="Trebuchet MS"/>
              </a:rPr>
              <a:t>CIMS&amp;H</a:t>
            </a:r>
            <a:r>
              <a:rPr sz="2200" spc="-65" dirty="0">
                <a:solidFill>
                  <a:srgbClr val="1F2745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1F2745"/>
                </a:solidFill>
                <a:latin typeface="Trebuchet MS"/>
                <a:cs typeface="Trebuchet MS"/>
              </a:rPr>
              <a:t>Lucknow.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2644" y="1342644"/>
            <a:ext cx="6522720" cy="637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2455" y="2165604"/>
            <a:ext cx="4796028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9" y="4549140"/>
            <a:ext cx="4102735" cy="878205"/>
            <a:chOff x="4099559" y="4549140"/>
            <a:chExt cx="4102735" cy="878205"/>
          </a:xfrm>
        </p:grpSpPr>
        <p:sp>
          <p:nvSpPr>
            <p:cNvPr id="3" name="object 3"/>
            <p:cNvSpPr/>
            <p:nvPr/>
          </p:nvSpPr>
          <p:spPr>
            <a:xfrm>
              <a:off x="4099559" y="4978908"/>
              <a:ext cx="4102608" cy="44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05655" y="4549140"/>
              <a:ext cx="4090415" cy="554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67460" y="667004"/>
            <a:ext cx="6165215" cy="447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indent="-224154">
              <a:lnSpc>
                <a:spcPts val="2390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Transmitted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infected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rat flea</a:t>
            </a:r>
            <a:r>
              <a:rPr sz="1900" spc="-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bite</a:t>
            </a:r>
            <a:endParaRPr sz="1900">
              <a:latin typeface="Trebuchet MS"/>
              <a:cs typeface="Trebuchet MS"/>
            </a:endParaRPr>
          </a:p>
          <a:p>
            <a:pPr marL="195580" marR="704850" indent="-182880">
              <a:lnSpc>
                <a:spcPct val="77800"/>
              </a:lnSpc>
              <a:spcBef>
                <a:spcPts val="55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dirty="0"/>
              <a:t>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Bacilli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pass thru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local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lymphatics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reach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local  lymph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nodes</a:t>
            </a:r>
            <a:endParaRPr sz="1900">
              <a:latin typeface="Trebuchet MS"/>
              <a:cs typeface="Trebuchet MS"/>
            </a:endParaRPr>
          </a:p>
          <a:p>
            <a:pPr marL="236220" indent="-224154">
              <a:lnSpc>
                <a:spcPts val="225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IP is 2-7</a:t>
            </a:r>
            <a:r>
              <a:rPr sz="1900" spc="-3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days</a:t>
            </a:r>
            <a:endParaRPr sz="1900">
              <a:latin typeface="Trebuchet MS"/>
              <a:cs typeface="Trebuchet MS"/>
            </a:endParaRPr>
          </a:p>
          <a:p>
            <a:pPr marL="195580" marR="269240" indent="-182880">
              <a:lnSpc>
                <a:spcPct val="85400"/>
              </a:lnSpc>
              <a:spcBef>
                <a:spcPts val="204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dirty="0"/>
              <a:t>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C/F – sudden onset </a:t>
            </a:r>
            <a:r>
              <a:rPr sz="1900" spc="-105" dirty="0">
                <a:solidFill>
                  <a:srgbClr val="404040"/>
                </a:solidFill>
                <a:latin typeface="Trebuchet MS"/>
                <a:cs typeface="Trebuchet MS"/>
              </a:rPr>
              <a:t>fever,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malaise,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headache, painful  lymphadenitis</a:t>
            </a:r>
            <a:endParaRPr sz="1900">
              <a:latin typeface="Trebuchet MS"/>
              <a:cs typeface="Trebuchet MS"/>
            </a:endParaRPr>
          </a:p>
          <a:p>
            <a:pPr marL="236220" indent="-224154">
              <a:lnSpc>
                <a:spcPts val="255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Buboes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regional LN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tense, tender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called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buboes. MC</a:t>
            </a:r>
            <a:r>
              <a:rPr sz="19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1900">
              <a:latin typeface="Trebuchet MS"/>
              <a:cs typeface="Trebuchet MS"/>
            </a:endParaRPr>
          </a:p>
          <a:p>
            <a:pPr marL="195580">
              <a:lnSpc>
                <a:spcPts val="1785"/>
              </a:lnSpc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inguinal, crural, </a:t>
            </a:r>
            <a:r>
              <a:rPr sz="1900" spc="-65" dirty="0">
                <a:solidFill>
                  <a:srgbClr val="404040"/>
                </a:solidFill>
                <a:latin typeface="Trebuchet MS"/>
                <a:cs typeface="Trebuchet MS"/>
              </a:rPr>
              <a:t>axillary,</a:t>
            </a:r>
            <a:r>
              <a:rPr sz="1900" spc="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etc</a:t>
            </a:r>
            <a:endParaRPr sz="1900">
              <a:latin typeface="Trebuchet MS"/>
              <a:cs typeface="Trebuchet MS"/>
            </a:endParaRPr>
          </a:p>
          <a:p>
            <a:pPr marL="236220" indent="-224154">
              <a:lnSpc>
                <a:spcPts val="260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Bubonic plague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cannot</a:t>
            </a:r>
            <a:r>
              <a:rPr sz="19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spread</a:t>
            </a:r>
            <a:endParaRPr sz="1900">
              <a:latin typeface="Trebuchet MS"/>
              <a:cs typeface="Trebuchet MS"/>
            </a:endParaRPr>
          </a:p>
          <a:p>
            <a:pPr marL="195580" marR="935990" indent="-182880">
              <a:lnSpc>
                <a:spcPct val="77800"/>
              </a:lnSpc>
              <a:spcBef>
                <a:spcPts val="55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236854" algn="l"/>
              </a:tabLst>
            </a:pPr>
            <a:r>
              <a:rPr dirty="0"/>
              <a:t>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Complications –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dissemination,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pneumonia</a:t>
            </a:r>
            <a:r>
              <a:rPr sz="19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and 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meningitis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rebuchet MS"/>
              <a:cs typeface="Trebuchet MS"/>
            </a:endParaRPr>
          </a:p>
          <a:p>
            <a:pPr marR="909319" algn="ctr">
              <a:lnSpc>
                <a:spcPct val="100000"/>
              </a:lnSpc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772" y="4544567"/>
            <a:ext cx="2595372" cy="1949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228600"/>
            <a:ext cx="2229611" cy="1571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4264" y="4199966"/>
            <a:ext cx="3543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62884" y="4549140"/>
            <a:ext cx="4939665" cy="878205"/>
            <a:chOff x="3262884" y="4549140"/>
            <a:chExt cx="4939665" cy="878205"/>
          </a:xfrm>
        </p:grpSpPr>
        <p:sp>
          <p:nvSpPr>
            <p:cNvPr id="4" name="object 4"/>
            <p:cNvSpPr/>
            <p:nvPr/>
          </p:nvSpPr>
          <p:spPr>
            <a:xfrm>
              <a:off x="3262884" y="4978908"/>
              <a:ext cx="4939284" cy="44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8980" y="4549140"/>
              <a:ext cx="4927091" cy="554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7460" y="1122679"/>
            <a:ext cx="7035165" cy="302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b="0" spc="-10" dirty="0">
                <a:latin typeface="Calibri Light"/>
                <a:cs typeface="Calibri Light"/>
              </a:rPr>
              <a:t>Primary Pneumonic </a:t>
            </a:r>
            <a:r>
              <a:rPr sz="2800" b="0" spc="-15" dirty="0">
                <a:latin typeface="Calibri Light"/>
                <a:cs typeface="Calibri Light"/>
              </a:rPr>
              <a:t>Plague </a:t>
            </a:r>
            <a:r>
              <a:rPr sz="2800" b="0" spc="-5" dirty="0">
                <a:latin typeface="Calibri Light"/>
                <a:cs typeface="Calibri Light"/>
              </a:rPr>
              <a:t>– </a:t>
            </a:r>
            <a:r>
              <a:rPr sz="2800" b="0" spc="-20" dirty="0">
                <a:latin typeface="Calibri Light"/>
                <a:cs typeface="Calibri Light"/>
              </a:rPr>
              <a:t>Inhalation</a:t>
            </a:r>
            <a:r>
              <a:rPr sz="2800" b="0" spc="1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Droplets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 Light"/>
              <a:cs typeface="Calibri Light"/>
            </a:endParaRPr>
          </a:p>
          <a:p>
            <a:pPr marL="12700">
              <a:lnSpc>
                <a:spcPts val="3410"/>
              </a:lnSpc>
            </a:pPr>
            <a:r>
              <a:rPr sz="285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IP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short,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1-3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days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404"/>
              </a:lnSpc>
            </a:pPr>
            <a:r>
              <a:rPr sz="285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CF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suddent onset </a:t>
            </a:r>
            <a:r>
              <a:rPr sz="2200" spc="-105" dirty="0">
                <a:solidFill>
                  <a:srgbClr val="404040"/>
                </a:solidFill>
                <a:latin typeface="Trebuchet MS"/>
                <a:cs typeface="Trebuchet MS"/>
              </a:rPr>
              <a:t>fever,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headache,</a:t>
            </a:r>
            <a:r>
              <a:rPr sz="22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productive</a:t>
            </a:r>
            <a:endParaRPr sz="2200">
              <a:latin typeface="Trebuchet MS"/>
              <a:cs typeface="Trebuchet MS"/>
            </a:endParaRPr>
          </a:p>
          <a:p>
            <a:pPr marL="195580">
              <a:lnSpc>
                <a:spcPts val="2635"/>
              </a:lnSpc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cough,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hemoptysis, dyspnea,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chest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pain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Highly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infectious and</a:t>
            </a:r>
            <a:r>
              <a:rPr sz="22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fatal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Bioterrorism –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aerosolised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Trebuchet MS"/>
                <a:cs typeface="Trebuchet MS"/>
              </a:rPr>
              <a:t>Y.pestis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0520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72028" y="4549140"/>
            <a:ext cx="4930140" cy="878205"/>
            <a:chOff x="3272028" y="4549140"/>
            <a:chExt cx="4930140" cy="878205"/>
          </a:xfrm>
        </p:grpSpPr>
        <p:sp>
          <p:nvSpPr>
            <p:cNvPr id="5" name="object 5"/>
            <p:cNvSpPr/>
            <p:nvPr/>
          </p:nvSpPr>
          <p:spPr>
            <a:xfrm>
              <a:off x="3272028" y="4978908"/>
              <a:ext cx="4930139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8124" y="4549140"/>
              <a:ext cx="4917948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7460" y="662178"/>
            <a:ext cx="522478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20" dirty="0"/>
              <a:t>Primary </a:t>
            </a:r>
            <a:r>
              <a:rPr sz="2200" spc="-5" dirty="0"/>
              <a:t>- </a:t>
            </a:r>
            <a:r>
              <a:rPr sz="2200" spc="-15" dirty="0"/>
              <a:t>Rare, </a:t>
            </a:r>
            <a:r>
              <a:rPr sz="2200" spc="-10" dirty="0"/>
              <a:t>accidental </a:t>
            </a:r>
            <a:r>
              <a:rPr sz="2200" spc="-5" dirty="0"/>
              <a:t>lab</a:t>
            </a:r>
            <a:r>
              <a:rPr sz="2200" spc="-85" dirty="0"/>
              <a:t> </a:t>
            </a:r>
            <a:r>
              <a:rPr sz="2200" spc="-15" dirty="0"/>
              <a:t>infections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460" y="1099566"/>
            <a:ext cx="5555615" cy="1998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 marR="363855" indent="-182880">
              <a:lnSpc>
                <a:spcPct val="96200"/>
              </a:lnSpc>
              <a:spcBef>
                <a:spcPts val="235"/>
              </a:spcBef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Secondary –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due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to spread of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bubonic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or  pneumonic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5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IP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2-7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days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>
              <a:lnSpc>
                <a:spcPct val="95700"/>
              </a:lnSpc>
              <a:spcBef>
                <a:spcPts val="18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Massive involvement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blood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vessels – skin 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hemorrhages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gangrene – BLACK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DEATH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3886200"/>
            <a:ext cx="2717292" cy="1749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02992" y="4549140"/>
            <a:ext cx="5598160" cy="878205"/>
            <a:chOff x="2602992" y="4549140"/>
            <a:chExt cx="5598160" cy="878205"/>
          </a:xfrm>
        </p:grpSpPr>
        <p:sp>
          <p:nvSpPr>
            <p:cNvPr id="4" name="object 4"/>
            <p:cNvSpPr/>
            <p:nvPr/>
          </p:nvSpPr>
          <p:spPr>
            <a:xfrm>
              <a:off x="2602992" y="4978908"/>
              <a:ext cx="5597652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9088" y="4549140"/>
              <a:ext cx="5586984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8094" y="673734"/>
            <a:ext cx="24904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20" dirty="0"/>
              <a:t>Specimen</a:t>
            </a:r>
            <a:r>
              <a:rPr spc="-105" dirty="0"/>
              <a:t> </a:t>
            </a:r>
            <a:r>
              <a:rPr spc="-5" dirty="0"/>
              <a:t>collection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268094" y="1132076"/>
            <a:ext cx="5901690" cy="401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indent="-224154">
              <a:lnSpc>
                <a:spcPts val="265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Bubonic plague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pus,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fluid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aspirated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9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buboes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Pneumonic plague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sputum,</a:t>
            </a:r>
            <a:r>
              <a:rPr sz="19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0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Septicemic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plague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blood, splenic</a:t>
            </a:r>
            <a:r>
              <a:rPr sz="1900" spc="-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aspirate(PM)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Transport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medium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Cary-Blair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Direct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Microscopy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2000">
              <a:latin typeface="Trebuchet MS"/>
              <a:cs typeface="Trebuchet MS"/>
            </a:endParaRPr>
          </a:p>
          <a:p>
            <a:pPr marL="556260" indent="-224154">
              <a:lnSpc>
                <a:spcPts val="2910"/>
              </a:lnSpc>
              <a:spcBef>
                <a:spcPts val="6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Gram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stain – PC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GN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oval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coccobacilli</a:t>
            </a:r>
            <a:r>
              <a:rPr sz="190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endParaRPr sz="1900">
              <a:latin typeface="Trebuchet MS"/>
              <a:cs typeface="Trebuchet MS"/>
            </a:endParaRPr>
          </a:p>
          <a:p>
            <a:pPr marL="514984">
              <a:lnSpc>
                <a:spcPts val="2250"/>
              </a:lnSpc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rounded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ends,</a:t>
            </a:r>
            <a:r>
              <a:rPr sz="1900" spc="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capsulated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80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Wayson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stain /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Meth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blue-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bipolar/safety</a:t>
            </a:r>
            <a:r>
              <a:rPr sz="19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pin</a:t>
            </a:r>
            <a:endParaRPr sz="1900">
              <a:latin typeface="Trebuchet MS"/>
              <a:cs typeface="Trebuchet MS"/>
            </a:endParaRPr>
          </a:p>
          <a:p>
            <a:pPr marL="946785">
              <a:lnSpc>
                <a:spcPct val="100000"/>
              </a:lnSpc>
              <a:spcBef>
                <a:spcPts val="894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7460" y="647191"/>
            <a:ext cx="5389880" cy="77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40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b="0" spc="15" dirty="0">
                <a:solidFill>
                  <a:srgbClr val="000000"/>
                </a:solidFill>
                <a:latin typeface="Calibri Light"/>
                <a:cs typeface="Calibri Light"/>
              </a:rPr>
              <a:t>Culture</a:t>
            </a:r>
            <a:endParaRPr sz="2600">
              <a:latin typeface="Calibri Light"/>
              <a:cs typeface="Calibri Light"/>
            </a:endParaRPr>
          </a:p>
          <a:p>
            <a:pPr marL="12700">
              <a:lnSpc>
                <a:spcPts val="2940"/>
              </a:lnSpc>
            </a:pPr>
            <a:r>
              <a:rPr sz="2600" spc="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20" dirty="0"/>
              <a:t>Aerobic, </a:t>
            </a:r>
            <a:r>
              <a:rPr spc="-5" dirty="0"/>
              <a:t>facultative anaerobic, non</a:t>
            </a:r>
            <a:r>
              <a:rPr spc="-380" dirty="0"/>
              <a:t> </a:t>
            </a:r>
            <a:r>
              <a:rPr dirty="0"/>
              <a:t>fastidious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67460" y="1366215"/>
            <a:ext cx="6042660" cy="2552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15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Optimum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temp – 27 deg C,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Capsule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37deg</a:t>
            </a:r>
            <a:r>
              <a:rPr sz="2000" spc="-3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900"/>
              </a:lnSpc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Blood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 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NH, dark brown</a:t>
            </a:r>
            <a:r>
              <a:rPr sz="2000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pigmented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900"/>
              </a:lnSpc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Mac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NLF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905"/>
              </a:lnSpc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Nutrient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broth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granular</a:t>
            </a:r>
            <a:r>
              <a:rPr sz="200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turbidity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990"/>
              </a:lnSpc>
            </a:pPr>
            <a:r>
              <a:rPr sz="2600" spc="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NB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 oil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 ghee – stalactites like</a:t>
            </a:r>
            <a:r>
              <a:rPr sz="20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growth</a:t>
            </a:r>
            <a:endParaRPr sz="2000">
              <a:latin typeface="Trebuchet MS"/>
              <a:cs typeface="Trebuchet MS"/>
            </a:endParaRPr>
          </a:p>
          <a:p>
            <a:pPr marL="195580" marR="5080" indent="-182880">
              <a:lnSpc>
                <a:spcPct val="87600"/>
              </a:lnSpc>
              <a:spcBef>
                <a:spcPts val="365"/>
              </a:spcBef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CIN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 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Cefsulodin, Irgasan,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Novobiocin –</a:t>
            </a:r>
            <a:r>
              <a:rPr sz="2000" spc="-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sputum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sample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460" y="821563"/>
            <a:ext cx="204978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b="0" spc="-10" dirty="0">
                <a:solidFill>
                  <a:srgbClr val="000000"/>
                </a:solidFill>
                <a:latin typeface="Calibri Light"/>
                <a:cs typeface="Calibri Light"/>
              </a:rPr>
              <a:t>Biochemicals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7460" y="1343355"/>
            <a:ext cx="6158230" cy="3090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>
              <a:lnSpc>
                <a:spcPts val="3005"/>
              </a:lnSpc>
              <a:spcBef>
                <a:spcPts val="105"/>
              </a:spcBef>
            </a:pPr>
            <a:r>
              <a:rPr sz="2600" spc="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Sugars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glucose,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mannitol, maltose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acid, no</a:t>
            </a:r>
            <a:r>
              <a:rPr sz="20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gas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2900"/>
              </a:lnSpc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Catalase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positive, oxidase</a:t>
            </a:r>
            <a:r>
              <a:rPr sz="20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negative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2905"/>
              </a:lnSpc>
            </a:pPr>
            <a:r>
              <a:rPr sz="2600" spc="3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MR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positive,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VP</a:t>
            </a:r>
            <a:r>
              <a:rPr sz="20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negative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2895"/>
              </a:lnSpc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Indole,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Urease, Citrate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negative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3200"/>
              </a:lnSpc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Animal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inoculation</a:t>
            </a:r>
            <a:endParaRPr sz="2200">
              <a:latin typeface="Trebuchet MS"/>
              <a:cs typeface="Trebuchet MS"/>
            </a:endParaRPr>
          </a:p>
          <a:p>
            <a:pPr marL="332740">
              <a:lnSpc>
                <a:spcPts val="2905"/>
              </a:lnSpc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Using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2 guinea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pigs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/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white</a:t>
            </a:r>
            <a:r>
              <a:rPr sz="20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rats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3250"/>
              </a:lnSpc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Molecular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methods</a:t>
            </a:r>
            <a:endParaRPr sz="2200">
              <a:latin typeface="Trebuchet MS"/>
              <a:cs typeface="Trebuchet MS"/>
            </a:endParaRPr>
          </a:p>
          <a:p>
            <a:pPr marL="332740">
              <a:lnSpc>
                <a:spcPts val="3065"/>
              </a:lnSpc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PCR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2563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5147" y="4567428"/>
            <a:ext cx="2828544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7460" y="662178"/>
            <a:ext cx="500507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/>
              <a:t>Gentamicin </a:t>
            </a:r>
            <a:r>
              <a:rPr sz="2200" spc="-5" dirty="0"/>
              <a:t>– </a:t>
            </a:r>
            <a:r>
              <a:rPr sz="2200" spc="-15" dirty="0"/>
              <a:t>current</a:t>
            </a:r>
            <a:r>
              <a:rPr sz="2200" spc="-20" dirty="0"/>
              <a:t> </a:t>
            </a:r>
            <a:r>
              <a:rPr sz="2200" spc="-5" dirty="0"/>
              <a:t>recommendation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 marR="5080" indent="-182880">
              <a:lnSpc>
                <a:spcPct val="96200"/>
              </a:lnSpc>
              <a:spcBef>
                <a:spcPts val="23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-10" dirty="0"/>
              <a:t>Doxycycline </a:t>
            </a:r>
            <a:r>
              <a:rPr spc="-15" dirty="0"/>
              <a:t>and </a:t>
            </a:r>
            <a:r>
              <a:rPr spc="-10" dirty="0"/>
              <a:t>Chloramphenicol </a:t>
            </a:r>
            <a:r>
              <a:rPr spc="-5" dirty="0"/>
              <a:t>– </a:t>
            </a:r>
            <a:r>
              <a:rPr spc="-15" dirty="0"/>
              <a:t>also  </a:t>
            </a:r>
            <a:r>
              <a:rPr spc="-10" dirty="0"/>
              <a:t>effective</a:t>
            </a:r>
            <a:endParaRPr sz="2850">
              <a:latin typeface="Georgia"/>
              <a:cs typeface="Georgia"/>
            </a:endParaRPr>
          </a:p>
          <a:p>
            <a:pPr marL="195580" marR="676275" indent="-182880">
              <a:lnSpc>
                <a:spcPct val="100000"/>
              </a:lnSpc>
              <a:spcBef>
                <a:spcPts val="155"/>
              </a:spcBef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5" dirty="0"/>
              <a:t>Beta </a:t>
            </a:r>
            <a:r>
              <a:rPr spc="-5" dirty="0"/>
              <a:t>lactams </a:t>
            </a:r>
            <a:r>
              <a:rPr spc="-15" dirty="0"/>
              <a:t>and </a:t>
            </a:r>
            <a:r>
              <a:rPr spc="-10" dirty="0"/>
              <a:t>macrolides </a:t>
            </a:r>
            <a:r>
              <a:rPr spc="-5" dirty="0"/>
              <a:t>– </a:t>
            </a:r>
            <a:r>
              <a:rPr spc="-15" dirty="0"/>
              <a:t>not  </a:t>
            </a:r>
            <a:r>
              <a:rPr spc="-5" dirty="0"/>
              <a:t>recommended</a:t>
            </a:r>
            <a:endParaRPr sz="28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61844" y="4549140"/>
            <a:ext cx="5640705" cy="878205"/>
            <a:chOff x="2561844" y="4549140"/>
            <a:chExt cx="5640705" cy="878205"/>
          </a:xfrm>
        </p:grpSpPr>
        <p:sp>
          <p:nvSpPr>
            <p:cNvPr id="4" name="object 4"/>
            <p:cNvSpPr/>
            <p:nvPr/>
          </p:nvSpPr>
          <p:spPr>
            <a:xfrm>
              <a:off x="2561844" y="4978908"/>
              <a:ext cx="5640324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7940" y="4549140"/>
              <a:ext cx="5628132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7460" y="691388"/>
            <a:ext cx="5831205" cy="446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1845"/>
              </a:lnSpc>
              <a:buClr>
                <a:srgbClr val="C3240C"/>
              </a:buClr>
              <a:buSzPct val="130000"/>
              <a:buFont typeface="Georgia"/>
              <a:buChar char="*"/>
              <a:tabLst>
                <a:tab pos="19558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Control of</a:t>
            </a:r>
            <a:r>
              <a:rPr sz="15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endParaRPr sz="1500">
              <a:latin typeface="Trebuchet MS"/>
              <a:cs typeface="Trebuchet MS"/>
            </a:endParaRPr>
          </a:p>
          <a:p>
            <a:pPr marL="195580" indent="-182880">
              <a:lnSpc>
                <a:spcPts val="2075"/>
              </a:lnSpc>
              <a:buClr>
                <a:srgbClr val="C3240C"/>
              </a:buClr>
              <a:buSzPct val="130000"/>
              <a:buFont typeface="Georgia"/>
              <a:buChar char="*"/>
              <a:tabLst>
                <a:tab pos="19558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Control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fleas – </a:t>
            </a:r>
            <a:r>
              <a:rPr sz="1500" spc="-110" dirty="0">
                <a:solidFill>
                  <a:srgbClr val="404040"/>
                </a:solidFill>
                <a:latin typeface="Trebuchet MS"/>
                <a:cs typeface="Trebuchet MS"/>
              </a:rPr>
              <a:t>DDT,</a:t>
            </a:r>
            <a:r>
              <a:rPr sz="150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BHC</a:t>
            </a:r>
            <a:endParaRPr sz="1500">
              <a:latin typeface="Trebuchet MS"/>
              <a:cs typeface="Trebuchet MS"/>
            </a:endParaRPr>
          </a:p>
          <a:p>
            <a:pPr marL="195580" indent="-182880">
              <a:lnSpc>
                <a:spcPts val="2100"/>
              </a:lnSpc>
              <a:buClr>
                <a:srgbClr val="C3240C"/>
              </a:buClr>
              <a:buSzPct val="130000"/>
              <a:buFont typeface="Georgia"/>
              <a:buChar char="*"/>
              <a:tabLst>
                <a:tab pos="19558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Control of</a:t>
            </a:r>
            <a:r>
              <a:rPr sz="15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rodents</a:t>
            </a:r>
            <a:endParaRPr sz="1500">
              <a:latin typeface="Trebuchet MS"/>
              <a:cs typeface="Trebuchet MS"/>
            </a:endParaRPr>
          </a:p>
          <a:p>
            <a:pPr marL="195580" indent="-182880">
              <a:lnSpc>
                <a:spcPts val="2100"/>
              </a:lnSpc>
              <a:buClr>
                <a:srgbClr val="C3240C"/>
              </a:buClr>
              <a:buSzPct val="130000"/>
              <a:buFont typeface="Georgia"/>
              <a:buChar char="*"/>
              <a:tabLst>
                <a:tab pos="195580" algn="l"/>
              </a:tabLst>
            </a:pP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Chemoprophylaxis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500" spc="-65" dirty="0">
                <a:solidFill>
                  <a:srgbClr val="404040"/>
                </a:solidFill>
                <a:latin typeface="Trebuchet MS"/>
                <a:cs typeface="Trebuchet MS"/>
              </a:rPr>
              <a:t>Doxy,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tetracycline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5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DOC</a:t>
            </a:r>
            <a:endParaRPr sz="1500">
              <a:latin typeface="Trebuchet MS"/>
              <a:cs typeface="Trebuchet MS"/>
            </a:endParaRPr>
          </a:p>
          <a:p>
            <a:pPr marL="195580" indent="-182880">
              <a:lnSpc>
                <a:spcPts val="2100"/>
              </a:lnSpc>
              <a:buClr>
                <a:srgbClr val="C3240C"/>
              </a:buClr>
              <a:buSzPct val="130000"/>
              <a:buFont typeface="Georgia"/>
              <a:buChar char="*"/>
              <a:tabLst>
                <a:tab pos="195580" algn="l"/>
              </a:tabLst>
            </a:pP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Vaccine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prevention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anticipated</a:t>
            </a:r>
            <a:r>
              <a:rPr sz="1500" spc="-2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outbreak</a:t>
            </a:r>
            <a:endParaRPr sz="1500">
              <a:latin typeface="Trebuchet MS"/>
              <a:cs typeface="Trebuchet MS"/>
            </a:endParaRPr>
          </a:p>
          <a:p>
            <a:pPr marL="515620" marR="5080" lvl="1" indent="-182880">
              <a:lnSpc>
                <a:spcPct val="88600"/>
              </a:lnSpc>
              <a:spcBef>
                <a:spcPts val="120"/>
              </a:spcBef>
              <a:buClr>
                <a:srgbClr val="C3240C"/>
              </a:buClr>
              <a:buSzPct val="128571"/>
              <a:buFont typeface="Georgia"/>
              <a:buChar char="*"/>
              <a:tabLst>
                <a:tab pos="5156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Formalin killed vaccine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400" spc="-25" dirty="0">
                <a:solidFill>
                  <a:srgbClr val="404040"/>
                </a:solidFill>
                <a:latin typeface="Trebuchet MS"/>
                <a:cs typeface="Trebuchet MS"/>
              </a:rPr>
              <a:t>Sokhey’s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modification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original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Haffkine 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vaccine</a:t>
            </a:r>
            <a:endParaRPr sz="1400">
              <a:latin typeface="Trebuchet MS"/>
              <a:cs typeface="Trebuchet MS"/>
            </a:endParaRPr>
          </a:p>
          <a:p>
            <a:pPr marL="789940" lvl="2" indent="-182880">
              <a:lnSpc>
                <a:spcPts val="1730"/>
              </a:lnSpc>
              <a:buClr>
                <a:srgbClr val="C3240C"/>
              </a:buClr>
              <a:buSzPct val="130769"/>
              <a:buFont typeface="Georgia"/>
              <a:buChar char="*"/>
              <a:tabLst>
                <a:tab pos="7899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s/c, 2 doses, 4 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weeks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apart, 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booster&gt;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endParaRPr sz="1300">
              <a:latin typeface="Trebuchet MS"/>
              <a:cs typeface="Trebuchet MS"/>
            </a:endParaRPr>
          </a:p>
          <a:p>
            <a:pPr marL="789940" lvl="2" indent="-182880">
              <a:lnSpc>
                <a:spcPts val="1905"/>
              </a:lnSpc>
              <a:buClr>
                <a:srgbClr val="C3240C"/>
              </a:buClr>
              <a:buSzPct val="130769"/>
              <a:buFont typeface="Georgia"/>
              <a:buChar char="*"/>
              <a:tabLst>
                <a:tab pos="7899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CI – infants&lt;6</a:t>
            </a:r>
            <a:r>
              <a:rPr sz="13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endParaRPr sz="1300">
              <a:latin typeface="Trebuchet MS"/>
              <a:cs typeface="Trebuchet MS"/>
            </a:endParaRPr>
          </a:p>
          <a:p>
            <a:pPr marL="789940" lvl="2" indent="-182880">
              <a:lnSpc>
                <a:spcPts val="1905"/>
              </a:lnSpc>
              <a:buClr>
                <a:srgbClr val="C3240C"/>
              </a:buClr>
              <a:buSzPct val="130769"/>
              <a:buFont typeface="Georgia"/>
              <a:buChar char="*"/>
              <a:tabLst>
                <a:tab pos="789940" algn="l"/>
              </a:tabLst>
            </a:pPr>
            <a:r>
              <a:rPr sz="1300" spc="-25" dirty="0">
                <a:solidFill>
                  <a:srgbClr val="404040"/>
                </a:solidFill>
                <a:latin typeface="Trebuchet MS"/>
                <a:cs typeface="Trebuchet MS"/>
              </a:rPr>
              <a:t>Protection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– 6</a:t>
            </a:r>
            <a:r>
              <a:rPr sz="13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endParaRPr sz="1300">
              <a:latin typeface="Trebuchet MS"/>
              <a:cs typeface="Trebuchet MS"/>
            </a:endParaRPr>
          </a:p>
          <a:p>
            <a:pPr marL="789940" lvl="2" indent="-182880">
              <a:lnSpc>
                <a:spcPts val="1889"/>
              </a:lnSpc>
              <a:buClr>
                <a:srgbClr val="C3240C"/>
              </a:buClr>
              <a:buSzPct val="130769"/>
              <a:buFont typeface="Georgia"/>
              <a:buChar char="*"/>
              <a:tabLst>
                <a:tab pos="789940" algn="l"/>
              </a:tabLst>
            </a:pP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No 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protection </a:t>
            </a:r>
            <a:r>
              <a:rPr sz="1300" spc="-5" dirty="0">
                <a:solidFill>
                  <a:srgbClr val="404040"/>
                </a:solidFill>
                <a:latin typeface="Trebuchet MS"/>
                <a:cs typeface="Trebuchet MS"/>
              </a:rPr>
              <a:t>against – pneumonic</a:t>
            </a:r>
            <a:r>
              <a:rPr sz="13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1300">
              <a:latin typeface="Trebuchet MS"/>
              <a:cs typeface="Trebuchet MS"/>
            </a:endParaRPr>
          </a:p>
          <a:p>
            <a:pPr marL="515620" lvl="1" indent="-182880">
              <a:lnSpc>
                <a:spcPts val="2039"/>
              </a:lnSpc>
              <a:buClr>
                <a:srgbClr val="C3240C"/>
              </a:buClr>
              <a:buSzPct val="128571"/>
              <a:buFont typeface="Georgia"/>
              <a:buChar char="*"/>
              <a:tabLst>
                <a:tab pos="5156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Live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attenuated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vaccine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strain</a:t>
            </a:r>
            <a:r>
              <a:rPr sz="14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EV76</a:t>
            </a:r>
            <a:endParaRPr sz="1400">
              <a:latin typeface="Trebuchet MS"/>
              <a:cs typeface="Trebuchet MS"/>
            </a:endParaRPr>
          </a:p>
          <a:p>
            <a:pPr marL="515620" lvl="1" indent="-182880">
              <a:lnSpc>
                <a:spcPts val="2120"/>
              </a:lnSpc>
              <a:buClr>
                <a:srgbClr val="C3240C"/>
              </a:buClr>
              <a:buSzPct val="128571"/>
              <a:buFont typeface="Georgia"/>
              <a:buChar char="*"/>
              <a:tabLst>
                <a:tab pos="515620" algn="l"/>
              </a:tabLst>
            </a:pP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Subunit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recombinant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F1 vaccine under</a:t>
            </a:r>
            <a:r>
              <a:rPr sz="1400" spc="-1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Trebuchet MS"/>
                <a:cs typeface="Trebuchet MS"/>
              </a:rPr>
              <a:t>trial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rebuchet MS"/>
              <a:cs typeface="Trebuchet MS"/>
            </a:endParaRPr>
          </a:p>
          <a:p>
            <a:pPr marL="905510">
              <a:lnSpc>
                <a:spcPct val="100000"/>
              </a:lnSpc>
              <a:spcBef>
                <a:spcPts val="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9515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9052" y="4561332"/>
            <a:ext cx="2831592" cy="853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7460" y="662178"/>
            <a:ext cx="6121400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Zoonotic infection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Y.enterocolitica,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Y.pseudotuberculosis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4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Pigs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other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wild and domestic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animals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200" spc="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host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Human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raw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pork,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milk,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etc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pain,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ocassional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diarrhea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Y.enterocolitica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northern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Europe,</a:t>
            </a:r>
            <a:r>
              <a:rPr sz="2200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America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50" spc="-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Y.pseudotuberculosis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2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Finland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142" y="1474419"/>
            <a:ext cx="3226435" cy="207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ts val="3275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Common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virulence</a:t>
            </a:r>
            <a:endParaRPr sz="2800">
              <a:latin typeface="Trebuchet MS"/>
              <a:cs typeface="Trebuchet MS"/>
            </a:endParaRPr>
          </a:p>
          <a:p>
            <a:pPr marL="233045" indent="-195580">
              <a:lnSpc>
                <a:spcPts val="3195"/>
              </a:lnSpc>
              <a:buClr>
                <a:srgbClr val="C3240C"/>
              </a:buClr>
              <a:buSzPct val="64285"/>
              <a:buFont typeface="Arial"/>
              <a:buChar char="•"/>
              <a:tabLst>
                <a:tab pos="233679" algn="l"/>
              </a:tabLst>
            </a:pP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700" spc="-172" baseline="3858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actors</a:t>
            </a:r>
            <a:endParaRPr sz="2800">
              <a:latin typeface="Trebuchet MS"/>
              <a:cs typeface="Trebuchet MS"/>
            </a:endParaRPr>
          </a:p>
          <a:p>
            <a:pPr marL="233045">
              <a:lnSpc>
                <a:spcPts val="3190"/>
              </a:lnSpc>
            </a:pPr>
            <a:r>
              <a:rPr sz="280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Invasin</a:t>
            </a:r>
            <a:endParaRPr sz="2800">
              <a:latin typeface="Trebuchet MS"/>
              <a:cs typeface="Trebuchet MS"/>
            </a:endParaRPr>
          </a:p>
          <a:p>
            <a:pPr marL="233045">
              <a:lnSpc>
                <a:spcPts val="3195"/>
              </a:lnSpc>
            </a:pPr>
            <a:r>
              <a:rPr sz="2800" spc="-6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Yersinia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adhesin</a:t>
            </a:r>
            <a:r>
              <a:rPr sz="2800" spc="-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  <a:p>
            <a:pPr marL="233045">
              <a:lnSpc>
                <a:spcPts val="3279"/>
              </a:lnSpc>
            </a:pPr>
            <a:r>
              <a:rPr sz="280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10" dirty="0">
                <a:solidFill>
                  <a:srgbClr val="404040"/>
                </a:solidFill>
                <a:latin typeface="Trebuchet MS"/>
                <a:cs typeface="Trebuchet MS"/>
              </a:rPr>
              <a:t>Ail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1771" y="1407109"/>
            <a:ext cx="2305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b="0" spc="-55" dirty="0">
                <a:solidFill>
                  <a:srgbClr val="000000"/>
                </a:solidFill>
                <a:latin typeface="Calibri Light"/>
                <a:cs typeface="Calibri Light"/>
              </a:rPr>
              <a:t>Y.enterocolitica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1771" y="2069719"/>
            <a:ext cx="274066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105"/>
              </a:spcBef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Myf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antigen</a:t>
            </a:r>
            <a:endParaRPr sz="2000">
              <a:latin typeface="Trebuchet MS"/>
              <a:cs typeface="Trebuchet MS"/>
            </a:endParaRPr>
          </a:p>
          <a:p>
            <a:pPr marL="332105">
              <a:lnSpc>
                <a:spcPct val="100000"/>
              </a:lnSpc>
              <a:spcBef>
                <a:spcPts val="105"/>
              </a:spcBef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pH6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antigen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850" spc="-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Y.pseudotuberculosis</a:t>
            </a:r>
            <a:endParaRPr sz="2200">
              <a:latin typeface="Trebuchet MS"/>
              <a:cs typeface="Trebuchet MS"/>
            </a:endParaRPr>
          </a:p>
          <a:p>
            <a:pPr marL="332105">
              <a:lnSpc>
                <a:spcPct val="100000"/>
              </a:lnSpc>
              <a:spcBef>
                <a:spcPts val="110"/>
              </a:spcBef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Super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antigen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3466" y="504190"/>
            <a:ext cx="18757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Contents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1343105"/>
            <a:ext cx="2594610" cy="441642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11785" indent="-299720">
              <a:lnSpc>
                <a:spcPct val="100000"/>
              </a:lnSpc>
              <a:spcBef>
                <a:spcPts val="154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GENUS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12420" algn="l"/>
              </a:tabLst>
            </a:pPr>
            <a:r>
              <a:rPr sz="2400" spc="-15" dirty="0">
                <a:latin typeface="Calibri"/>
                <a:cs typeface="Calibri"/>
              </a:rPr>
              <a:t>MORPHOLOGY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12420" algn="l"/>
              </a:tabLst>
            </a:pPr>
            <a:r>
              <a:rPr sz="2400" spc="-15" dirty="0">
                <a:latin typeface="Calibri"/>
                <a:cs typeface="Calibri"/>
              </a:rPr>
              <a:t>EPIDEMIOLOGY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12420" algn="l"/>
              </a:tabLst>
            </a:pPr>
            <a:r>
              <a:rPr sz="2400" spc="-10" dirty="0">
                <a:latin typeface="Calibri"/>
                <a:cs typeface="Calibri"/>
              </a:rPr>
              <a:t>TYPES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CLINICAL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FEATURE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LAB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DIAGNOSIS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12420" algn="l"/>
              </a:tabLst>
            </a:pPr>
            <a:r>
              <a:rPr sz="2400" spc="-30" dirty="0"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  <a:p>
            <a:pPr marL="311785" indent="-299720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312420" algn="l"/>
              </a:tabLst>
            </a:pPr>
            <a:r>
              <a:rPr sz="2400" spc="-5" dirty="0">
                <a:latin typeface="Calibri"/>
                <a:cs typeface="Calibri"/>
              </a:rPr>
              <a:t>PREVENTION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1050" y="4199966"/>
            <a:ext cx="3543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8244" y="4549140"/>
            <a:ext cx="3965575" cy="1572895"/>
            <a:chOff x="4238244" y="4549140"/>
            <a:chExt cx="3965575" cy="1572895"/>
          </a:xfrm>
        </p:grpSpPr>
        <p:sp>
          <p:nvSpPr>
            <p:cNvPr id="4" name="object 4"/>
            <p:cNvSpPr/>
            <p:nvPr/>
          </p:nvSpPr>
          <p:spPr>
            <a:xfrm>
              <a:off x="6228588" y="4549140"/>
              <a:ext cx="1975104" cy="877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8244" y="5256276"/>
              <a:ext cx="3962400" cy="865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8094" y="613409"/>
            <a:ext cx="207200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/>
              <a:t>Self </a:t>
            </a:r>
            <a:r>
              <a:rPr sz="2200" spc="-5" dirty="0"/>
              <a:t>limited</a:t>
            </a:r>
            <a:r>
              <a:rPr sz="2200" spc="-65" dirty="0"/>
              <a:t> </a:t>
            </a:r>
            <a:r>
              <a:rPr sz="2200" spc="-15" dirty="0"/>
              <a:t>GE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268094" y="1037082"/>
            <a:ext cx="5277485" cy="30505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5580" marR="5080" indent="-182880">
              <a:lnSpc>
                <a:spcPct val="87900"/>
              </a:lnSpc>
              <a:spcBef>
                <a:spcPts val="520"/>
              </a:spcBef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Intestinal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complications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older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children, 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pseudoappendicitis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060"/>
              </a:lnSpc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Septicemia –</a:t>
            </a:r>
            <a:r>
              <a:rPr sz="22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adults,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4"/>
              </a:lnSpc>
            </a:pPr>
            <a:r>
              <a:rPr sz="2850" spc="-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Post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infective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phenomena</a:t>
            </a:r>
            <a:endParaRPr sz="2200">
              <a:latin typeface="Trebuchet MS"/>
              <a:cs typeface="Trebuchet MS"/>
            </a:endParaRPr>
          </a:p>
          <a:p>
            <a:pPr marL="332740">
              <a:lnSpc>
                <a:spcPts val="2905"/>
              </a:lnSpc>
            </a:pPr>
            <a:r>
              <a:rPr sz="260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Reactive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arthritis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2905"/>
              </a:lnSpc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Erythema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nodosum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2955"/>
              </a:lnSpc>
            </a:pPr>
            <a:r>
              <a:rPr sz="2600" spc="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Graves’</a:t>
            </a:r>
            <a:r>
              <a:rPr sz="2000" spc="-1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2000">
              <a:latin typeface="Trebuchet MS"/>
              <a:cs typeface="Trebuchet MS"/>
            </a:endParaRPr>
          </a:p>
          <a:p>
            <a:pPr marL="332740">
              <a:lnSpc>
                <a:spcPts val="3060"/>
              </a:lnSpc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Super</a:t>
            </a:r>
            <a:r>
              <a:rPr sz="20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mitogen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Kawasaki’s</a:t>
            </a:r>
            <a:r>
              <a:rPr sz="2000" spc="-3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8248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39567" y="4549140"/>
            <a:ext cx="5561330" cy="878205"/>
            <a:chOff x="2639567" y="4549140"/>
            <a:chExt cx="5561330" cy="878205"/>
          </a:xfrm>
        </p:grpSpPr>
        <p:sp>
          <p:nvSpPr>
            <p:cNvPr id="5" name="object 5"/>
            <p:cNvSpPr/>
            <p:nvPr/>
          </p:nvSpPr>
          <p:spPr>
            <a:xfrm>
              <a:off x="2639567" y="4978908"/>
              <a:ext cx="5561076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663" y="4549140"/>
              <a:ext cx="5548884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7460" y="662178"/>
            <a:ext cx="5015230" cy="300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Culture</a:t>
            </a:r>
            <a:r>
              <a:rPr sz="2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isolation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blood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BHI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broth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LN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aspirate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BA,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MAC,</a:t>
            </a:r>
            <a:r>
              <a:rPr sz="22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>
              <a:lnSpc>
                <a:spcPct val="96200"/>
              </a:lnSpc>
              <a:spcBef>
                <a:spcPts val="170"/>
              </a:spcBef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feces, food, soil 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DCA, MAC, CIN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Agar(dark red, 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bull’s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eye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colony)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Incubation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at 25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deg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37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deg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Cold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enrichment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460" y="675894"/>
            <a:ext cx="5502910" cy="1117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10" dirty="0"/>
              <a:t>Biochemical</a:t>
            </a:r>
            <a:r>
              <a:rPr spc="-40" dirty="0"/>
              <a:t> </a:t>
            </a:r>
            <a:r>
              <a:rPr spc="-5" dirty="0"/>
              <a:t>tests</a:t>
            </a:r>
            <a:endParaRPr sz="2600">
              <a:latin typeface="Georgia"/>
              <a:cs typeface="Georgia"/>
            </a:endParaRPr>
          </a:p>
          <a:p>
            <a:pPr marL="195580" marR="5080" indent="-182880">
              <a:lnSpc>
                <a:spcPct val="96200"/>
              </a:lnSpc>
              <a:spcBef>
                <a:spcPts val="165"/>
              </a:spcBef>
            </a:pPr>
            <a:r>
              <a:rPr sz="260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5" dirty="0"/>
              <a:t>Differential </a:t>
            </a:r>
            <a:r>
              <a:rPr spc="-5" dirty="0"/>
              <a:t>motility </a:t>
            </a:r>
            <a:r>
              <a:rPr dirty="0"/>
              <a:t>– </a:t>
            </a:r>
            <a:r>
              <a:rPr spc="-5" dirty="0"/>
              <a:t>motile at 22degC (not</a:t>
            </a:r>
            <a:r>
              <a:rPr spc="-215" dirty="0"/>
              <a:t> </a:t>
            </a:r>
            <a:r>
              <a:rPr spc="-5" dirty="0"/>
              <a:t>at  37degC)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7460" y="1790192"/>
            <a:ext cx="6075045" cy="239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Cold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enrichment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growth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improves at 4deg</a:t>
            </a:r>
            <a:r>
              <a:rPr sz="2000" spc="-3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Urease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positive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Sugar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fermentation</a:t>
            </a:r>
            <a:endParaRPr sz="20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Sucrose, cellobiose, sorbitol –</a:t>
            </a:r>
            <a:r>
              <a:rPr sz="1900" spc="-3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Y.enterocolitica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Rhamnose,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salicin,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melibiose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900" spc="-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rebuchet MS"/>
                <a:cs typeface="Trebuchet MS"/>
              </a:rPr>
              <a:t>Y.pseudotuberculosis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9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220" dirty="0">
                <a:solidFill>
                  <a:srgbClr val="404040"/>
                </a:solidFill>
                <a:latin typeface="Trebuchet MS"/>
                <a:cs typeface="Trebuchet MS"/>
              </a:rPr>
              <a:t>VP,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Ornithine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decarboxylase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only</a:t>
            </a:r>
            <a:r>
              <a:rPr sz="19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Y.enterocolitica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460" y="664590"/>
            <a:ext cx="115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400" b="0" spc="-10" dirty="0">
                <a:latin typeface="Calibri Light"/>
                <a:cs typeface="Calibri Light"/>
              </a:rPr>
              <a:t>Serology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349" y="1102868"/>
            <a:ext cx="4471035" cy="868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105"/>
              </a:spcBef>
            </a:pPr>
            <a:r>
              <a:rPr sz="2600" spc="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45" dirty="0"/>
              <a:t>Ab </a:t>
            </a:r>
            <a:r>
              <a:rPr spc="-5" dirty="0"/>
              <a:t>detection </a:t>
            </a:r>
            <a:r>
              <a:rPr dirty="0"/>
              <a:t>– </a:t>
            </a:r>
            <a:r>
              <a:rPr spc="-10" dirty="0"/>
              <a:t>agglutination,</a:t>
            </a:r>
            <a:r>
              <a:rPr spc="-254" dirty="0"/>
              <a:t> </a:t>
            </a:r>
            <a:r>
              <a:rPr spc="-5" dirty="0"/>
              <a:t>ELISA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850" spc="-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0" dirty="0"/>
              <a:t>Treatment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688" y="1958086"/>
            <a:ext cx="2713355" cy="1241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60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Diarrhea,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self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limiting</a:t>
            </a:r>
            <a:endParaRPr sz="20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Fluoroquinolone</a:t>
            </a:r>
            <a:endParaRPr sz="20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600" spc="4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950" spc="60" baseline="21367" dirty="0">
                <a:solidFill>
                  <a:srgbClr val="404040"/>
                </a:solidFill>
                <a:latin typeface="Trebuchet MS"/>
                <a:cs typeface="Trebuchet MS"/>
              </a:rPr>
              <a:t>rd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gen</a:t>
            </a:r>
            <a:r>
              <a:rPr sz="20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cephalosporin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0539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1223" y="4549140"/>
            <a:ext cx="2985516" cy="87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0539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1223" y="4549140"/>
            <a:ext cx="2985516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7460" y="662178"/>
            <a:ext cx="556196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/>
              <a:t>Harbour </a:t>
            </a:r>
            <a:r>
              <a:rPr sz="2200" spc="-5" dirty="0"/>
              <a:t>respiratory tracts of </a:t>
            </a:r>
            <a:r>
              <a:rPr sz="2200" spc="-15" dirty="0"/>
              <a:t>many</a:t>
            </a:r>
            <a:r>
              <a:rPr sz="2200" spc="-114" dirty="0"/>
              <a:t> </a:t>
            </a:r>
            <a:r>
              <a:rPr sz="2200" spc="-15" dirty="0"/>
              <a:t>animals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5580" marR="252729" indent="-182880">
              <a:lnSpc>
                <a:spcPct val="96200"/>
              </a:lnSpc>
              <a:spcBef>
                <a:spcPts val="235"/>
              </a:spcBef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i="1" spc="-5" dirty="0">
                <a:latin typeface="Trebuchet MS"/>
                <a:cs typeface="Trebuchet MS"/>
              </a:rPr>
              <a:t>Pasteurella multocida </a:t>
            </a:r>
            <a:r>
              <a:rPr spc="-5" dirty="0"/>
              <a:t>– </a:t>
            </a:r>
            <a:r>
              <a:rPr spc="-10" dirty="0"/>
              <a:t>MC </a:t>
            </a:r>
            <a:r>
              <a:rPr spc="-5" dirty="0"/>
              <a:t>organism</a:t>
            </a:r>
            <a:r>
              <a:rPr spc="-145" dirty="0"/>
              <a:t> </a:t>
            </a:r>
            <a:r>
              <a:rPr spc="-10" dirty="0"/>
              <a:t>in  </a:t>
            </a:r>
            <a:r>
              <a:rPr spc="-15" dirty="0"/>
              <a:t>dog/cat bite</a:t>
            </a:r>
            <a:r>
              <a:rPr spc="-20" dirty="0"/>
              <a:t> </a:t>
            </a:r>
            <a:r>
              <a:rPr spc="-15" dirty="0"/>
              <a:t>wounds</a:t>
            </a:r>
            <a:endParaRPr sz="2850">
              <a:latin typeface="Trebuchet MS"/>
              <a:cs typeface="Trebuchet MS"/>
            </a:endParaRPr>
          </a:p>
          <a:p>
            <a:pPr marL="195580" marR="5080" indent="-182880">
              <a:lnSpc>
                <a:spcPct val="100000"/>
              </a:lnSpc>
              <a:spcBef>
                <a:spcPts val="155"/>
              </a:spcBef>
            </a:pPr>
            <a:r>
              <a:rPr sz="2850" spc="-7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i="1" spc="-70" dirty="0">
                <a:latin typeface="Trebuchet MS"/>
                <a:cs typeface="Trebuchet MS"/>
              </a:rPr>
              <a:t>P.haemolytica </a:t>
            </a:r>
            <a:r>
              <a:rPr spc="-10" dirty="0"/>
              <a:t>and </a:t>
            </a:r>
            <a:r>
              <a:rPr i="1" spc="-70" dirty="0">
                <a:latin typeface="Trebuchet MS"/>
                <a:cs typeface="Trebuchet MS"/>
              </a:rPr>
              <a:t>P.pneumotropica </a:t>
            </a:r>
            <a:r>
              <a:rPr spc="-5" dirty="0"/>
              <a:t>rarely  infect</a:t>
            </a:r>
            <a:r>
              <a:rPr spc="-50" dirty="0"/>
              <a:t> </a:t>
            </a:r>
            <a:r>
              <a:rPr spc="-15" dirty="0"/>
              <a:t>humans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850" spc="-7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i="1" spc="-75" dirty="0">
                <a:latin typeface="Trebuchet MS"/>
                <a:cs typeface="Trebuchet MS"/>
              </a:rPr>
              <a:t>P.aviseptica </a:t>
            </a:r>
            <a:r>
              <a:rPr spc="-5" dirty="0"/>
              <a:t>– chicken </a:t>
            </a:r>
            <a:r>
              <a:rPr spc="-15" dirty="0"/>
              <a:t>cholera</a:t>
            </a:r>
            <a:r>
              <a:rPr spc="70" dirty="0"/>
              <a:t> </a:t>
            </a:r>
            <a:r>
              <a:rPr spc="-15" dirty="0"/>
              <a:t>bacillus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7460" y="675894"/>
            <a:ext cx="6156325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15" dirty="0"/>
              <a:t>Clinical</a:t>
            </a:r>
            <a:r>
              <a:rPr spc="-55" dirty="0"/>
              <a:t> </a:t>
            </a:r>
            <a:r>
              <a:rPr spc="-5" dirty="0"/>
              <a:t>findings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15" dirty="0"/>
              <a:t>Following </a:t>
            </a:r>
            <a:r>
              <a:rPr dirty="0"/>
              <a:t>animal </a:t>
            </a:r>
            <a:r>
              <a:rPr spc="-5" dirty="0"/>
              <a:t>bite </a:t>
            </a:r>
            <a:r>
              <a:rPr dirty="0"/>
              <a:t>– </a:t>
            </a:r>
            <a:r>
              <a:rPr spc="-5" dirty="0"/>
              <a:t>area </a:t>
            </a:r>
            <a:r>
              <a:rPr dirty="0"/>
              <a:t>– red, swollen, </a:t>
            </a:r>
            <a:r>
              <a:rPr spc="-5" dirty="0"/>
              <a:t>painful</a:t>
            </a:r>
            <a:r>
              <a:rPr spc="-385" dirty="0"/>
              <a:t> </a:t>
            </a:r>
            <a:r>
              <a:rPr dirty="0"/>
              <a:t>–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60" y="1444958"/>
            <a:ext cx="6029325" cy="21653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variable regional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LN and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low grade</a:t>
            </a:r>
            <a:r>
              <a:rPr sz="2000" spc="-3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fever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600" spc="-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Pasteurella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commensal in human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respiratory</a:t>
            </a:r>
            <a:r>
              <a:rPr sz="2000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tract</a:t>
            </a:r>
            <a:endParaRPr sz="2000">
              <a:latin typeface="Trebuchet MS"/>
              <a:cs typeface="Trebuchet MS"/>
            </a:endParaRPr>
          </a:p>
          <a:p>
            <a:pPr marL="195580" marR="1080135" indent="-182880">
              <a:lnSpc>
                <a:spcPct val="96200"/>
              </a:lnSpc>
              <a:spcBef>
                <a:spcPts val="15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Infection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following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trauma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/ Sx leading</a:t>
            </a:r>
            <a:r>
              <a:rPr sz="2000" spc="-3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bacteremia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3075"/>
              </a:lnSpc>
              <a:spcBef>
                <a:spcPts val="120"/>
              </a:spcBef>
            </a:pPr>
            <a:r>
              <a:rPr sz="260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Meningitis,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appendicitis,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Chronic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respiratory</a:t>
            </a:r>
            <a:endParaRPr sz="2000">
              <a:latin typeface="Trebuchet MS"/>
              <a:cs typeface="Trebuchet MS"/>
            </a:endParaRPr>
          </a:p>
          <a:p>
            <a:pPr marL="195580">
              <a:lnSpc>
                <a:spcPts val="2355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infection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962400"/>
            <a:ext cx="2343912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39567" y="4549140"/>
            <a:ext cx="5561330" cy="878205"/>
            <a:chOff x="2639567" y="4549140"/>
            <a:chExt cx="5561330" cy="878205"/>
          </a:xfrm>
        </p:grpSpPr>
        <p:sp>
          <p:nvSpPr>
            <p:cNvPr id="3" name="object 3"/>
            <p:cNvSpPr/>
            <p:nvPr/>
          </p:nvSpPr>
          <p:spPr>
            <a:xfrm>
              <a:off x="2639567" y="4978908"/>
              <a:ext cx="5561076" cy="44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45663" y="4549140"/>
              <a:ext cx="5548884" cy="554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68094" y="612139"/>
            <a:ext cx="6027420" cy="7042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5580" marR="5080" indent="-182880">
              <a:lnSpc>
                <a:spcPct val="92900"/>
              </a:lnSpc>
              <a:spcBef>
                <a:spcPts val="32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Direct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Microscopy 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non motile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GNCB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bipolar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staining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8094" y="1271727"/>
            <a:ext cx="50057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15" dirty="0"/>
              <a:t>Culture </a:t>
            </a:r>
            <a:r>
              <a:rPr dirty="0"/>
              <a:t>– </a:t>
            </a:r>
            <a:r>
              <a:rPr spc="-5" dirty="0"/>
              <a:t>aerobes </a:t>
            </a:r>
            <a:r>
              <a:rPr dirty="0"/>
              <a:t>or </a:t>
            </a:r>
            <a:r>
              <a:rPr spc="-10" dirty="0"/>
              <a:t>facultative</a:t>
            </a:r>
            <a:r>
              <a:rPr spc="-280" dirty="0"/>
              <a:t> </a:t>
            </a:r>
            <a:r>
              <a:rPr spc="-5" dirty="0"/>
              <a:t>anaerobes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8094" y="1721866"/>
            <a:ext cx="5853430" cy="339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indent="-224154">
              <a:lnSpc>
                <a:spcPts val="2420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Grow readily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ordinary</a:t>
            </a:r>
            <a:r>
              <a:rPr sz="19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media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800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35" dirty="0">
                <a:solidFill>
                  <a:srgbClr val="404040"/>
                </a:solidFill>
                <a:latin typeface="Trebuchet MS"/>
                <a:cs typeface="Trebuchet MS"/>
              </a:rPr>
              <a:t>Resemble </a:t>
            </a:r>
            <a:r>
              <a:rPr sz="1900" spc="-50" dirty="0">
                <a:solidFill>
                  <a:srgbClr val="404040"/>
                </a:solidFill>
                <a:latin typeface="Trebuchet MS"/>
                <a:cs typeface="Trebuchet MS"/>
              </a:rPr>
              <a:t>Yersiniae</a:t>
            </a:r>
            <a:r>
              <a:rPr sz="1900" spc="-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but,</a:t>
            </a:r>
            <a:endParaRPr sz="1900">
              <a:latin typeface="Trebuchet MS"/>
              <a:cs typeface="Trebuchet MS"/>
            </a:endParaRPr>
          </a:p>
          <a:p>
            <a:pPr marL="332740">
              <a:lnSpc>
                <a:spcPts val="2795"/>
              </a:lnSpc>
              <a:tabLst>
                <a:tab pos="1504315" algn="l"/>
              </a:tabLst>
            </a:pPr>
            <a:r>
              <a:rPr sz="24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450" spc="-310" dirty="0">
                <a:solidFill>
                  <a:srgbClr val="C3240C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Oxidase	-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positive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80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Indole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900" spc="-2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positive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76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MAC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No</a:t>
            </a:r>
            <a:r>
              <a:rPr sz="1900" spc="-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growth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2920"/>
              </a:lnSpc>
            </a:pPr>
            <a:r>
              <a:rPr sz="2600" spc="-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Treatment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Penicillin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 for </a:t>
            </a:r>
            <a:r>
              <a:rPr sz="2000" i="1" dirty="0">
                <a:solidFill>
                  <a:srgbClr val="404040"/>
                </a:solidFill>
                <a:latin typeface="Trebuchet MS"/>
                <a:cs typeface="Trebuchet MS"/>
              </a:rPr>
              <a:t>Pasteurella</a:t>
            </a:r>
            <a:r>
              <a:rPr sz="2000" i="1" spc="-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404040"/>
                </a:solidFill>
                <a:latin typeface="Trebuchet MS"/>
                <a:cs typeface="Trebuchet MS"/>
              </a:rPr>
              <a:t>multocida</a:t>
            </a:r>
            <a:endParaRPr sz="2000">
              <a:latin typeface="Trebuchet MS"/>
              <a:cs typeface="Trebuchet MS"/>
            </a:endParaRPr>
          </a:p>
          <a:p>
            <a:pPr marL="195580">
              <a:lnSpc>
                <a:spcPts val="2310"/>
              </a:lnSpc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infections</a:t>
            </a:r>
            <a:endParaRPr sz="2000">
              <a:latin typeface="Trebuchet MS"/>
              <a:cs typeface="Trebuchet MS"/>
            </a:endParaRPr>
          </a:p>
          <a:p>
            <a:pPr marL="982980">
              <a:lnSpc>
                <a:spcPct val="100000"/>
              </a:lnSpc>
              <a:spcBef>
                <a:spcPts val="770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200" y="1714500"/>
            <a:ext cx="278892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8930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9615" y="4549140"/>
            <a:ext cx="2897124" cy="87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9615" y="4549140"/>
            <a:ext cx="2897124" cy="87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5580" marR="5080" indent="-182880">
              <a:lnSpc>
                <a:spcPct val="92900"/>
              </a:lnSpc>
              <a:spcBef>
                <a:spcPts val="325"/>
              </a:spcBef>
            </a:pPr>
            <a:r>
              <a:rPr sz="2600" spc="-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-45" dirty="0"/>
              <a:t>F.tularensis </a:t>
            </a:r>
            <a:r>
              <a:rPr dirty="0"/>
              <a:t>– </a:t>
            </a:r>
            <a:r>
              <a:rPr spc="-5" dirty="0"/>
              <a:t>causative agent </a:t>
            </a:r>
            <a:r>
              <a:rPr dirty="0"/>
              <a:t>of </a:t>
            </a:r>
            <a:r>
              <a:rPr spc="-65" dirty="0"/>
              <a:t>Tularemia </a:t>
            </a:r>
            <a:r>
              <a:rPr dirty="0"/>
              <a:t>–</a:t>
            </a:r>
            <a:r>
              <a:rPr spc="-195" dirty="0"/>
              <a:t> </a:t>
            </a:r>
            <a:r>
              <a:rPr spc="-10" dirty="0"/>
              <a:t>plague-  </a:t>
            </a:r>
            <a:r>
              <a:rPr dirty="0"/>
              <a:t>like </a:t>
            </a:r>
            <a:r>
              <a:rPr spc="-5" dirty="0"/>
              <a:t>disease </a:t>
            </a:r>
            <a:r>
              <a:rPr dirty="0"/>
              <a:t>of rodents </a:t>
            </a:r>
            <a:r>
              <a:rPr spc="-5" dirty="0"/>
              <a:t>and </a:t>
            </a:r>
            <a:r>
              <a:rPr dirty="0"/>
              <a:t>other small</a:t>
            </a:r>
            <a:r>
              <a:rPr spc="-340" dirty="0"/>
              <a:t> </a:t>
            </a:r>
            <a:r>
              <a:rPr dirty="0"/>
              <a:t>animals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67460" y="1294891"/>
            <a:ext cx="5681345" cy="285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95"/>
              </a:lnSpc>
              <a:spcBef>
                <a:spcPts val="105"/>
              </a:spcBef>
            </a:pPr>
            <a:r>
              <a:rPr sz="260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b="0" spc="5" dirty="0">
                <a:latin typeface="Calibri Light"/>
                <a:cs typeface="Calibri Light"/>
              </a:rPr>
              <a:t>Epidemiology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805"/>
              </a:lnSpc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Source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persists in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contaminated</a:t>
            </a:r>
            <a:r>
              <a:rPr sz="2000" spc="-1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environments,</a:t>
            </a:r>
            <a:endParaRPr sz="2000">
              <a:latin typeface="Trebuchet MS"/>
              <a:cs typeface="Trebuchet MS"/>
            </a:endParaRPr>
          </a:p>
          <a:p>
            <a:pPr marL="195580">
              <a:lnSpc>
                <a:spcPts val="224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insects,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animal</a:t>
            </a:r>
            <a:r>
              <a:rPr sz="20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carriers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980"/>
              </a:lnSpc>
            </a:pPr>
            <a:r>
              <a:rPr sz="2600" spc="-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Transmission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2000">
              <a:latin typeface="Trebuchet MS"/>
              <a:cs typeface="Trebuchet MS"/>
            </a:endParaRPr>
          </a:p>
          <a:p>
            <a:pPr marL="556260" indent="-224154">
              <a:lnSpc>
                <a:spcPts val="280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Blood sucking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insects-</a:t>
            </a:r>
            <a:r>
              <a:rPr sz="19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ticks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80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Contact with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wild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domestic</a:t>
            </a:r>
            <a:r>
              <a:rPr sz="1900" spc="-3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animals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850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Ingestion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contaminated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water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900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food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ts val="2920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Inhalation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infective</a:t>
            </a:r>
            <a:r>
              <a:rPr sz="19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aerosols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1630" y="4188333"/>
            <a:ext cx="35433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5520" y="4561332"/>
            <a:ext cx="2141220" cy="85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7460" y="384428"/>
            <a:ext cx="5397500" cy="4741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99160">
              <a:lnSpc>
                <a:spcPct val="100299"/>
              </a:lnSpc>
              <a:spcBef>
                <a:spcPts val="90"/>
              </a:spcBef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 </a:t>
            </a:r>
            <a:r>
              <a:rPr sz="3200" b="0" spc="-75" dirty="0">
                <a:latin typeface="Calibri Light"/>
                <a:cs typeface="Calibri Light"/>
              </a:rPr>
              <a:t>Tribe </a:t>
            </a:r>
            <a:r>
              <a:rPr sz="3200" b="0" spc="-60" dirty="0">
                <a:latin typeface="Calibri Light"/>
                <a:cs typeface="Calibri Light"/>
              </a:rPr>
              <a:t>Yersinieae </a:t>
            </a:r>
            <a:r>
              <a:rPr sz="3200" b="0" spc="-15" dirty="0">
                <a:latin typeface="Calibri Light"/>
                <a:cs typeface="Calibri Light"/>
              </a:rPr>
              <a:t>comprises  </a:t>
            </a:r>
            <a:r>
              <a:rPr sz="3200" b="0" spc="-10" dirty="0">
                <a:latin typeface="Calibri Light"/>
                <a:cs typeface="Calibri Light"/>
              </a:rPr>
              <a:t>Genus</a:t>
            </a:r>
            <a:r>
              <a:rPr sz="3200" b="0" spc="-20" dirty="0">
                <a:latin typeface="Calibri Light"/>
                <a:cs typeface="Calibri Light"/>
              </a:rPr>
              <a:t> </a:t>
            </a:r>
            <a:r>
              <a:rPr sz="3200" b="0" spc="-65" dirty="0">
                <a:latin typeface="Calibri Light"/>
                <a:cs typeface="Calibri Light"/>
              </a:rPr>
              <a:t>Yersinia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Calibri Light"/>
              <a:cs typeface="Calibri Light"/>
            </a:endParaRPr>
          </a:p>
          <a:p>
            <a:pPr marL="120650">
              <a:lnSpc>
                <a:spcPts val="2625"/>
              </a:lnSpc>
              <a:spcBef>
                <a:spcPts val="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well established</a:t>
            </a:r>
            <a:r>
              <a:rPr sz="22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pathogens</a:t>
            </a:r>
            <a:endParaRPr sz="2200">
              <a:latin typeface="Trebuchet MS"/>
              <a:cs typeface="Trebuchet MS"/>
            </a:endParaRPr>
          </a:p>
          <a:p>
            <a:pPr marL="360045">
              <a:lnSpc>
                <a:spcPts val="3404"/>
              </a:lnSpc>
            </a:pPr>
            <a:r>
              <a:rPr sz="2850" spc="-5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Yersinia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pestis -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2200">
              <a:latin typeface="Trebuchet MS"/>
              <a:cs typeface="Trebuchet MS"/>
            </a:endParaRPr>
          </a:p>
          <a:p>
            <a:pPr marL="332740">
              <a:lnSpc>
                <a:spcPct val="100000"/>
              </a:lnSpc>
              <a:spcBef>
                <a:spcPts val="95"/>
              </a:spcBef>
            </a:pPr>
            <a:r>
              <a:rPr sz="2850" spc="-5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Yersinia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pseudotuberculosis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2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Yersiniosis</a:t>
            </a:r>
            <a:endParaRPr sz="2200">
              <a:latin typeface="Trebuchet MS"/>
              <a:cs typeface="Trebuchet MS"/>
            </a:endParaRPr>
          </a:p>
          <a:p>
            <a:pPr marL="332740">
              <a:lnSpc>
                <a:spcPct val="100000"/>
              </a:lnSpc>
            </a:pPr>
            <a:r>
              <a:rPr sz="2850" spc="-5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Yersinia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enterocolitica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Yersiniosis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Trebuchet MS"/>
              <a:cs typeface="Trebuchet MS"/>
            </a:endParaRPr>
          </a:p>
          <a:p>
            <a:pPr marR="583565" algn="r">
              <a:lnSpc>
                <a:spcPct val="100000"/>
              </a:lnSpc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6568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142" y="851992"/>
            <a:ext cx="6586220" cy="148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r>
              <a:rPr sz="3200" b="0" spc="25" dirty="0">
                <a:latin typeface="Calibri Light"/>
                <a:cs typeface="Calibri Light"/>
              </a:rPr>
              <a:t>Four</a:t>
            </a:r>
            <a:r>
              <a:rPr sz="3200" b="0" spc="75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subspecies</a:t>
            </a:r>
            <a:endParaRPr sz="3200">
              <a:latin typeface="Calibri Light"/>
              <a:cs typeface="Calibri Light"/>
            </a:endParaRPr>
          </a:p>
          <a:p>
            <a:pPr marL="50165">
              <a:lnSpc>
                <a:spcPts val="3835"/>
              </a:lnSpc>
              <a:spcBef>
                <a:spcPts val="5"/>
              </a:spcBef>
            </a:pPr>
            <a:r>
              <a:rPr sz="320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3200" b="0" spc="-10" dirty="0">
                <a:latin typeface="Calibri Light"/>
                <a:cs typeface="Calibri Light"/>
              </a:rPr>
              <a:t>subsp.tularensis </a:t>
            </a:r>
            <a:r>
              <a:rPr sz="3200" b="0" dirty="0">
                <a:latin typeface="Calibri Light"/>
                <a:cs typeface="Calibri Light"/>
              </a:rPr>
              <a:t>– </a:t>
            </a:r>
            <a:r>
              <a:rPr sz="3200" b="0" spc="-20" dirty="0">
                <a:latin typeface="Calibri Light"/>
                <a:cs typeface="Calibri Light"/>
              </a:rPr>
              <a:t>most </a:t>
            </a:r>
            <a:r>
              <a:rPr sz="3200" b="0" spc="-5" dirty="0">
                <a:latin typeface="Calibri Light"/>
                <a:cs typeface="Calibri Light"/>
              </a:rPr>
              <a:t>virulent,</a:t>
            </a:r>
            <a:r>
              <a:rPr sz="3200" b="0" spc="-60" dirty="0">
                <a:latin typeface="Calibri Light"/>
                <a:cs typeface="Calibri Light"/>
              </a:rPr>
              <a:t> </a:t>
            </a:r>
            <a:r>
              <a:rPr sz="3200" b="0" spc="-5" dirty="0">
                <a:latin typeface="Calibri Light"/>
                <a:cs typeface="Calibri Light"/>
              </a:rPr>
              <a:t>North</a:t>
            </a:r>
            <a:endParaRPr sz="3200">
              <a:latin typeface="Calibri Light"/>
              <a:cs typeface="Calibri Light"/>
            </a:endParaRPr>
          </a:p>
          <a:p>
            <a:pPr marL="38100">
              <a:lnSpc>
                <a:spcPts val="3835"/>
              </a:lnSpc>
            </a:pPr>
            <a:r>
              <a:rPr sz="2700" spc="-247" baseline="38580" dirty="0">
                <a:solidFill>
                  <a:srgbClr val="C3240C"/>
                </a:solidFill>
                <a:latin typeface="Arial"/>
                <a:cs typeface="Arial"/>
              </a:rPr>
              <a:t>•</a:t>
            </a:r>
            <a:r>
              <a:rPr sz="3200" b="0" spc="-165" dirty="0">
                <a:latin typeface="Calibri Light"/>
                <a:cs typeface="Calibri Light"/>
              </a:rPr>
              <a:t>A</a:t>
            </a:r>
            <a:r>
              <a:rPr sz="2700" spc="-247" baseline="3858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3200" b="0" spc="-165" dirty="0">
                <a:latin typeface="Calibri Light"/>
                <a:cs typeface="Calibri Light"/>
              </a:rPr>
              <a:t>merica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9964" y="4533900"/>
            <a:ext cx="1766315" cy="78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2396" y="4539996"/>
            <a:ext cx="3511296" cy="77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8094" y="673734"/>
            <a:ext cx="47650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4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pc="-40" dirty="0"/>
              <a:t>Tularemia </a:t>
            </a:r>
            <a:r>
              <a:rPr spc="-5" dirty="0"/>
              <a:t>has </a:t>
            </a:r>
            <a:r>
              <a:rPr dirty="0"/>
              <a:t>various </a:t>
            </a:r>
            <a:r>
              <a:rPr spc="-5" dirty="0"/>
              <a:t>clinical</a:t>
            </a:r>
            <a:r>
              <a:rPr spc="-220" dirty="0"/>
              <a:t> </a:t>
            </a:r>
            <a:r>
              <a:rPr dirty="0"/>
              <a:t>syndromes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094" y="1132076"/>
            <a:ext cx="5925185" cy="393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indent="-224154">
              <a:lnSpc>
                <a:spcPts val="2655"/>
              </a:lnSpc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Ulceroglandular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tularemia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MC</a:t>
            </a:r>
            <a:r>
              <a:rPr sz="1900" spc="-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form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Pulmonary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tularemia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aerosol –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Lab</a:t>
            </a:r>
            <a:r>
              <a:rPr sz="1900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worker</a:t>
            </a:r>
            <a:endParaRPr sz="1900">
              <a:latin typeface="Trebuchet MS"/>
              <a:cs typeface="Trebuchet MS"/>
            </a:endParaRPr>
          </a:p>
          <a:p>
            <a:pPr marL="514984" marR="376555" indent="-182880">
              <a:lnSpc>
                <a:spcPct val="98400"/>
              </a:lnSpc>
              <a:spcBef>
                <a:spcPts val="195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dirty="0"/>
              <a:t>	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Oropharyngeal tularemia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undercooked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meat, 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membranous pharyngitis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cervical 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lymphadenopathy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80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Oculoglandular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tularemia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purulent</a:t>
            </a:r>
            <a:r>
              <a:rPr sz="19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conjunctivitis</a:t>
            </a:r>
            <a:endParaRPr sz="1900">
              <a:latin typeface="Trebuchet MS"/>
              <a:cs typeface="Trebuchet MS"/>
            </a:endParaRPr>
          </a:p>
          <a:p>
            <a:pPr marL="556260" indent="-224154">
              <a:lnSpc>
                <a:spcPct val="100000"/>
              </a:lnSpc>
              <a:spcBef>
                <a:spcPts val="100"/>
              </a:spcBef>
              <a:buClr>
                <a:srgbClr val="C3240C"/>
              </a:buClr>
              <a:buSzPct val="128947"/>
              <a:buFont typeface="Georgia"/>
              <a:buChar char="*"/>
              <a:tabLst>
                <a:tab pos="556895" algn="l"/>
              </a:tabLst>
            </a:pPr>
            <a:r>
              <a:rPr sz="1900" spc="-45" dirty="0">
                <a:solidFill>
                  <a:srgbClr val="404040"/>
                </a:solidFill>
                <a:latin typeface="Trebuchet MS"/>
                <a:cs typeface="Trebuchet MS"/>
              </a:rPr>
              <a:t>Typhoid-like</a:t>
            </a:r>
            <a:r>
              <a:rPr sz="1900" spc="-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illness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Bioterrorism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Category</a:t>
            </a:r>
            <a:r>
              <a:rPr sz="20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agent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3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bioterrorism</a:t>
            </a:r>
            <a:endParaRPr sz="2000">
              <a:latin typeface="Trebuchet MS"/>
              <a:cs typeface="Trebuchet MS"/>
            </a:endParaRPr>
          </a:p>
          <a:p>
            <a:pPr marL="1158240">
              <a:lnSpc>
                <a:spcPct val="100000"/>
              </a:lnSpc>
              <a:spcBef>
                <a:spcPts val="1925"/>
              </a:spcBef>
            </a:pPr>
            <a:r>
              <a:rPr sz="52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25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4047744"/>
            <a:ext cx="2133600" cy="2537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39567" y="4549140"/>
            <a:ext cx="5561330" cy="878205"/>
            <a:chOff x="2639567" y="4549140"/>
            <a:chExt cx="5561330" cy="878205"/>
          </a:xfrm>
        </p:grpSpPr>
        <p:sp>
          <p:nvSpPr>
            <p:cNvPr id="4" name="object 4"/>
            <p:cNvSpPr/>
            <p:nvPr/>
          </p:nvSpPr>
          <p:spPr>
            <a:xfrm>
              <a:off x="2639567" y="4978908"/>
              <a:ext cx="5561076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5663" y="4549140"/>
              <a:ext cx="5548884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0160" y="544329"/>
            <a:ext cx="5896610" cy="35902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800" spc="-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b="0" spc="-15" dirty="0">
                <a:latin typeface="Calibri Light"/>
                <a:cs typeface="Calibri Light"/>
              </a:rPr>
              <a:t>Culture </a:t>
            </a:r>
            <a:r>
              <a:rPr sz="2800" b="0" spc="-5" dirty="0">
                <a:latin typeface="Calibri Light"/>
                <a:cs typeface="Calibri Light"/>
              </a:rPr>
              <a:t>– </a:t>
            </a:r>
            <a:r>
              <a:rPr sz="2800" b="0" spc="-20" dirty="0">
                <a:latin typeface="Calibri Light"/>
                <a:cs typeface="Calibri Light"/>
              </a:rPr>
              <a:t>highly</a:t>
            </a:r>
            <a:r>
              <a:rPr sz="2800" b="0" spc="4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fastidious</a:t>
            </a:r>
            <a:endParaRPr sz="2800">
              <a:latin typeface="Calibri Light"/>
              <a:cs typeface="Calibri Light"/>
            </a:endParaRPr>
          </a:p>
          <a:p>
            <a:pPr marL="320040">
              <a:lnSpc>
                <a:spcPct val="100000"/>
              </a:lnSpc>
              <a:spcBef>
                <a:spcPts val="535"/>
              </a:spcBef>
            </a:pPr>
            <a:r>
              <a:rPr sz="2600" spc="4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BCG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 – Blood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cysteine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glucose</a:t>
            </a:r>
            <a:r>
              <a:rPr sz="2000" spc="-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</a:t>
            </a:r>
            <a:endParaRPr sz="2000">
              <a:latin typeface="Trebuchet MS"/>
              <a:cs typeface="Trebuchet MS"/>
            </a:endParaRPr>
          </a:p>
          <a:p>
            <a:pPr marL="320040">
              <a:lnSpc>
                <a:spcPts val="3080"/>
              </a:lnSpc>
              <a:spcBef>
                <a:spcPts val="80"/>
              </a:spcBef>
            </a:pPr>
            <a:r>
              <a:rPr sz="2600" spc="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CHAB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 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cysteine heart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agar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9%</a:t>
            </a:r>
            <a:r>
              <a:rPr sz="2000"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heated</a:t>
            </a:r>
            <a:endParaRPr sz="2000">
              <a:latin typeface="Trebuchet MS"/>
              <a:cs typeface="Trebuchet MS"/>
            </a:endParaRPr>
          </a:p>
          <a:p>
            <a:pPr marL="502920">
              <a:lnSpc>
                <a:spcPts val="236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sheep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endParaRPr sz="2000">
              <a:latin typeface="Trebuchet MS"/>
              <a:cs typeface="Trebuchet MS"/>
            </a:endParaRPr>
          </a:p>
          <a:p>
            <a:pPr marL="182880" marR="200025" indent="-182880">
              <a:lnSpc>
                <a:spcPct val="96200"/>
              </a:lnSpc>
              <a:spcBef>
                <a:spcPts val="229"/>
              </a:spcBef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Sample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ulcer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scraping,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LN 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biopsy,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gastric 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washing,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sputum,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blood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37deg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 – 2-4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days</a:t>
            </a:r>
            <a:endParaRPr sz="2200">
              <a:latin typeface="Trebuchet MS"/>
              <a:cs typeface="Trebuchet MS"/>
            </a:endParaRPr>
          </a:p>
          <a:p>
            <a:pPr marL="502920" marR="415290" indent="-182880">
              <a:lnSpc>
                <a:spcPct val="97100"/>
              </a:lnSpc>
              <a:spcBef>
                <a:spcPts val="254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Colonies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blue </a:t>
            </a:r>
            <a:r>
              <a:rPr sz="2000" spc="-90" dirty="0">
                <a:solidFill>
                  <a:srgbClr val="404040"/>
                </a:solidFill>
                <a:latin typeface="Trebuchet MS"/>
                <a:cs typeface="Trebuchet MS"/>
              </a:rPr>
              <a:t>gray,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round,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smooth,</a:t>
            </a:r>
            <a:r>
              <a:rPr sz="2000" spc="-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slightly  mucoid</a:t>
            </a:r>
            <a:endParaRPr sz="2000">
              <a:latin typeface="Trebuchet MS"/>
              <a:cs typeface="Trebuchet MS"/>
            </a:endParaRPr>
          </a:p>
          <a:p>
            <a:pPr marL="320040">
              <a:lnSpc>
                <a:spcPct val="100000"/>
              </a:lnSpc>
              <a:spcBef>
                <a:spcPts val="180"/>
              </a:spcBef>
            </a:pPr>
            <a:r>
              <a:rPr sz="2600" spc="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30" dirty="0">
                <a:solidFill>
                  <a:srgbClr val="404040"/>
                </a:solidFill>
                <a:latin typeface="Trebuchet MS"/>
                <a:cs typeface="Trebuchet MS"/>
              </a:rPr>
              <a:t>BSL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III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0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mandatory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250948" y="4209415"/>
            <a:ext cx="354330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9452" y="5294376"/>
            <a:ext cx="3523488" cy="44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102" y="4049395"/>
            <a:ext cx="975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OMP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90702" y="943483"/>
            <a:ext cx="7802245" cy="4432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22885" marR="30480" indent="-182880">
              <a:lnSpc>
                <a:spcPts val="3190"/>
              </a:lnSpc>
              <a:spcBef>
                <a:spcPts val="405"/>
              </a:spcBef>
              <a:tabLst>
                <a:tab pos="7211695" algn="l"/>
              </a:tabLst>
            </a:pPr>
            <a:r>
              <a:rPr sz="2850" spc="-4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i="1" spc="-600" dirty="0">
                <a:latin typeface="Trebuchet MS"/>
                <a:cs typeface="Trebuchet MS"/>
              </a:rPr>
              <a:t>F</a:t>
            </a:r>
            <a:r>
              <a:rPr sz="2800" i="1" spc="-40" dirty="0">
                <a:latin typeface="Trebuchet MS"/>
                <a:cs typeface="Trebuchet MS"/>
              </a:rPr>
              <a:t>.tul</a:t>
            </a:r>
            <a:r>
              <a:rPr sz="2800" i="1" spc="-50" dirty="0">
                <a:latin typeface="Trebuchet MS"/>
                <a:cs typeface="Trebuchet MS"/>
              </a:rPr>
              <a:t>a</a:t>
            </a:r>
            <a:r>
              <a:rPr sz="2800" i="1" spc="-45" dirty="0">
                <a:latin typeface="Trebuchet MS"/>
                <a:cs typeface="Trebuchet MS"/>
              </a:rPr>
              <a:t>re</a:t>
            </a:r>
            <a:r>
              <a:rPr sz="2800" i="1" spc="-50" dirty="0">
                <a:latin typeface="Trebuchet MS"/>
                <a:cs typeface="Trebuchet MS"/>
              </a:rPr>
              <a:t>n</a:t>
            </a:r>
            <a:r>
              <a:rPr sz="2800" i="1" spc="-45" dirty="0">
                <a:latin typeface="Trebuchet MS"/>
                <a:cs typeface="Trebuchet MS"/>
              </a:rPr>
              <a:t>s</a:t>
            </a:r>
            <a:r>
              <a:rPr sz="2800" i="1" spc="-35" dirty="0">
                <a:latin typeface="Trebuchet MS"/>
                <a:cs typeface="Trebuchet MS"/>
              </a:rPr>
              <a:t>i</a:t>
            </a:r>
            <a:r>
              <a:rPr sz="2800" i="1" spc="-5" dirty="0">
                <a:latin typeface="Trebuchet MS"/>
                <a:cs typeface="Trebuchet MS"/>
              </a:rPr>
              <a:t>s</a:t>
            </a:r>
            <a:r>
              <a:rPr sz="2800" i="1" spc="-20" dirty="0">
                <a:latin typeface="Trebuchet MS"/>
                <a:cs typeface="Trebuchet MS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–</a:t>
            </a:r>
            <a:r>
              <a:rPr sz="2800" b="0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sma</a:t>
            </a:r>
            <a:r>
              <a:rPr sz="2800" b="0" spc="-15" dirty="0">
                <a:latin typeface="Calibri Light"/>
                <a:cs typeface="Calibri Light"/>
              </a:rPr>
              <a:t>l</a:t>
            </a:r>
            <a:r>
              <a:rPr sz="2800" b="0" spc="-5" dirty="0">
                <a:latin typeface="Calibri Light"/>
                <a:cs typeface="Calibri Light"/>
              </a:rPr>
              <a:t>l,</a:t>
            </a:r>
            <a:r>
              <a:rPr sz="2800" b="0" spc="-30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G</a:t>
            </a:r>
            <a:r>
              <a:rPr sz="2800" b="0" spc="-10" dirty="0">
                <a:latin typeface="Calibri Light"/>
                <a:cs typeface="Calibri Light"/>
              </a:rPr>
              <a:t>N</a:t>
            </a:r>
            <a:r>
              <a:rPr sz="2800" b="0" spc="-20" dirty="0">
                <a:latin typeface="Calibri Light"/>
                <a:cs typeface="Calibri Light"/>
              </a:rPr>
              <a:t>C</a:t>
            </a:r>
            <a:r>
              <a:rPr sz="2800" b="0" spc="-50" dirty="0">
                <a:latin typeface="Calibri Light"/>
                <a:cs typeface="Calibri Light"/>
              </a:rPr>
              <a:t>B</a:t>
            </a:r>
            <a:r>
              <a:rPr sz="2800" b="0" spc="-5" dirty="0">
                <a:latin typeface="Calibri Light"/>
                <a:cs typeface="Calibri Light"/>
              </a:rPr>
              <a:t>,</a:t>
            </a:r>
            <a:r>
              <a:rPr sz="2800" b="0" spc="-15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b</a:t>
            </a:r>
            <a:r>
              <a:rPr sz="2800" b="0" spc="-30" dirty="0">
                <a:latin typeface="Calibri Light"/>
                <a:cs typeface="Calibri Light"/>
              </a:rPr>
              <a:t>i</a:t>
            </a:r>
            <a:r>
              <a:rPr sz="2800" b="0" spc="-15" dirty="0">
                <a:latin typeface="Calibri Light"/>
                <a:cs typeface="Calibri Light"/>
              </a:rPr>
              <a:t>p</a:t>
            </a:r>
            <a:r>
              <a:rPr sz="2800" b="0" spc="-10" dirty="0">
                <a:latin typeface="Calibri Light"/>
                <a:cs typeface="Calibri Light"/>
              </a:rPr>
              <a:t>o</a:t>
            </a:r>
            <a:r>
              <a:rPr sz="2800" b="0" spc="-30" dirty="0">
                <a:latin typeface="Calibri Light"/>
                <a:cs typeface="Calibri Light"/>
              </a:rPr>
              <a:t>l</a:t>
            </a:r>
            <a:r>
              <a:rPr sz="2800" b="0" spc="-5" dirty="0">
                <a:latin typeface="Calibri Light"/>
                <a:cs typeface="Calibri Light"/>
              </a:rPr>
              <a:t>ar</a:t>
            </a:r>
            <a:r>
              <a:rPr sz="2800" b="0" spc="-20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a</a:t>
            </a:r>
            <a:r>
              <a:rPr sz="2800" b="0" spc="-20" dirty="0">
                <a:latin typeface="Calibri Light"/>
                <a:cs typeface="Calibri Light"/>
              </a:rPr>
              <a:t>p</a:t>
            </a:r>
            <a:r>
              <a:rPr sz="2800" b="0" spc="-15" dirty="0">
                <a:latin typeface="Calibri Light"/>
                <a:cs typeface="Calibri Light"/>
              </a:rPr>
              <a:t>p</a:t>
            </a:r>
            <a:r>
              <a:rPr sz="2800" b="0" spc="-20" dirty="0">
                <a:latin typeface="Calibri Light"/>
                <a:cs typeface="Calibri Light"/>
              </a:rPr>
              <a:t>e</a:t>
            </a:r>
            <a:r>
              <a:rPr sz="2800" b="0" spc="-5" dirty="0">
                <a:latin typeface="Calibri Light"/>
                <a:cs typeface="Calibri Light"/>
              </a:rPr>
              <a:t>a</a:t>
            </a:r>
            <a:r>
              <a:rPr sz="2800" b="0" spc="-90" dirty="0">
                <a:latin typeface="Calibri Light"/>
                <a:cs typeface="Calibri Light"/>
              </a:rPr>
              <a:t>r</a:t>
            </a:r>
            <a:r>
              <a:rPr sz="2800" b="0" spc="-5" dirty="0">
                <a:latin typeface="Calibri Light"/>
                <a:cs typeface="Calibri Light"/>
              </a:rPr>
              <a:t>a</a:t>
            </a:r>
            <a:r>
              <a:rPr sz="2800" b="0" spc="-25" dirty="0">
                <a:latin typeface="Calibri Light"/>
                <a:cs typeface="Calibri Light"/>
              </a:rPr>
              <a:t>n</a:t>
            </a:r>
            <a:r>
              <a:rPr sz="2800" b="0" spc="-20" dirty="0">
                <a:latin typeface="Calibri Light"/>
                <a:cs typeface="Calibri Light"/>
              </a:rPr>
              <a:t>ce</a:t>
            </a:r>
            <a:r>
              <a:rPr sz="2800" b="0" spc="-5" dirty="0">
                <a:latin typeface="Calibri Light"/>
                <a:cs typeface="Calibri Light"/>
              </a:rPr>
              <a:t>,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-25" dirty="0">
                <a:latin typeface="Calibri Light"/>
                <a:cs typeface="Calibri Light"/>
              </a:rPr>
              <a:t>n</a:t>
            </a:r>
            <a:r>
              <a:rPr sz="2800" b="0" spc="-10" dirty="0">
                <a:latin typeface="Calibri Light"/>
                <a:cs typeface="Calibri Light"/>
              </a:rPr>
              <a:t>on  </a:t>
            </a:r>
            <a:r>
              <a:rPr sz="2800" b="0" spc="-20" dirty="0">
                <a:latin typeface="Calibri Light"/>
                <a:cs typeface="Calibri Light"/>
              </a:rPr>
              <a:t>motile,</a:t>
            </a:r>
            <a:r>
              <a:rPr sz="2800" b="0" spc="25" dirty="0">
                <a:latin typeface="Calibri Light"/>
                <a:cs typeface="Calibri Light"/>
              </a:rPr>
              <a:t> </a:t>
            </a:r>
            <a:r>
              <a:rPr sz="2800" b="0" spc="-25" dirty="0">
                <a:latin typeface="Calibri Light"/>
                <a:cs typeface="Calibri Light"/>
              </a:rPr>
              <a:t>capsulated</a:t>
            </a:r>
            <a:endParaRPr sz="2800">
              <a:latin typeface="Calibri Light"/>
              <a:cs typeface="Calibri Light"/>
            </a:endParaRPr>
          </a:p>
          <a:p>
            <a:pPr marL="2667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700" algn="l"/>
              </a:tabLst>
            </a:pPr>
            <a:r>
              <a:rPr sz="2850" spc="-2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20" dirty="0">
                <a:latin typeface="Calibri"/>
                <a:cs typeface="Calibri"/>
              </a:rPr>
              <a:t>Weakly </a:t>
            </a:r>
            <a:r>
              <a:rPr sz="2800" spc="-15" dirty="0">
                <a:latin typeface="Calibri"/>
                <a:cs typeface="Calibri"/>
              </a:rPr>
              <a:t>catalase </a:t>
            </a:r>
            <a:r>
              <a:rPr sz="2800" spc="-20" dirty="0">
                <a:latin typeface="Calibri"/>
                <a:cs typeface="Calibri"/>
              </a:rPr>
              <a:t>positive, </a:t>
            </a:r>
            <a:r>
              <a:rPr sz="2800" spc="-15" dirty="0">
                <a:latin typeface="Calibri"/>
                <a:cs typeface="Calibri"/>
              </a:rPr>
              <a:t>oxidase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negative,</a:t>
            </a:r>
            <a:endParaRPr sz="28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H2S </a:t>
            </a:r>
            <a:r>
              <a:rPr sz="2800" spc="-20" dirty="0">
                <a:latin typeface="Calibri"/>
                <a:cs typeface="Calibri"/>
              </a:rPr>
              <a:t>positive</a:t>
            </a:r>
            <a:endParaRPr sz="2800">
              <a:latin typeface="Calibri"/>
              <a:cs typeface="Calibri"/>
            </a:endParaRPr>
          </a:p>
          <a:p>
            <a:pPr marL="233045" marR="978535" indent="-182880">
              <a:lnSpc>
                <a:spcPts val="3190"/>
              </a:lnSpc>
              <a:spcBef>
                <a:spcPts val="370"/>
              </a:spcBef>
              <a:buFont typeface="Arial"/>
              <a:buChar char="•"/>
              <a:tabLst>
                <a:tab pos="233679" algn="l"/>
              </a:tabLst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5" dirty="0">
                <a:latin typeface="Calibri"/>
                <a:cs typeface="Calibri"/>
              </a:rPr>
              <a:t>Antibody </a:t>
            </a:r>
            <a:r>
              <a:rPr sz="2800" spc="-10" dirty="0">
                <a:latin typeface="Calibri"/>
                <a:cs typeface="Calibri"/>
              </a:rPr>
              <a:t>detection </a:t>
            </a:r>
            <a:r>
              <a:rPr sz="2800" spc="-5" dirty="0">
                <a:latin typeface="Calibri"/>
                <a:cs typeface="Calibri"/>
              </a:rPr>
              <a:t>– Agglutination </a:t>
            </a:r>
            <a:r>
              <a:rPr sz="2800" spc="-20" dirty="0">
                <a:latin typeface="Calibri"/>
                <a:cs typeface="Calibri"/>
              </a:rPr>
              <a:t>tests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ELISA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tests</a:t>
            </a:r>
            <a:endParaRPr sz="28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66700" algn="l"/>
              </a:tabLst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5" dirty="0">
                <a:latin typeface="Calibri"/>
                <a:cs typeface="Calibri"/>
              </a:rPr>
              <a:t>Molecular - </a:t>
            </a:r>
            <a:r>
              <a:rPr sz="2800" spc="-10" dirty="0">
                <a:latin typeface="Calibri"/>
                <a:cs typeface="Calibri"/>
              </a:rPr>
              <a:t>PCR </a:t>
            </a:r>
            <a:r>
              <a:rPr sz="2800" spc="-15" dirty="0">
                <a:latin typeface="Calibri"/>
                <a:cs typeface="Calibri"/>
              </a:rPr>
              <a:t>assay </a:t>
            </a:r>
            <a:r>
              <a:rPr sz="2800" spc="-5" dirty="0">
                <a:latin typeface="Calibri"/>
                <a:cs typeface="Calibri"/>
              </a:rPr>
              <a:t>– specific </a:t>
            </a:r>
            <a:r>
              <a:rPr sz="2800" spc="-10" dirty="0">
                <a:latin typeface="Calibri"/>
                <a:cs typeface="Calibri"/>
              </a:rPr>
              <a:t>genes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encoding</a:t>
            </a:r>
            <a:endParaRPr sz="2800">
              <a:latin typeface="Calibri"/>
              <a:cs typeface="Calibri"/>
            </a:endParaRPr>
          </a:p>
          <a:p>
            <a:pPr marL="50165" marR="666750" indent="-12700">
              <a:lnSpc>
                <a:spcPct val="83800"/>
              </a:lnSpc>
              <a:spcBef>
                <a:spcPts val="1905"/>
              </a:spcBef>
              <a:buFont typeface="Arial"/>
              <a:buChar char="•"/>
              <a:tabLst>
                <a:tab pos="266700" algn="l"/>
              </a:tabLst>
            </a:pPr>
            <a:r>
              <a:rPr sz="2850" spc="-3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195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me</a:t>
            </a:r>
            <a:r>
              <a:rPr sz="2800" spc="-6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10" dirty="0">
                <a:latin typeface="Calibri"/>
                <a:cs typeface="Calibri"/>
              </a:rPr>
              <a:t>c</a:t>
            </a:r>
            <a:r>
              <a:rPr sz="8850" spc="-4034" baseline="-7062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5m</a:t>
            </a:r>
            <a:r>
              <a:rPr sz="2800" spc="7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7-10  </a:t>
            </a:r>
            <a:r>
              <a:rPr sz="2800" spc="-25" dirty="0">
                <a:latin typeface="Calibri"/>
                <a:cs typeface="Calibri"/>
              </a:rPr>
              <a:t>days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5128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00" y="4561332"/>
            <a:ext cx="2141220" cy="85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656831" y="4561332"/>
            <a:ext cx="1544320" cy="853440"/>
            <a:chOff x="6656831" y="4561332"/>
            <a:chExt cx="1544320" cy="853440"/>
          </a:xfrm>
        </p:grpSpPr>
        <p:sp>
          <p:nvSpPr>
            <p:cNvPr id="5" name="object 5"/>
            <p:cNvSpPr/>
            <p:nvPr/>
          </p:nvSpPr>
          <p:spPr>
            <a:xfrm>
              <a:off x="6656831" y="4978908"/>
              <a:ext cx="1543812" cy="435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2927" y="4561332"/>
              <a:ext cx="1531620" cy="542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7460" y="662178"/>
            <a:ext cx="6047740" cy="2571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Isolated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by Alexander 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Yersin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1894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Hong</a:t>
            </a:r>
            <a:r>
              <a:rPr sz="2200" spc="-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Kong</a:t>
            </a:r>
            <a:endParaRPr sz="2200">
              <a:latin typeface="Trebuchet MS"/>
              <a:cs typeface="Trebuchet MS"/>
            </a:endParaRPr>
          </a:p>
          <a:p>
            <a:pPr marL="195580" marR="146685" indent="-182880">
              <a:lnSpc>
                <a:spcPct val="96200"/>
              </a:lnSpc>
              <a:spcBef>
                <a:spcPts val="155"/>
              </a:spcBef>
            </a:pPr>
            <a:r>
              <a:rPr sz="2850" spc="-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Causes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Plague – systemic zoonosis –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arthropod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vector – rat</a:t>
            </a:r>
            <a:r>
              <a:rPr sz="22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flea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5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GN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oval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coccobacillus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Bipolar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staining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pleomorphism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Non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motile,</a:t>
            </a:r>
            <a:r>
              <a:rPr sz="22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capsulated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62000"/>
            <a:ext cx="362712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3523" y="762000"/>
            <a:ext cx="3901439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4032503"/>
            <a:ext cx="5105400" cy="2404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3392" y="5053584"/>
            <a:ext cx="6283960" cy="878205"/>
            <a:chOff x="1993392" y="5053584"/>
            <a:chExt cx="6283960" cy="878205"/>
          </a:xfrm>
        </p:grpSpPr>
        <p:sp>
          <p:nvSpPr>
            <p:cNvPr id="3" name="object 3"/>
            <p:cNvSpPr/>
            <p:nvPr/>
          </p:nvSpPr>
          <p:spPr>
            <a:xfrm>
              <a:off x="1993392" y="5483352"/>
              <a:ext cx="6283452" cy="44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9488" y="5053584"/>
              <a:ext cx="6271260" cy="556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2694" y="736168"/>
            <a:ext cx="4758055" cy="4177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indent="-182880">
              <a:lnSpc>
                <a:spcPts val="220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22097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pandemics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37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spc="-7" baseline="20833" dirty="0">
                <a:solidFill>
                  <a:srgbClr val="404040"/>
                </a:solidFill>
                <a:latin typeface="Trebuchet MS"/>
                <a:cs typeface="Trebuchet MS"/>
              </a:rPr>
              <a:t>st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541 –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Roman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Emperor</a:t>
            </a:r>
            <a:r>
              <a:rPr sz="1800" spc="-4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Justinian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26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baseline="20833" dirty="0">
                <a:solidFill>
                  <a:srgbClr val="404040"/>
                </a:solidFill>
                <a:latin typeface="Trebuchet MS"/>
                <a:cs typeface="Trebuchet MS"/>
              </a:rPr>
              <a:t>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14</a:t>
            </a:r>
            <a:r>
              <a:rPr sz="1800" baseline="20833" dirty="0">
                <a:solidFill>
                  <a:srgbClr val="404040"/>
                </a:solidFill>
                <a:latin typeface="Trebuchet MS"/>
                <a:cs typeface="Trebuchet MS"/>
              </a:rPr>
              <a:t>th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century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killed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1/3 of</a:t>
            </a:r>
            <a:r>
              <a:rPr sz="1800" spc="-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Europe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255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1800" baseline="20833" dirty="0">
                <a:solidFill>
                  <a:srgbClr val="404040"/>
                </a:solidFill>
                <a:latin typeface="Trebuchet MS"/>
                <a:cs typeface="Trebuchet MS"/>
              </a:rPr>
              <a:t>rd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1894 -</a:t>
            </a:r>
            <a:r>
              <a:rPr sz="1800" spc="-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HongKong</a:t>
            </a:r>
            <a:endParaRPr sz="1800">
              <a:latin typeface="Trebuchet MS"/>
              <a:cs typeface="Trebuchet MS"/>
            </a:endParaRPr>
          </a:p>
          <a:p>
            <a:pPr marL="220979" indent="-182880">
              <a:lnSpc>
                <a:spcPts val="226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220979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Timeline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plague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India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265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1896 – 1918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HK pandemic entered</a:t>
            </a:r>
            <a:r>
              <a:rPr sz="18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India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52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1918-1967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declined, occasional</a:t>
            </a:r>
            <a:r>
              <a:rPr sz="1800" spc="-1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endParaRPr sz="1800">
              <a:latin typeface="Trebuchet MS"/>
              <a:cs typeface="Trebuchet MS"/>
            </a:endParaRPr>
          </a:p>
          <a:p>
            <a:pPr marL="358140">
              <a:lnSpc>
                <a:spcPts val="2590"/>
              </a:lnSpc>
            </a:pPr>
            <a:r>
              <a:rPr sz="2350" dirty="0">
                <a:solidFill>
                  <a:srgbClr val="C3240C"/>
                </a:solidFill>
                <a:latin typeface="Georgia"/>
                <a:cs typeface="Georgia"/>
              </a:rPr>
              <a:t>*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1967-1994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no</a:t>
            </a:r>
            <a:r>
              <a:rPr sz="1800" spc="-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33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1994 (Surat, Guj)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pneumonic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255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2002 –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Shimla</a:t>
            </a:r>
            <a:endParaRPr sz="1800">
              <a:latin typeface="Trebuchet MS"/>
              <a:cs typeface="Trebuchet MS"/>
            </a:endParaRPr>
          </a:p>
          <a:p>
            <a:pPr marL="541020" lvl="1" indent="-182880">
              <a:lnSpc>
                <a:spcPts val="2470"/>
              </a:lnSpc>
              <a:buClr>
                <a:srgbClr val="C3240C"/>
              </a:buClr>
              <a:buSzPct val="130555"/>
              <a:buFont typeface="Georgia"/>
              <a:buChar char="*"/>
              <a:tabLst>
                <a:tab pos="541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2004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Uttarkashi,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Uttaranchal</a:t>
            </a:r>
            <a:endParaRPr sz="1800">
              <a:latin typeface="Trebuchet MS"/>
              <a:cs typeface="Trebuchet MS"/>
            </a:endParaRPr>
          </a:p>
          <a:p>
            <a:pPr marL="362585">
              <a:lnSpc>
                <a:spcPts val="7009"/>
              </a:lnSpc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632" y="5009794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1951" y="5358384"/>
            <a:ext cx="6299200" cy="878205"/>
            <a:chOff x="1901951" y="5358384"/>
            <a:chExt cx="6299200" cy="878205"/>
          </a:xfrm>
        </p:grpSpPr>
        <p:sp>
          <p:nvSpPr>
            <p:cNvPr id="4" name="object 4"/>
            <p:cNvSpPr/>
            <p:nvPr/>
          </p:nvSpPr>
          <p:spPr>
            <a:xfrm>
              <a:off x="1901951" y="5788152"/>
              <a:ext cx="6298692" cy="44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8047" y="5358384"/>
              <a:ext cx="6286500" cy="55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38357" y="3121331"/>
            <a:ext cx="30289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460" y="742568"/>
            <a:ext cx="6132195" cy="340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205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Reservoir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Wild</a:t>
            </a:r>
            <a:r>
              <a:rPr sz="1600" spc="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rodents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32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Source of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– infected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wild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rodents, rat fleas and cases</a:t>
            </a:r>
            <a:r>
              <a:rPr sz="16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endParaRPr sz="1600">
              <a:latin typeface="Trebuchet MS"/>
              <a:cs typeface="Trebuchet MS"/>
            </a:endParaRPr>
          </a:p>
          <a:p>
            <a:pPr marL="195580">
              <a:lnSpc>
                <a:spcPts val="1710"/>
              </a:lnSpc>
            </a:pP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pneumonic</a:t>
            </a:r>
            <a:r>
              <a:rPr sz="16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115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45" dirty="0">
                <a:solidFill>
                  <a:srgbClr val="404040"/>
                </a:solidFill>
                <a:latin typeface="Trebuchet MS"/>
                <a:cs typeface="Trebuchet MS"/>
              </a:rPr>
              <a:t>Vector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Rat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flea (Xenopsylla</a:t>
            </a:r>
            <a:r>
              <a:rPr sz="16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cheopis)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07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r>
              <a:rPr sz="16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cycles-</a:t>
            </a:r>
            <a:endParaRPr sz="1600">
              <a:latin typeface="Trebuchet MS"/>
              <a:cs typeface="Trebuchet MS"/>
            </a:endParaRPr>
          </a:p>
          <a:p>
            <a:pPr marL="515620" lvl="1" indent="-182880">
              <a:lnSpc>
                <a:spcPts val="207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515620" algn="l"/>
              </a:tabLst>
            </a:pP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Domestic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cycle</a:t>
            </a:r>
            <a:endParaRPr sz="1600">
              <a:latin typeface="Trebuchet MS"/>
              <a:cs typeface="Trebuchet MS"/>
            </a:endParaRPr>
          </a:p>
          <a:p>
            <a:pPr marL="515620" lvl="1" indent="-182880">
              <a:lnSpc>
                <a:spcPts val="202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515620" algn="l"/>
              </a:tabLst>
            </a:pPr>
            <a:r>
              <a:rPr sz="1600" spc="-20" dirty="0">
                <a:solidFill>
                  <a:srgbClr val="404040"/>
                </a:solidFill>
                <a:latin typeface="Trebuchet MS"/>
                <a:cs typeface="Trebuchet MS"/>
              </a:rPr>
              <a:t>Wild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or sylvatic</a:t>
            </a:r>
            <a:r>
              <a:rPr sz="16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cycle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025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Mode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transmission</a:t>
            </a:r>
            <a:r>
              <a:rPr sz="1600" spc="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1600">
              <a:latin typeface="Trebuchet MS"/>
              <a:cs typeface="Trebuchet MS"/>
            </a:endParaRPr>
          </a:p>
          <a:p>
            <a:pPr marL="515620" lvl="1" indent="-182880">
              <a:lnSpc>
                <a:spcPts val="2014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5156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Bite of infected rat flea</a:t>
            </a:r>
            <a:endParaRPr sz="1600">
              <a:latin typeface="Trebuchet MS"/>
              <a:cs typeface="Trebuchet MS"/>
            </a:endParaRPr>
          </a:p>
          <a:p>
            <a:pPr marL="515620" lvl="1" indent="-182880">
              <a:lnSpc>
                <a:spcPts val="202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5156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Direct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contact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with tissues of infected</a:t>
            </a:r>
            <a:r>
              <a:rPr sz="16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rod</a:t>
            </a:r>
            <a:endParaRPr sz="1600">
              <a:latin typeface="Trebuchet MS"/>
              <a:cs typeface="Trebuchet MS"/>
            </a:endParaRPr>
          </a:p>
          <a:p>
            <a:pPr marL="515620" lvl="1" indent="-182880">
              <a:lnSpc>
                <a:spcPts val="202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51562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Droplet inhalation – from</a:t>
            </a:r>
            <a:r>
              <a:rPr sz="16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014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Blocked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flea</a:t>
            </a:r>
            <a:endParaRPr sz="1600">
              <a:latin typeface="Trebuchet MS"/>
              <a:cs typeface="Trebuchet MS"/>
            </a:endParaRPr>
          </a:p>
          <a:p>
            <a:pPr marL="195580" indent="-182880">
              <a:lnSpc>
                <a:spcPts val="2240"/>
              </a:lnSpc>
              <a:buClr>
                <a:srgbClr val="C3240C"/>
              </a:buClr>
              <a:buSzPct val="128125"/>
              <a:buFont typeface="Georgia"/>
              <a:buChar char="*"/>
              <a:tabLst>
                <a:tab pos="19558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Cheopis</a:t>
            </a:r>
            <a:r>
              <a:rPr sz="16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index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460" y="4963159"/>
            <a:ext cx="527050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</a:pPr>
            <a:r>
              <a:rPr sz="2050" dirty="0">
                <a:solidFill>
                  <a:srgbClr val="C3240C"/>
                </a:solidFill>
                <a:latin typeface="Georgia"/>
                <a:cs typeface="Georgia"/>
              </a:rPr>
              <a:t>*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Seasonality – 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North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India – (Sept – May), South – all</a:t>
            </a:r>
            <a:r>
              <a:rPr sz="16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0" y="1502663"/>
            <a:ext cx="2874263" cy="2157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4655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14827" y="4549140"/>
            <a:ext cx="5417820" cy="1567180"/>
            <a:chOff x="2814827" y="4549140"/>
            <a:chExt cx="5417820" cy="1567180"/>
          </a:xfrm>
        </p:grpSpPr>
        <p:sp>
          <p:nvSpPr>
            <p:cNvPr id="4" name="object 4"/>
            <p:cNvSpPr/>
            <p:nvPr/>
          </p:nvSpPr>
          <p:spPr>
            <a:xfrm>
              <a:off x="2814827" y="4549140"/>
              <a:ext cx="5417820" cy="877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8004" y="5679948"/>
              <a:ext cx="2072640" cy="435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4099" y="5262372"/>
              <a:ext cx="2060448" cy="542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7460" y="613409"/>
            <a:ext cx="3848100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5"/>
              </a:spcBef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Fraction1 F1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antigen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0"/>
              </a:lnSpc>
            </a:pPr>
            <a:r>
              <a:rPr sz="2850" spc="-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Phospholipase</a:t>
            </a:r>
            <a:r>
              <a:rPr sz="2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0"/>
              </a:lnSpc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Surface</a:t>
            </a:r>
            <a:r>
              <a:rPr sz="22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proteases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4"/>
              </a:lnSpc>
            </a:pPr>
            <a:r>
              <a:rPr sz="2850" spc="1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pH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antigen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0"/>
              </a:lnSpc>
            </a:pPr>
            <a:r>
              <a:rPr sz="285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LPS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00"/>
              </a:lnSpc>
            </a:pPr>
            <a:r>
              <a:rPr sz="2850" spc="-2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Pigmentation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254"/>
              </a:lnSpc>
            </a:pPr>
            <a:r>
              <a:rPr sz="285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Low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calcium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respond</a:t>
            </a:r>
            <a:r>
              <a:rPr sz="22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plasmid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60"/>
              </a:lnSpc>
            </a:pPr>
            <a:r>
              <a:rPr sz="2850" spc="-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Siderophore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5608" y="4199966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6928" y="4549140"/>
            <a:ext cx="3825240" cy="878205"/>
            <a:chOff x="4376928" y="4549140"/>
            <a:chExt cx="3825240" cy="878205"/>
          </a:xfrm>
        </p:grpSpPr>
        <p:sp>
          <p:nvSpPr>
            <p:cNvPr id="5" name="object 5"/>
            <p:cNvSpPr/>
            <p:nvPr/>
          </p:nvSpPr>
          <p:spPr>
            <a:xfrm>
              <a:off x="4376928" y="4978908"/>
              <a:ext cx="3825239" cy="448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3024" y="4549140"/>
              <a:ext cx="3813048" cy="554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0047" y="255777"/>
            <a:ext cx="4562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20" dirty="0">
                <a:solidFill>
                  <a:srgbClr val="000000"/>
                </a:solidFill>
                <a:latin typeface="Calibri Light"/>
                <a:cs typeface="Calibri Light"/>
              </a:rPr>
              <a:t>Three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Clinical</a:t>
            </a:r>
            <a:r>
              <a:rPr sz="44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Forms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587500" y="1110233"/>
            <a:ext cx="2508885" cy="1241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Bubonic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r>
              <a:rPr sz="200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(MC)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Pneumonic</a:t>
            </a:r>
            <a:r>
              <a:rPr sz="2000" spc="-2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solidFill>
                  <a:srgbClr val="C3240C"/>
                </a:solidFill>
                <a:latin typeface="Georgia"/>
                <a:cs typeface="Georgia"/>
              </a:rPr>
              <a:t>*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Septicemic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plague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1221</Words>
  <Application>Microsoft Office PowerPoint</Application>
  <PresentationFormat>On-screen Show (4:3)</PresentationFormat>
  <Paragraphs>276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Trebuchet MS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Clinical Forms</vt:lpstr>
      <vt:lpstr>PowerPoint Presentation</vt:lpstr>
      <vt:lpstr>PowerPoint Presentation</vt:lpstr>
      <vt:lpstr>*Primary - Rare, accidental lab infections</vt:lpstr>
      <vt:lpstr>*Specimen collection</vt:lpstr>
      <vt:lpstr>*Culture *Aerobic, facultative anaerobic, non fastidious</vt:lpstr>
      <vt:lpstr>*Biochemicals</vt:lpstr>
      <vt:lpstr>*Gentamicin – current recommendation</vt:lpstr>
      <vt:lpstr>PowerPoint Presentation</vt:lpstr>
      <vt:lpstr>PowerPoint Presentation</vt:lpstr>
      <vt:lpstr>*Y.enterocolitica</vt:lpstr>
      <vt:lpstr>*Self limited GE</vt:lpstr>
      <vt:lpstr>PowerPoint Presentation</vt:lpstr>
      <vt:lpstr>*Biochemical tests *Differential motility – motile at 22degC (not at  37degC)</vt:lpstr>
      <vt:lpstr>*Ab detection – agglutination, ELISA *Treatment</vt:lpstr>
      <vt:lpstr>PowerPoint Presentation</vt:lpstr>
      <vt:lpstr>*Harbour respiratory tracts of many animals</vt:lpstr>
      <vt:lpstr>*Clinical findings *Following animal bite – area – red, swollen, painful –</vt:lpstr>
      <vt:lpstr>*Culture – aerobes or facultative anaerobes</vt:lpstr>
      <vt:lpstr>PowerPoint Presentation</vt:lpstr>
      <vt:lpstr>*F.tularensis – causative agent of Tularemia – plague-  like disease of rodents and other small animals</vt:lpstr>
      <vt:lpstr>PowerPoint Presentation</vt:lpstr>
      <vt:lpstr>*Tularemia has various clinical syndromes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Swarna Singh</cp:lastModifiedBy>
  <cp:revision>1</cp:revision>
  <dcterms:created xsi:type="dcterms:W3CDTF">2020-04-10T13:01:38Z</dcterms:created>
  <dcterms:modified xsi:type="dcterms:W3CDTF">2020-04-10T13:02:56Z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2020-04-10T00:00:00Z</vt:filetime>
  </property>
</Properties>
</file>