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notesMaster" Target="notesMasters/notesMaster1.xml" /><Relationship Id="rId40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5417D8-194D-427C-ACDB-27D2F4CA6049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5B3C116-A0EF-4D64-A21E-5699E0E86BD6}">
      <dgm:prSet phldrT="[Text]"/>
      <dgm:spPr/>
      <dgm:t>
        <a:bodyPr/>
        <a:lstStyle/>
        <a:p>
          <a:r>
            <a:rPr lang="en-US" dirty="0"/>
            <a:t>Small intestine</a:t>
          </a:r>
        </a:p>
      </dgm:t>
    </dgm:pt>
    <dgm:pt modelId="{374DB2BF-1CC7-41EF-B536-F6910EE7A817}" type="parTrans" cxnId="{67D3910A-61FF-40C9-B3A8-517C146C4D32}">
      <dgm:prSet/>
      <dgm:spPr/>
      <dgm:t>
        <a:bodyPr/>
        <a:lstStyle/>
        <a:p>
          <a:endParaRPr lang="en-US"/>
        </a:p>
      </dgm:t>
    </dgm:pt>
    <dgm:pt modelId="{7546022A-E79C-4D30-AE30-3C87A61CB788}" type="sibTrans" cxnId="{67D3910A-61FF-40C9-B3A8-517C146C4D32}">
      <dgm:prSet/>
      <dgm:spPr/>
      <dgm:t>
        <a:bodyPr/>
        <a:lstStyle/>
        <a:p>
          <a:endParaRPr lang="en-US"/>
        </a:p>
      </dgm:t>
    </dgm:pt>
    <dgm:pt modelId="{1E60EAB4-CB41-4C36-96F8-75CD506601C9}">
      <dgm:prSet phldrT="[Text]"/>
      <dgm:spPr/>
      <dgm:t>
        <a:bodyPr/>
        <a:lstStyle/>
        <a:p>
          <a:r>
            <a:rPr lang="en-US" dirty="0" err="1"/>
            <a:t>Fasciolopsis</a:t>
          </a:r>
          <a:r>
            <a:rPr lang="en-US" dirty="0"/>
            <a:t> </a:t>
          </a:r>
          <a:r>
            <a:rPr lang="en-US" dirty="0" err="1"/>
            <a:t>buski</a:t>
          </a:r>
          <a:endParaRPr lang="en-US" dirty="0"/>
        </a:p>
      </dgm:t>
    </dgm:pt>
    <dgm:pt modelId="{900C0542-D606-45B1-907C-6113473912BB}" type="parTrans" cxnId="{77951639-1D4F-43CC-B1E8-637619D6F600}">
      <dgm:prSet/>
      <dgm:spPr/>
      <dgm:t>
        <a:bodyPr/>
        <a:lstStyle/>
        <a:p>
          <a:endParaRPr lang="en-US"/>
        </a:p>
      </dgm:t>
    </dgm:pt>
    <dgm:pt modelId="{8147074A-3187-4000-BCE8-558DECF90AE9}" type="sibTrans" cxnId="{77951639-1D4F-43CC-B1E8-637619D6F600}">
      <dgm:prSet/>
      <dgm:spPr/>
      <dgm:t>
        <a:bodyPr/>
        <a:lstStyle/>
        <a:p>
          <a:endParaRPr lang="en-US"/>
        </a:p>
      </dgm:t>
    </dgm:pt>
    <dgm:pt modelId="{7A662471-26DC-41BB-8423-BF0B5DF6479A}">
      <dgm:prSet phldrT="[Text]" phldr="1"/>
      <dgm:spPr/>
      <dgm:t>
        <a:bodyPr/>
        <a:lstStyle/>
        <a:p>
          <a:endParaRPr lang="en-US" dirty="0"/>
        </a:p>
      </dgm:t>
    </dgm:pt>
    <dgm:pt modelId="{3774CDD1-F635-46F1-9DEA-5D27D4D5D1B9}" type="parTrans" cxnId="{F46BDA36-C0FB-441E-B7D2-9C49E619753A}">
      <dgm:prSet/>
      <dgm:spPr/>
      <dgm:t>
        <a:bodyPr/>
        <a:lstStyle/>
        <a:p>
          <a:endParaRPr lang="en-US"/>
        </a:p>
      </dgm:t>
    </dgm:pt>
    <dgm:pt modelId="{38798DF0-4409-473B-952D-79604BD0F309}" type="sibTrans" cxnId="{F46BDA36-C0FB-441E-B7D2-9C49E619753A}">
      <dgm:prSet/>
      <dgm:spPr/>
      <dgm:t>
        <a:bodyPr/>
        <a:lstStyle/>
        <a:p>
          <a:endParaRPr lang="en-US"/>
        </a:p>
      </dgm:t>
    </dgm:pt>
    <dgm:pt modelId="{F851E9B9-EEA9-47AB-B8AC-897FB7D82F54}">
      <dgm:prSet phldrT="[Text]"/>
      <dgm:spPr/>
      <dgm:t>
        <a:bodyPr/>
        <a:lstStyle/>
        <a:p>
          <a:r>
            <a:rPr lang="en-US" dirty="0"/>
            <a:t>Large intestine </a:t>
          </a:r>
        </a:p>
      </dgm:t>
    </dgm:pt>
    <dgm:pt modelId="{0BD7F8FD-E7C6-41AA-8BB5-B6BE22B7C45D}" type="parTrans" cxnId="{863AB12B-1914-4198-B226-4121E7E8FEFD}">
      <dgm:prSet/>
      <dgm:spPr/>
      <dgm:t>
        <a:bodyPr/>
        <a:lstStyle/>
        <a:p>
          <a:endParaRPr lang="en-US"/>
        </a:p>
      </dgm:t>
    </dgm:pt>
    <dgm:pt modelId="{323D2706-63DB-41DB-9B9F-914B87BF574C}" type="sibTrans" cxnId="{863AB12B-1914-4198-B226-4121E7E8FEFD}">
      <dgm:prSet/>
      <dgm:spPr/>
      <dgm:t>
        <a:bodyPr/>
        <a:lstStyle/>
        <a:p>
          <a:endParaRPr lang="en-US"/>
        </a:p>
      </dgm:t>
    </dgm:pt>
    <dgm:pt modelId="{F63C5903-A04D-4C30-964A-27F3D0A71624}">
      <dgm:prSet phldrT="[Text]"/>
      <dgm:spPr/>
      <dgm:t>
        <a:bodyPr/>
        <a:lstStyle/>
        <a:p>
          <a:r>
            <a:rPr lang="en-US" dirty="0" err="1"/>
            <a:t>Gastrodiscoides</a:t>
          </a:r>
          <a:r>
            <a:rPr lang="en-US" dirty="0"/>
            <a:t> </a:t>
          </a:r>
          <a:r>
            <a:rPr lang="en-US" dirty="0" err="1"/>
            <a:t>hominis</a:t>
          </a:r>
          <a:endParaRPr lang="en-US" dirty="0"/>
        </a:p>
      </dgm:t>
    </dgm:pt>
    <dgm:pt modelId="{43A7A312-D622-4A50-BA17-49C8465097BF}" type="parTrans" cxnId="{6D70B264-A12E-460E-9024-0E22198F8846}">
      <dgm:prSet/>
      <dgm:spPr/>
      <dgm:t>
        <a:bodyPr/>
        <a:lstStyle/>
        <a:p>
          <a:endParaRPr lang="en-US"/>
        </a:p>
      </dgm:t>
    </dgm:pt>
    <dgm:pt modelId="{3B9FFD72-F033-40A8-A120-D418130A242B}" type="sibTrans" cxnId="{6D70B264-A12E-460E-9024-0E22198F8846}">
      <dgm:prSet/>
      <dgm:spPr/>
      <dgm:t>
        <a:bodyPr/>
        <a:lstStyle/>
        <a:p>
          <a:endParaRPr lang="en-US"/>
        </a:p>
      </dgm:t>
    </dgm:pt>
    <dgm:pt modelId="{AA62DAC5-FD0C-406E-99E2-7F82CB5AA97C}">
      <dgm:prSet phldrT="[Text]" phldr="1"/>
      <dgm:spPr/>
      <dgm:t>
        <a:bodyPr/>
        <a:lstStyle/>
        <a:p>
          <a:endParaRPr lang="en-US" dirty="0"/>
        </a:p>
      </dgm:t>
    </dgm:pt>
    <dgm:pt modelId="{954360CF-074F-4F6F-8818-FEECB86BB40C}" type="parTrans" cxnId="{567BDCF8-33B8-4BD4-97DB-32714B7CBE0B}">
      <dgm:prSet/>
      <dgm:spPr/>
      <dgm:t>
        <a:bodyPr/>
        <a:lstStyle/>
        <a:p>
          <a:endParaRPr lang="en-US"/>
        </a:p>
      </dgm:t>
    </dgm:pt>
    <dgm:pt modelId="{FF869677-31BA-401B-B365-4FFA4D3EEE44}" type="sibTrans" cxnId="{567BDCF8-33B8-4BD4-97DB-32714B7CBE0B}">
      <dgm:prSet/>
      <dgm:spPr/>
      <dgm:t>
        <a:bodyPr/>
        <a:lstStyle/>
        <a:p>
          <a:endParaRPr lang="en-US"/>
        </a:p>
      </dgm:t>
    </dgm:pt>
    <dgm:pt modelId="{E0FAA935-856F-4DFF-8D93-D0BB82F27837}">
      <dgm:prSet phldrT="[Text]"/>
      <dgm:spPr/>
      <dgm:t>
        <a:bodyPr/>
        <a:lstStyle/>
        <a:p>
          <a:r>
            <a:rPr lang="en-US" dirty="0" err="1"/>
            <a:t>Heterophyes</a:t>
          </a:r>
          <a:r>
            <a:rPr lang="en-US" dirty="0"/>
            <a:t> </a:t>
          </a:r>
        </a:p>
      </dgm:t>
    </dgm:pt>
    <dgm:pt modelId="{40ECE6BF-5FD8-41B7-86FD-3F0104B0FDED}" type="parTrans" cxnId="{B85FCA3B-FB5A-4151-AD0B-BFBE1373A9D2}">
      <dgm:prSet/>
      <dgm:spPr/>
      <dgm:t>
        <a:bodyPr/>
        <a:lstStyle/>
        <a:p>
          <a:endParaRPr lang="en-US"/>
        </a:p>
      </dgm:t>
    </dgm:pt>
    <dgm:pt modelId="{B2B0E557-4720-40B0-9197-0103A48E3B2D}" type="sibTrans" cxnId="{B85FCA3B-FB5A-4151-AD0B-BFBE1373A9D2}">
      <dgm:prSet/>
      <dgm:spPr/>
      <dgm:t>
        <a:bodyPr/>
        <a:lstStyle/>
        <a:p>
          <a:endParaRPr lang="en-US"/>
        </a:p>
      </dgm:t>
    </dgm:pt>
    <dgm:pt modelId="{D3C18819-C318-4BA6-8A42-BD2555B90C53}">
      <dgm:prSet phldrT="[Text]"/>
      <dgm:spPr/>
      <dgm:t>
        <a:bodyPr/>
        <a:lstStyle/>
        <a:p>
          <a:r>
            <a:rPr lang="en-US" dirty="0" err="1"/>
            <a:t>Metagonimus</a:t>
          </a:r>
          <a:endParaRPr lang="en-US" dirty="0"/>
        </a:p>
      </dgm:t>
    </dgm:pt>
    <dgm:pt modelId="{D0F26E50-3BB4-4CA7-A102-630FB9305A4D}" type="parTrans" cxnId="{9E0D6007-416B-41F0-8A63-AC3AC4615A28}">
      <dgm:prSet/>
      <dgm:spPr/>
      <dgm:t>
        <a:bodyPr/>
        <a:lstStyle/>
        <a:p>
          <a:endParaRPr lang="en-US"/>
        </a:p>
      </dgm:t>
    </dgm:pt>
    <dgm:pt modelId="{D31F0B07-69F1-490A-9521-6EE4E39366D1}" type="sibTrans" cxnId="{9E0D6007-416B-41F0-8A63-AC3AC4615A28}">
      <dgm:prSet/>
      <dgm:spPr/>
      <dgm:t>
        <a:bodyPr/>
        <a:lstStyle/>
        <a:p>
          <a:endParaRPr lang="en-US"/>
        </a:p>
      </dgm:t>
    </dgm:pt>
    <dgm:pt modelId="{3054C121-B8AB-45CE-86E7-BAB8C2932ADA}">
      <dgm:prSet phldrT="[Text]"/>
      <dgm:spPr/>
      <dgm:t>
        <a:bodyPr/>
        <a:lstStyle/>
        <a:p>
          <a:r>
            <a:rPr lang="en-US" dirty="0" err="1"/>
            <a:t>Watsonius</a:t>
          </a:r>
          <a:endParaRPr lang="en-US" dirty="0"/>
        </a:p>
      </dgm:t>
    </dgm:pt>
    <dgm:pt modelId="{1505EA45-61A7-494D-9A80-AAC1F7B99F03}" type="parTrans" cxnId="{5285E9AA-8F8C-45D6-A787-DFECF4754A50}">
      <dgm:prSet/>
      <dgm:spPr/>
      <dgm:t>
        <a:bodyPr/>
        <a:lstStyle/>
        <a:p>
          <a:endParaRPr lang="en-US"/>
        </a:p>
      </dgm:t>
    </dgm:pt>
    <dgm:pt modelId="{F72A13B9-8C65-48CC-9448-9BA9757E58A8}" type="sibTrans" cxnId="{5285E9AA-8F8C-45D6-A787-DFECF4754A50}">
      <dgm:prSet/>
      <dgm:spPr/>
      <dgm:t>
        <a:bodyPr/>
        <a:lstStyle/>
        <a:p>
          <a:endParaRPr lang="en-US"/>
        </a:p>
      </dgm:t>
    </dgm:pt>
    <dgm:pt modelId="{092980D1-EE39-44FD-829A-AF2C0A5EA5D2}">
      <dgm:prSet phldrT="[Text]"/>
      <dgm:spPr/>
      <dgm:t>
        <a:bodyPr/>
        <a:lstStyle/>
        <a:p>
          <a:endParaRPr lang="en-US" dirty="0"/>
        </a:p>
      </dgm:t>
    </dgm:pt>
    <dgm:pt modelId="{345FA5F8-0A91-4405-A2FB-5266490BAB52}" type="parTrans" cxnId="{31324BCB-47B3-4EE5-8B4E-A6D99C570E7C}">
      <dgm:prSet/>
      <dgm:spPr/>
      <dgm:t>
        <a:bodyPr/>
        <a:lstStyle/>
        <a:p>
          <a:endParaRPr lang="en-US"/>
        </a:p>
      </dgm:t>
    </dgm:pt>
    <dgm:pt modelId="{5FC87931-41BD-468E-B85E-053D7E0C82D6}" type="sibTrans" cxnId="{31324BCB-47B3-4EE5-8B4E-A6D99C570E7C}">
      <dgm:prSet/>
      <dgm:spPr/>
      <dgm:t>
        <a:bodyPr/>
        <a:lstStyle/>
        <a:p>
          <a:endParaRPr lang="en-US"/>
        </a:p>
      </dgm:t>
    </dgm:pt>
    <dgm:pt modelId="{DF89EFA4-7504-484F-9512-A65CE0CD3B23}" type="pres">
      <dgm:prSet presAssocID="{AE5417D8-194D-427C-ACDB-27D2F4CA6049}" presName="Name0" presStyleCnt="0">
        <dgm:presLayoutVars>
          <dgm:dir/>
          <dgm:animLvl val="lvl"/>
          <dgm:resizeHandles val="exact"/>
        </dgm:presLayoutVars>
      </dgm:prSet>
      <dgm:spPr/>
    </dgm:pt>
    <dgm:pt modelId="{17C50F7E-F00B-4484-A4E2-0FF8583D25F1}" type="pres">
      <dgm:prSet presAssocID="{65B3C116-A0EF-4D64-A21E-5699E0E86BD6}" presName="composite" presStyleCnt="0"/>
      <dgm:spPr/>
    </dgm:pt>
    <dgm:pt modelId="{8E24D563-3537-4508-857E-1857A37AE86E}" type="pres">
      <dgm:prSet presAssocID="{65B3C116-A0EF-4D64-A21E-5699E0E86BD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C4DDB80-EBCC-42B5-840C-8D960121A129}" type="pres">
      <dgm:prSet presAssocID="{65B3C116-A0EF-4D64-A21E-5699E0E86BD6}" presName="desTx" presStyleLbl="alignAccFollowNode1" presStyleIdx="0" presStyleCnt="2">
        <dgm:presLayoutVars>
          <dgm:bulletEnabled val="1"/>
        </dgm:presLayoutVars>
      </dgm:prSet>
      <dgm:spPr/>
    </dgm:pt>
    <dgm:pt modelId="{0C290F67-D6C2-4F5A-A36F-F7CF6560443A}" type="pres">
      <dgm:prSet presAssocID="{7546022A-E79C-4D30-AE30-3C87A61CB788}" presName="space" presStyleCnt="0"/>
      <dgm:spPr/>
    </dgm:pt>
    <dgm:pt modelId="{B637A557-B756-46DE-A0DB-4E63A08770D5}" type="pres">
      <dgm:prSet presAssocID="{F851E9B9-EEA9-47AB-B8AC-897FB7D82F54}" presName="composite" presStyleCnt="0"/>
      <dgm:spPr/>
    </dgm:pt>
    <dgm:pt modelId="{831BBD9A-5EFF-4319-92BA-B10ABE3923C2}" type="pres">
      <dgm:prSet presAssocID="{F851E9B9-EEA9-47AB-B8AC-897FB7D82F5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5A4CEE6-FBE1-4491-98F0-9F9B66A895E3}" type="pres">
      <dgm:prSet presAssocID="{F851E9B9-EEA9-47AB-B8AC-897FB7D82F54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E0D6007-416B-41F0-8A63-AC3AC4615A28}" srcId="{65B3C116-A0EF-4D64-A21E-5699E0E86BD6}" destId="{D3C18819-C318-4BA6-8A42-BD2555B90C53}" srcOrd="2" destOrd="0" parTransId="{D0F26E50-3BB4-4CA7-A102-630FB9305A4D}" sibTransId="{D31F0B07-69F1-490A-9521-6EE4E39366D1}"/>
    <dgm:cxn modelId="{67D3910A-61FF-40C9-B3A8-517C146C4D32}" srcId="{AE5417D8-194D-427C-ACDB-27D2F4CA6049}" destId="{65B3C116-A0EF-4D64-A21E-5699E0E86BD6}" srcOrd="0" destOrd="0" parTransId="{374DB2BF-1CC7-41EF-B536-F6910EE7A817}" sibTransId="{7546022A-E79C-4D30-AE30-3C87A61CB788}"/>
    <dgm:cxn modelId="{132DDF21-F07A-47C0-AFA8-86E1333723E2}" type="presOf" srcId="{F851E9B9-EEA9-47AB-B8AC-897FB7D82F54}" destId="{831BBD9A-5EFF-4319-92BA-B10ABE3923C2}" srcOrd="0" destOrd="0" presId="urn:microsoft.com/office/officeart/2005/8/layout/hList1"/>
    <dgm:cxn modelId="{863AB12B-1914-4198-B226-4121E7E8FEFD}" srcId="{AE5417D8-194D-427C-ACDB-27D2F4CA6049}" destId="{F851E9B9-EEA9-47AB-B8AC-897FB7D82F54}" srcOrd="1" destOrd="0" parTransId="{0BD7F8FD-E7C6-41AA-8BB5-B6BE22B7C45D}" sibTransId="{323D2706-63DB-41DB-9B9F-914B87BF574C}"/>
    <dgm:cxn modelId="{306DAF32-E8C6-4123-9F6D-5488DC79A71E}" type="presOf" srcId="{1E60EAB4-CB41-4C36-96F8-75CD506601C9}" destId="{9C4DDB80-EBCC-42B5-840C-8D960121A129}" srcOrd="0" destOrd="0" presId="urn:microsoft.com/office/officeart/2005/8/layout/hList1"/>
    <dgm:cxn modelId="{F46BDA36-C0FB-441E-B7D2-9C49E619753A}" srcId="{65B3C116-A0EF-4D64-A21E-5699E0E86BD6}" destId="{7A662471-26DC-41BB-8423-BF0B5DF6479A}" srcOrd="5" destOrd="0" parTransId="{3774CDD1-F635-46F1-9DEA-5D27D4D5D1B9}" sibTransId="{38798DF0-4409-473B-952D-79604BD0F309}"/>
    <dgm:cxn modelId="{77951639-1D4F-43CC-B1E8-637619D6F600}" srcId="{65B3C116-A0EF-4D64-A21E-5699E0E86BD6}" destId="{1E60EAB4-CB41-4C36-96F8-75CD506601C9}" srcOrd="0" destOrd="0" parTransId="{900C0542-D606-45B1-907C-6113473912BB}" sibTransId="{8147074A-3187-4000-BCE8-558DECF90AE9}"/>
    <dgm:cxn modelId="{B85FCA3B-FB5A-4151-AD0B-BFBE1373A9D2}" srcId="{65B3C116-A0EF-4D64-A21E-5699E0E86BD6}" destId="{E0FAA935-856F-4DFF-8D93-D0BB82F27837}" srcOrd="1" destOrd="0" parTransId="{40ECE6BF-5FD8-41B7-86FD-3F0104B0FDED}" sibTransId="{B2B0E557-4720-40B0-9197-0103A48E3B2D}"/>
    <dgm:cxn modelId="{B2A47A5C-0261-413A-B941-EE0958FB313A}" type="presOf" srcId="{D3C18819-C318-4BA6-8A42-BD2555B90C53}" destId="{9C4DDB80-EBCC-42B5-840C-8D960121A129}" srcOrd="0" destOrd="2" presId="urn:microsoft.com/office/officeart/2005/8/layout/hList1"/>
    <dgm:cxn modelId="{6D70B264-A12E-460E-9024-0E22198F8846}" srcId="{F851E9B9-EEA9-47AB-B8AC-897FB7D82F54}" destId="{F63C5903-A04D-4C30-964A-27F3D0A71624}" srcOrd="0" destOrd="0" parTransId="{43A7A312-D622-4A50-BA17-49C8465097BF}" sibTransId="{3B9FFD72-F033-40A8-A120-D418130A242B}"/>
    <dgm:cxn modelId="{A3472768-3F99-4E94-8D43-4259178E76AC}" type="presOf" srcId="{AE5417D8-194D-427C-ACDB-27D2F4CA6049}" destId="{DF89EFA4-7504-484F-9512-A65CE0CD3B23}" srcOrd="0" destOrd="0" presId="urn:microsoft.com/office/officeart/2005/8/layout/hList1"/>
    <dgm:cxn modelId="{36BC596D-B5BB-4191-8131-1ACE9ECB9B39}" type="presOf" srcId="{3054C121-B8AB-45CE-86E7-BAB8C2932ADA}" destId="{9C4DDB80-EBCC-42B5-840C-8D960121A129}" srcOrd="0" destOrd="3" presId="urn:microsoft.com/office/officeart/2005/8/layout/hList1"/>
    <dgm:cxn modelId="{52682B72-BA0C-49F1-9164-65A94E631590}" type="presOf" srcId="{65B3C116-A0EF-4D64-A21E-5699E0E86BD6}" destId="{8E24D563-3537-4508-857E-1857A37AE86E}" srcOrd="0" destOrd="0" presId="urn:microsoft.com/office/officeart/2005/8/layout/hList1"/>
    <dgm:cxn modelId="{0C755B7C-4D4C-45BA-B9CF-B6A63A53C45F}" type="presOf" srcId="{092980D1-EE39-44FD-829A-AF2C0A5EA5D2}" destId="{9C4DDB80-EBCC-42B5-840C-8D960121A129}" srcOrd="0" destOrd="4" presId="urn:microsoft.com/office/officeart/2005/8/layout/hList1"/>
    <dgm:cxn modelId="{544C858C-32BD-431E-A9A6-116FF43202A9}" type="presOf" srcId="{F63C5903-A04D-4C30-964A-27F3D0A71624}" destId="{25A4CEE6-FBE1-4491-98F0-9F9B66A895E3}" srcOrd="0" destOrd="0" presId="urn:microsoft.com/office/officeart/2005/8/layout/hList1"/>
    <dgm:cxn modelId="{E6E42B9E-1AB9-4D81-8F6D-3A49E4D4B6FF}" type="presOf" srcId="{E0FAA935-856F-4DFF-8D93-D0BB82F27837}" destId="{9C4DDB80-EBCC-42B5-840C-8D960121A129}" srcOrd="0" destOrd="1" presId="urn:microsoft.com/office/officeart/2005/8/layout/hList1"/>
    <dgm:cxn modelId="{5285E9AA-8F8C-45D6-A787-DFECF4754A50}" srcId="{65B3C116-A0EF-4D64-A21E-5699E0E86BD6}" destId="{3054C121-B8AB-45CE-86E7-BAB8C2932ADA}" srcOrd="3" destOrd="0" parTransId="{1505EA45-61A7-494D-9A80-AAC1F7B99F03}" sibTransId="{F72A13B9-8C65-48CC-9448-9BA9757E58A8}"/>
    <dgm:cxn modelId="{31324BCB-47B3-4EE5-8B4E-A6D99C570E7C}" srcId="{65B3C116-A0EF-4D64-A21E-5699E0E86BD6}" destId="{092980D1-EE39-44FD-829A-AF2C0A5EA5D2}" srcOrd="4" destOrd="0" parTransId="{345FA5F8-0A91-4405-A2FB-5266490BAB52}" sibTransId="{5FC87931-41BD-468E-B85E-053D7E0C82D6}"/>
    <dgm:cxn modelId="{7E2D9FD5-80F7-4543-BB63-E667B9097B0A}" type="presOf" srcId="{AA62DAC5-FD0C-406E-99E2-7F82CB5AA97C}" destId="{25A4CEE6-FBE1-4491-98F0-9F9B66A895E3}" srcOrd="0" destOrd="1" presId="urn:microsoft.com/office/officeart/2005/8/layout/hList1"/>
    <dgm:cxn modelId="{4CE4FDD9-214E-41A5-8817-99EA331AE3FA}" type="presOf" srcId="{7A662471-26DC-41BB-8423-BF0B5DF6479A}" destId="{9C4DDB80-EBCC-42B5-840C-8D960121A129}" srcOrd="0" destOrd="5" presId="urn:microsoft.com/office/officeart/2005/8/layout/hList1"/>
    <dgm:cxn modelId="{567BDCF8-33B8-4BD4-97DB-32714B7CBE0B}" srcId="{F851E9B9-EEA9-47AB-B8AC-897FB7D82F54}" destId="{AA62DAC5-FD0C-406E-99E2-7F82CB5AA97C}" srcOrd="1" destOrd="0" parTransId="{954360CF-074F-4F6F-8818-FEECB86BB40C}" sibTransId="{FF869677-31BA-401B-B365-4FFA4D3EEE44}"/>
    <dgm:cxn modelId="{D61402FD-B9A6-4B0B-8FAA-95FFCC96E5A8}" type="presParOf" srcId="{DF89EFA4-7504-484F-9512-A65CE0CD3B23}" destId="{17C50F7E-F00B-4484-A4E2-0FF8583D25F1}" srcOrd="0" destOrd="0" presId="urn:microsoft.com/office/officeart/2005/8/layout/hList1"/>
    <dgm:cxn modelId="{95A0F021-B41C-4CB3-8743-4A4B3B3D6F3C}" type="presParOf" srcId="{17C50F7E-F00B-4484-A4E2-0FF8583D25F1}" destId="{8E24D563-3537-4508-857E-1857A37AE86E}" srcOrd="0" destOrd="0" presId="urn:microsoft.com/office/officeart/2005/8/layout/hList1"/>
    <dgm:cxn modelId="{F2D426F8-0750-43BD-8FFA-0CB344D93117}" type="presParOf" srcId="{17C50F7E-F00B-4484-A4E2-0FF8583D25F1}" destId="{9C4DDB80-EBCC-42B5-840C-8D960121A129}" srcOrd="1" destOrd="0" presId="urn:microsoft.com/office/officeart/2005/8/layout/hList1"/>
    <dgm:cxn modelId="{76A47969-C9D6-401C-9AD3-5D358A26F33F}" type="presParOf" srcId="{DF89EFA4-7504-484F-9512-A65CE0CD3B23}" destId="{0C290F67-D6C2-4F5A-A36F-F7CF6560443A}" srcOrd="1" destOrd="0" presId="urn:microsoft.com/office/officeart/2005/8/layout/hList1"/>
    <dgm:cxn modelId="{D76429BF-1E3B-4902-ABAF-2325CF5141DF}" type="presParOf" srcId="{DF89EFA4-7504-484F-9512-A65CE0CD3B23}" destId="{B637A557-B756-46DE-A0DB-4E63A08770D5}" srcOrd="2" destOrd="0" presId="urn:microsoft.com/office/officeart/2005/8/layout/hList1"/>
    <dgm:cxn modelId="{5BA671D7-7156-4207-B9E2-598474E06AA9}" type="presParOf" srcId="{B637A557-B756-46DE-A0DB-4E63A08770D5}" destId="{831BBD9A-5EFF-4319-92BA-B10ABE3923C2}" srcOrd="0" destOrd="0" presId="urn:microsoft.com/office/officeart/2005/8/layout/hList1"/>
    <dgm:cxn modelId="{7E342C18-7A30-4573-AEA8-F68E3B3AE294}" type="presParOf" srcId="{B637A557-B756-46DE-A0DB-4E63A08770D5}" destId="{25A4CEE6-FBE1-4491-98F0-9F9B66A895E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4D563-3537-4508-857E-1857A37AE86E}">
      <dsp:nvSpPr>
        <dsp:cNvPr id="0" name=""/>
        <dsp:cNvSpPr/>
      </dsp:nvSpPr>
      <dsp:spPr>
        <a:xfrm>
          <a:off x="42" y="248400"/>
          <a:ext cx="4059212" cy="1036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Small intestine</a:t>
          </a:r>
        </a:p>
      </dsp:txBody>
      <dsp:txXfrm>
        <a:off x="42" y="248400"/>
        <a:ext cx="4059212" cy="1036800"/>
      </dsp:txXfrm>
    </dsp:sp>
    <dsp:sp modelId="{9C4DDB80-EBCC-42B5-840C-8D960121A129}">
      <dsp:nvSpPr>
        <dsp:cNvPr id="0" name=""/>
        <dsp:cNvSpPr/>
      </dsp:nvSpPr>
      <dsp:spPr>
        <a:xfrm>
          <a:off x="42" y="1285200"/>
          <a:ext cx="4059212" cy="39527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 err="1"/>
            <a:t>Fasciolopsis</a:t>
          </a:r>
          <a:r>
            <a:rPr lang="en-US" sz="3600" kern="1200" dirty="0"/>
            <a:t> </a:t>
          </a:r>
          <a:r>
            <a:rPr lang="en-US" sz="3600" kern="1200" dirty="0" err="1"/>
            <a:t>buski</a:t>
          </a: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 err="1"/>
            <a:t>Heterophyes</a:t>
          </a:r>
          <a:r>
            <a:rPr lang="en-US" sz="3600" kern="1200" dirty="0"/>
            <a:t> 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 err="1"/>
            <a:t>Metagonimus</a:t>
          </a: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 err="1"/>
            <a:t>Watsonius</a:t>
          </a: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600" kern="1200" dirty="0"/>
        </a:p>
      </dsp:txBody>
      <dsp:txXfrm>
        <a:off x="42" y="1285200"/>
        <a:ext cx="4059212" cy="3952799"/>
      </dsp:txXfrm>
    </dsp:sp>
    <dsp:sp modelId="{831BBD9A-5EFF-4319-92BA-B10ABE3923C2}">
      <dsp:nvSpPr>
        <dsp:cNvPr id="0" name=""/>
        <dsp:cNvSpPr/>
      </dsp:nvSpPr>
      <dsp:spPr>
        <a:xfrm>
          <a:off x="4627544" y="248400"/>
          <a:ext cx="4059212" cy="1036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Large intestine </a:t>
          </a:r>
        </a:p>
      </dsp:txBody>
      <dsp:txXfrm>
        <a:off x="4627544" y="248400"/>
        <a:ext cx="4059212" cy="1036800"/>
      </dsp:txXfrm>
    </dsp:sp>
    <dsp:sp modelId="{25A4CEE6-FBE1-4491-98F0-9F9B66A895E3}">
      <dsp:nvSpPr>
        <dsp:cNvPr id="0" name=""/>
        <dsp:cNvSpPr/>
      </dsp:nvSpPr>
      <dsp:spPr>
        <a:xfrm>
          <a:off x="4627544" y="1285200"/>
          <a:ext cx="4059212" cy="395279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 err="1"/>
            <a:t>Gastrodiscoides</a:t>
          </a:r>
          <a:r>
            <a:rPr lang="en-US" sz="3600" kern="1200" dirty="0"/>
            <a:t> </a:t>
          </a:r>
          <a:r>
            <a:rPr lang="en-US" sz="3600" kern="1200" dirty="0" err="1"/>
            <a:t>hominis</a:t>
          </a: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600" kern="1200" dirty="0"/>
        </a:p>
      </dsp:txBody>
      <dsp:txXfrm>
        <a:off x="4627544" y="1285200"/>
        <a:ext cx="4059212" cy="3952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654AD-1B76-4A7A-8029-DAC031155FD2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C6FB3-AE15-4AC3-AAF7-E4C38B10D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D0204-8D9E-454F-BFFB-480B3A8AFDAC}" type="datetime1">
              <a:rPr lang="en-US" smtClean="0"/>
              <a:pPr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MONIKA RAJANI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899F-78AA-4F83-9F63-54AB22AA4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B3C8-69A1-452F-BE02-B2D7478928B0}" type="datetime1">
              <a:rPr lang="en-US" smtClean="0"/>
              <a:pPr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MONIKA RAJANI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899F-78AA-4F83-9F63-54AB22AA4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C2A0-8C15-475E-A90E-653167CA53D0}" type="datetime1">
              <a:rPr lang="en-US" smtClean="0"/>
              <a:pPr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MONIKA RAJANI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899F-78AA-4F83-9F63-54AB22AA4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B063-84F5-4E44-80EA-55B1D223FF53}" type="datetime1">
              <a:rPr lang="en-US" smtClean="0"/>
              <a:pPr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MONIKA RAJANI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899F-78AA-4F83-9F63-54AB22AA4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AD78-4289-489D-8AA2-A4991B83D205}" type="datetime1">
              <a:rPr lang="en-US" smtClean="0"/>
              <a:pPr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MONIKA RAJANI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899F-78AA-4F83-9F63-54AB22AA4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C5A2-3C1A-42E9-B4AC-10B331B45C9B}" type="datetime1">
              <a:rPr lang="en-US" smtClean="0"/>
              <a:pPr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MONIKA RAJANI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899F-78AA-4F83-9F63-54AB22AA4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367D-A13E-4392-B2FD-D102AFF2F60B}" type="datetime1">
              <a:rPr lang="en-US" smtClean="0"/>
              <a:pPr/>
              <a:t>8/7/2020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MONIKA RAJANI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899F-78AA-4F83-9F63-54AB22AA4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5C8B-9476-458F-A6D6-6FA55131BD84}" type="datetime1">
              <a:rPr lang="en-US" smtClean="0"/>
              <a:pPr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MONIKA RAJANI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899F-78AA-4F83-9F63-54AB22AA4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A8E1-10F3-44F1-B2BC-8ACB9AFD27EE}" type="datetime1">
              <a:rPr lang="en-US" smtClean="0"/>
              <a:pPr/>
              <a:t>8/7/2020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MONIKA RAJANI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899F-78AA-4F83-9F63-54AB22AA4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F1BB-2BB2-4210-89FD-225DDADEB1F3}" type="datetime1">
              <a:rPr lang="en-US" smtClean="0"/>
              <a:pPr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MONIKA RAJANI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899F-78AA-4F83-9F63-54AB22AA4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43DC-90D0-4CC6-8530-CB36E4D316EE}" type="datetime1">
              <a:rPr lang="en-US" smtClean="0"/>
              <a:pPr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MONIKA RAJANI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899F-78AA-4F83-9F63-54AB22AA4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93A9B-40E9-4798-A500-A8385A0521F1}" type="datetime1">
              <a:rPr lang="en-US" smtClean="0"/>
              <a:pPr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 MONIKA RAJANI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6899F-78AA-4F83-9F63-54AB22AA4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5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4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4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4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81000"/>
            <a:ext cx="8534400" cy="1752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TREMATODES- I</a:t>
            </a:r>
            <a:br>
              <a:rPr lang="en-US" b="1" dirty="0"/>
            </a:br>
            <a:r>
              <a:rPr lang="en-US" sz="3600" b="1" dirty="0"/>
              <a:t>GENERAL FEATURES</a:t>
            </a:r>
            <a:br>
              <a:rPr lang="en-US" sz="3600" b="1" dirty="0"/>
            </a:br>
            <a:r>
              <a:rPr lang="en-US" sz="3600" b="1" dirty="0"/>
              <a:t> LIVER FLUKES            INTESTINAL FLUKES</a:t>
            </a:r>
          </a:p>
        </p:txBody>
      </p:sp>
      <p:pic>
        <p:nvPicPr>
          <p:cNvPr id="10242" name="Picture 2" descr="Image result for general features of trematodes p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438400"/>
            <a:ext cx="5334000" cy="2895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791200" y="5486400"/>
            <a:ext cx="2895600" cy="1200329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DR MONIKA RAJANI </a:t>
            </a:r>
          </a:p>
          <a:p>
            <a:r>
              <a:rPr lang="en-US" b="1" dirty="0"/>
              <a:t>ASSOCIATE PROFESSOR ,</a:t>
            </a:r>
          </a:p>
          <a:p>
            <a:r>
              <a:rPr lang="en-US" b="1" dirty="0"/>
              <a:t>DEPT OF MICROBIOLOGY</a:t>
            </a:r>
          </a:p>
          <a:p>
            <a:r>
              <a:rPr lang="en-US" b="1" dirty="0"/>
              <a:t>CIMSH , LKO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MONIKA RAJANI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result for general features of trematodes p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85800"/>
            <a:ext cx="8001000" cy="5715000"/>
          </a:xfrm>
          <a:prstGeom prst="rect">
            <a:avLst/>
          </a:prstGeom>
          <a:noFill/>
        </p:spPr>
      </p:pic>
      <p:pic>
        <p:nvPicPr>
          <p:cNvPr id="7169" name="Picture 1" descr="C:\Users\monika\Desktop\parasitology-lec-flukes-15-7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90800" y="4876800"/>
            <a:ext cx="6096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MONIKA RAJANI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eneral features of trematodes p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55626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Stages during life cycle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MONIKA RAJANI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/>
              <a:t>MOI to definitive host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038600" cy="4525963"/>
          </a:xfrm>
        </p:spPr>
        <p:txBody>
          <a:bodyPr>
            <a:noAutofit/>
          </a:bodyPr>
          <a:lstStyle/>
          <a:p>
            <a:r>
              <a:rPr lang="en-US" sz="2400" b="1" dirty="0" err="1">
                <a:solidFill>
                  <a:srgbClr val="FFFF00"/>
                </a:solidFill>
              </a:rPr>
              <a:t>Cercaria</a:t>
            </a:r>
            <a:r>
              <a:rPr lang="en-US" sz="2400" b="1" dirty="0">
                <a:solidFill>
                  <a:srgbClr val="FFFF00"/>
                </a:solidFill>
              </a:rPr>
              <a:t> leave snail </a:t>
            </a:r>
            <a:r>
              <a:rPr lang="en-US" sz="2400" dirty="0"/>
              <a:t>and become free living in water</a:t>
            </a:r>
          </a:p>
          <a:p>
            <a:r>
              <a:rPr lang="en-US" sz="2400" dirty="0" err="1"/>
              <a:t>Cercaria</a:t>
            </a:r>
            <a:r>
              <a:rPr lang="en-US" sz="2400" dirty="0"/>
              <a:t> infect definitive host by:</a:t>
            </a:r>
          </a:p>
          <a:p>
            <a:pPr>
              <a:buNone/>
            </a:pPr>
            <a:r>
              <a:rPr lang="en-US" sz="2400" dirty="0"/>
              <a:t>       :</a:t>
            </a:r>
            <a:r>
              <a:rPr lang="en-US" sz="2400" b="1" dirty="0">
                <a:solidFill>
                  <a:srgbClr val="FFFF00"/>
                </a:solidFill>
              </a:rPr>
              <a:t>Skin penetration-</a:t>
            </a:r>
            <a:r>
              <a:rPr lang="en-US" sz="2400" b="1" dirty="0" err="1">
                <a:solidFill>
                  <a:srgbClr val="FFFF00"/>
                </a:solidFill>
              </a:rPr>
              <a:t>schistosomes</a:t>
            </a:r>
            <a:endParaRPr lang="en-US" sz="2400" b="1" dirty="0">
              <a:solidFill>
                <a:srgbClr val="FFFF00"/>
              </a:solidFill>
            </a:endParaRPr>
          </a:p>
          <a:p>
            <a:pPr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  <p:pic>
        <p:nvPicPr>
          <p:cNvPr id="6145" name="Picture 1" descr="C:\Users\monika\Desktop\cercaria+metacercar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609600" y="3829050"/>
            <a:ext cx="4038600" cy="30289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800600" y="1524000"/>
            <a:ext cx="4191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FFFF00"/>
                </a:solidFill>
              </a:rPr>
              <a:t>By converting into </a:t>
            </a:r>
            <a:r>
              <a:rPr lang="en-US" sz="2800" b="1" dirty="0" err="1">
                <a:solidFill>
                  <a:srgbClr val="FFFF00"/>
                </a:solidFill>
              </a:rPr>
              <a:t>metacercaria</a:t>
            </a:r>
            <a:r>
              <a:rPr lang="en-US" sz="2800" b="1" dirty="0">
                <a:solidFill>
                  <a:srgbClr val="FFFF00"/>
                </a:solidFill>
              </a:rPr>
              <a:t> :</a:t>
            </a:r>
          </a:p>
          <a:p>
            <a:pPr>
              <a:buNone/>
            </a:pPr>
            <a:r>
              <a:rPr lang="en-US" sz="2800" dirty="0"/>
              <a:t>which are taken in along   with</a:t>
            </a:r>
          </a:p>
          <a:p>
            <a:pPr>
              <a:buNone/>
            </a:pPr>
            <a:r>
              <a:rPr lang="en-US" sz="2800" dirty="0">
                <a:solidFill>
                  <a:srgbClr val="FFFF00"/>
                </a:solidFill>
              </a:rPr>
              <a:t>    - </a:t>
            </a:r>
            <a:r>
              <a:rPr lang="en-US" sz="2800" b="1" dirty="0">
                <a:solidFill>
                  <a:srgbClr val="FFFF00"/>
                </a:solidFill>
              </a:rPr>
              <a:t>vegetables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–</a:t>
            </a:r>
            <a:r>
              <a:rPr lang="en-US" sz="2800" dirty="0" err="1"/>
              <a:t>Fasciola</a:t>
            </a:r>
            <a:r>
              <a:rPr lang="en-US" sz="2800" dirty="0"/>
              <a:t> hepatica ,F </a:t>
            </a:r>
            <a:r>
              <a:rPr lang="en-US" sz="2800" dirty="0" err="1"/>
              <a:t>buski</a:t>
            </a: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>
                <a:solidFill>
                  <a:srgbClr val="FFFF00"/>
                </a:solidFill>
              </a:rPr>
              <a:t>  - </a:t>
            </a:r>
            <a:r>
              <a:rPr lang="en-US" sz="2800" b="1" dirty="0">
                <a:solidFill>
                  <a:srgbClr val="FFFF00"/>
                </a:solidFill>
              </a:rPr>
              <a:t>Fish </a:t>
            </a:r>
            <a:r>
              <a:rPr lang="en-US" sz="2800" dirty="0"/>
              <a:t>-</a:t>
            </a:r>
            <a:r>
              <a:rPr lang="en-US" sz="2800" dirty="0" err="1"/>
              <a:t>Clonorchis</a:t>
            </a:r>
            <a:r>
              <a:rPr lang="en-US" sz="2800" dirty="0"/>
              <a:t> </a:t>
            </a:r>
            <a:r>
              <a:rPr lang="en-US" sz="2800" dirty="0" err="1"/>
              <a:t>sinensis</a:t>
            </a: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>
                <a:solidFill>
                  <a:srgbClr val="FFFF00"/>
                </a:solidFill>
              </a:rPr>
              <a:t>   -</a:t>
            </a:r>
            <a:r>
              <a:rPr lang="en-US" sz="2800" b="1" dirty="0">
                <a:solidFill>
                  <a:srgbClr val="FFFF00"/>
                </a:solidFill>
              </a:rPr>
              <a:t>Crab </a:t>
            </a:r>
            <a:r>
              <a:rPr lang="en-US" sz="2800" dirty="0"/>
              <a:t>-P </a:t>
            </a:r>
            <a:r>
              <a:rPr lang="en-US" sz="2800" dirty="0" err="1"/>
              <a:t>westermani</a:t>
            </a:r>
            <a:endParaRPr lang="en-US" sz="2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MONIKA RAJANI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Liver flukes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(Liver and </a:t>
            </a:r>
            <a:r>
              <a:rPr lang="en-US" dirty="0" err="1">
                <a:solidFill>
                  <a:srgbClr val="FFFF00"/>
                </a:solidFill>
              </a:rPr>
              <a:t>Biliary</a:t>
            </a:r>
            <a:r>
              <a:rPr lang="en-US" dirty="0">
                <a:solidFill>
                  <a:srgbClr val="FFFF00"/>
                </a:solidFill>
              </a:rPr>
              <a:t> tract)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Hermaphroditic flukes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MONIKA RAJANI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Members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Fasciola</a:t>
            </a:r>
            <a:r>
              <a:rPr lang="en-US" dirty="0">
                <a:solidFill>
                  <a:srgbClr val="FFFF00"/>
                </a:solidFill>
              </a:rPr>
              <a:t> Hepatica </a:t>
            </a:r>
            <a:r>
              <a:rPr lang="en-US" dirty="0"/>
              <a:t>: Sheep Liver fluke</a:t>
            </a:r>
          </a:p>
          <a:p>
            <a:r>
              <a:rPr lang="en-US" dirty="0" err="1">
                <a:solidFill>
                  <a:srgbClr val="FFFF00"/>
                </a:solidFill>
              </a:rPr>
              <a:t>Clonorchis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sinensis</a:t>
            </a:r>
            <a:r>
              <a:rPr lang="en-US" dirty="0"/>
              <a:t>: Chinese liver fluke</a:t>
            </a:r>
          </a:p>
          <a:p>
            <a:r>
              <a:rPr lang="en-US" dirty="0" err="1">
                <a:solidFill>
                  <a:srgbClr val="FFFF00"/>
                </a:solidFill>
              </a:rPr>
              <a:t>Opisthorchis</a:t>
            </a:r>
            <a:r>
              <a:rPr lang="en-US" dirty="0"/>
              <a:t> </a:t>
            </a:r>
            <a:r>
              <a:rPr lang="en-US" dirty="0" err="1"/>
              <a:t>spp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 descr="C:\Users\monika\Desktop\4318f9a9d513eec35c096137fd07b9c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2895600"/>
            <a:ext cx="4791075" cy="3609975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MONIKA RAJANI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 err="1"/>
              <a:t>Fasciola</a:t>
            </a:r>
            <a:r>
              <a:rPr lang="en-US" dirty="0"/>
              <a:t> hepatica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/>
          <a:p>
            <a:r>
              <a:rPr lang="en-US" dirty="0"/>
              <a:t>Sheep liver fluke</a:t>
            </a:r>
          </a:p>
        </p:txBody>
      </p:sp>
      <p:pic>
        <p:nvPicPr>
          <p:cNvPr id="4100" name="Picture 4" descr="C:\Users\monika\Desktop\300px-Fasciola_hepat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4038600"/>
            <a:ext cx="4419600" cy="173355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MONIKA RAJANI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</a:t>
            </a:r>
            <a:r>
              <a:rPr lang="en-US" dirty="0" err="1"/>
              <a:t>trematode</a:t>
            </a:r>
            <a:r>
              <a:rPr lang="en-US" dirty="0"/>
              <a:t> to be discovered</a:t>
            </a:r>
          </a:p>
          <a:p>
            <a:r>
              <a:rPr lang="en-US" dirty="0"/>
              <a:t>Largest  and commonest liver fluke</a:t>
            </a:r>
          </a:p>
          <a:p>
            <a:r>
              <a:rPr lang="en-US" dirty="0"/>
              <a:t>Primary host is sheep</a:t>
            </a:r>
          </a:p>
          <a:p>
            <a:r>
              <a:rPr lang="en-US" dirty="0"/>
              <a:t>Liver rot in sheep</a:t>
            </a:r>
          </a:p>
          <a:p>
            <a:r>
              <a:rPr lang="en-US" dirty="0"/>
              <a:t>Resides in liver and </a:t>
            </a:r>
            <a:r>
              <a:rPr lang="en-US" dirty="0" err="1"/>
              <a:t>biliary</a:t>
            </a:r>
            <a:r>
              <a:rPr lang="en-US" dirty="0"/>
              <a:t> tract  </a:t>
            </a:r>
          </a:p>
        </p:txBody>
      </p:sp>
      <p:pic>
        <p:nvPicPr>
          <p:cNvPr id="1026" name="Picture 2" descr="C:\Users\monika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1676400"/>
            <a:ext cx="2209800" cy="37338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MONIKA RAJANI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Morphology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adult</a:t>
            </a:r>
          </a:p>
        </p:txBody>
      </p:sp>
      <p:pic>
        <p:nvPicPr>
          <p:cNvPr id="1026" name="Picture 2" descr="C:\Users\monika\Desktop\Structure of fasciol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914400" y="2514600"/>
            <a:ext cx="3038139" cy="3951288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Eggs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Large,ovoid,operculated</a:t>
            </a:r>
            <a:r>
              <a:rPr lang="en-US" dirty="0"/>
              <a:t>,</a:t>
            </a:r>
          </a:p>
          <a:p>
            <a:r>
              <a:rPr lang="en-US" dirty="0"/>
              <a:t>bile stained</a:t>
            </a:r>
          </a:p>
          <a:p>
            <a:r>
              <a:rPr lang="en-US" dirty="0"/>
              <a:t>Contain </a:t>
            </a:r>
            <a:r>
              <a:rPr lang="en-US" dirty="0" err="1"/>
              <a:t>miracidium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9" name="Picture 5" descr="C:\Users\monika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733800"/>
            <a:ext cx="2990850" cy="243840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MONIKA RAJANI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Life cycle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sz="2800" b="1" dirty="0">
                <a:solidFill>
                  <a:srgbClr val="FFFF00"/>
                </a:solidFill>
              </a:rPr>
              <a:t>Definitive host</a:t>
            </a:r>
            <a:r>
              <a:rPr lang="en-US" sz="2800" dirty="0"/>
              <a:t>: </a:t>
            </a:r>
            <a:r>
              <a:rPr lang="en-US" sz="2800" dirty="0" err="1"/>
              <a:t>sheep,goat</a:t>
            </a:r>
            <a:r>
              <a:rPr lang="en-US" sz="2800" dirty="0"/>
              <a:t> cattle ,man</a:t>
            </a:r>
          </a:p>
          <a:p>
            <a:r>
              <a:rPr lang="en-US" sz="2800" b="1" dirty="0">
                <a:solidFill>
                  <a:srgbClr val="FFFF00"/>
                </a:solidFill>
              </a:rPr>
              <a:t>Intermediate host:</a:t>
            </a:r>
          </a:p>
          <a:p>
            <a:r>
              <a:rPr lang="en-US" sz="2800" dirty="0">
                <a:solidFill>
                  <a:srgbClr val="FFFF00"/>
                </a:solidFill>
              </a:rPr>
              <a:t>1 </a:t>
            </a:r>
            <a:r>
              <a:rPr lang="en-US" sz="2800" dirty="0" err="1">
                <a:solidFill>
                  <a:srgbClr val="FFFF00"/>
                </a:solidFill>
              </a:rPr>
              <a:t>st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intermediate host: fresh water snail(LYMNAEA)</a:t>
            </a:r>
          </a:p>
          <a:p>
            <a:r>
              <a:rPr lang="en-US" sz="2800" dirty="0">
                <a:solidFill>
                  <a:srgbClr val="FFFF00"/>
                </a:solidFill>
              </a:rPr>
              <a:t>2 </a:t>
            </a:r>
            <a:r>
              <a:rPr lang="en-US" sz="2800" dirty="0" err="1">
                <a:solidFill>
                  <a:srgbClr val="FFFF00"/>
                </a:solidFill>
              </a:rPr>
              <a:t>nd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intermediate host: aquatic plants</a:t>
            </a:r>
          </a:p>
          <a:p>
            <a:r>
              <a:rPr lang="en-US" sz="2800" dirty="0">
                <a:solidFill>
                  <a:srgbClr val="FFFF00"/>
                </a:solidFill>
              </a:rPr>
              <a:t>MOI: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FF00"/>
                </a:solidFill>
              </a:rPr>
              <a:t>Ingestion</a:t>
            </a:r>
            <a:r>
              <a:rPr lang="en-US" sz="2800" dirty="0"/>
              <a:t> of </a:t>
            </a:r>
            <a:r>
              <a:rPr lang="en-US" sz="2800" dirty="0" err="1"/>
              <a:t>metacercariae</a:t>
            </a:r>
            <a:r>
              <a:rPr lang="en-US" sz="2800" dirty="0"/>
              <a:t> in aquatic vegetation</a:t>
            </a:r>
          </a:p>
          <a:p>
            <a:r>
              <a:rPr lang="en-US" sz="2800" dirty="0">
                <a:solidFill>
                  <a:srgbClr val="FFFF00"/>
                </a:solidFill>
              </a:rPr>
              <a:t>SOL:</a:t>
            </a:r>
            <a:r>
              <a:rPr lang="en-US" sz="2800" dirty="0"/>
              <a:t> </a:t>
            </a:r>
            <a:r>
              <a:rPr lang="en-US" sz="2800" dirty="0" err="1"/>
              <a:t>biliary</a:t>
            </a:r>
            <a:r>
              <a:rPr lang="en-US" sz="2800" dirty="0"/>
              <a:t> passages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MONIKA RAJANI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Life cycle</a:t>
            </a:r>
          </a:p>
        </p:txBody>
      </p:sp>
      <p:pic>
        <p:nvPicPr>
          <p:cNvPr id="2050" name="Picture 2" descr="C:\Users\monika\Desktop\Liver-fluke-LC-shee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8991600" cy="5943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90800" y="6096000"/>
            <a:ext cx="3048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6019800"/>
            <a:ext cx="25146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Miracidium-sporocyst-redia-cercaria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MONIKA RAJANI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715963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295400"/>
            <a:ext cx="5562600" cy="4754563"/>
          </a:xfrm>
        </p:spPr>
        <p:txBody>
          <a:bodyPr>
            <a:noAutofit/>
          </a:bodyPr>
          <a:lstStyle/>
          <a:p>
            <a:r>
              <a:rPr lang="en-US" sz="2800" dirty="0"/>
              <a:t>Commonly known as </a:t>
            </a:r>
            <a:r>
              <a:rPr lang="en-US" sz="2800" b="1" dirty="0">
                <a:solidFill>
                  <a:srgbClr val="FFFF00"/>
                </a:solidFill>
              </a:rPr>
              <a:t>flukes (flat fish)</a:t>
            </a:r>
          </a:p>
          <a:p>
            <a:r>
              <a:rPr lang="en-US" sz="2800" dirty="0" err="1"/>
              <a:t>Trematodes</a:t>
            </a:r>
            <a:r>
              <a:rPr lang="en-US" sz="2800" dirty="0"/>
              <a:t> are </a:t>
            </a:r>
            <a:r>
              <a:rPr lang="en-US" sz="2800" b="1" dirty="0" err="1">
                <a:solidFill>
                  <a:srgbClr val="FFFF00"/>
                </a:solidFill>
              </a:rPr>
              <a:t>unsegmented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helminths</a:t>
            </a:r>
            <a:endParaRPr lang="en-US" sz="2800" b="1" dirty="0">
              <a:solidFill>
                <a:srgbClr val="FFFF00"/>
              </a:solidFill>
            </a:endParaRPr>
          </a:p>
          <a:p>
            <a:r>
              <a:rPr lang="en-US" sz="2800" b="1" dirty="0">
                <a:solidFill>
                  <a:srgbClr val="FFFF00"/>
                </a:solidFill>
              </a:rPr>
              <a:t>Leaf like</a:t>
            </a:r>
            <a:r>
              <a:rPr lang="en-US" sz="2800" dirty="0"/>
              <a:t>,  </a:t>
            </a:r>
            <a:r>
              <a:rPr lang="en-US" sz="2800" dirty="0" err="1"/>
              <a:t>dorsoventrally</a:t>
            </a:r>
            <a:r>
              <a:rPr lang="en-US" sz="2800" dirty="0"/>
              <a:t> flattened-flat and broad</a:t>
            </a:r>
          </a:p>
          <a:p>
            <a:r>
              <a:rPr lang="en-US" sz="2800" dirty="0"/>
              <a:t>The name </a:t>
            </a:r>
            <a:r>
              <a:rPr lang="en-US" sz="2800" dirty="0" err="1"/>
              <a:t>trematode</a:t>
            </a:r>
            <a:r>
              <a:rPr lang="en-US" sz="2800" dirty="0"/>
              <a:t>-”</a:t>
            </a:r>
            <a:r>
              <a:rPr lang="en-US" sz="2800" dirty="0" err="1"/>
              <a:t>trema</a:t>
            </a:r>
            <a:r>
              <a:rPr lang="en-US" sz="2800" dirty="0"/>
              <a:t>(hole)+</a:t>
            </a:r>
            <a:r>
              <a:rPr lang="en-US" sz="2800" dirty="0" err="1"/>
              <a:t>eidos</a:t>
            </a:r>
            <a:r>
              <a:rPr lang="en-US" sz="2800" dirty="0"/>
              <a:t>(appearance) due to presence of  two </a:t>
            </a:r>
            <a:r>
              <a:rPr lang="en-US" sz="2800" b="1" dirty="0">
                <a:solidFill>
                  <a:srgbClr val="FFFF00"/>
                </a:solidFill>
              </a:rPr>
              <a:t>prominent suckers with hole in middle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endParaRPr lang="en-US" dirty="0"/>
          </a:p>
        </p:txBody>
      </p:sp>
      <p:pic>
        <p:nvPicPr>
          <p:cNvPr id="16386" name="Picture 2" descr="Image result for trematodes classification according to habit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276600"/>
            <a:ext cx="2743200" cy="3200400"/>
          </a:xfrm>
          <a:prstGeom prst="rect">
            <a:avLst/>
          </a:prstGeom>
          <a:noFill/>
        </p:spPr>
      </p:pic>
      <p:pic>
        <p:nvPicPr>
          <p:cNvPr id="16388" name="Picture 4" descr="Image result for trematodes classification according to habit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685800"/>
            <a:ext cx="3219450" cy="21336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MONIKA RAJANI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FFFF00"/>
                </a:solidFill>
              </a:rPr>
              <a:t>Pathogenicity</a:t>
            </a:r>
            <a:r>
              <a:rPr lang="en-US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572000" cy="495300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Fascioliasis</a:t>
            </a:r>
            <a:r>
              <a:rPr lang="en-US" dirty="0"/>
              <a:t> </a:t>
            </a:r>
          </a:p>
          <a:p>
            <a:r>
              <a:rPr lang="en-US" dirty="0" err="1"/>
              <a:t>Acute:fever,right</a:t>
            </a:r>
            <a:r>
              <a:rPr lang="en-US" dirty="0"/>
              <a:t> upper quadrant pain</a:t>
            </a:r>
          </a:p>
          <a:p>
            <a:r>
              <a:rPr lang="en-US" dirty="0" err="1"/>
              <a:t>Hepatomegaly</a:t>
            </a:r>
            <a:endParaRPr lang="en-US" dirty="0"/>
          </a:p>
          <a:p>
            <a:r>
              <a:rPr lang="en-US" dirty="0"/>
              <a:t>Chronic: </a:t>
            </a:r>
            <a:r>
              <a:rPr lang="en-US" dirty="0" err="1"/>
              <a:t>biliary</a:t>
            </a:r>
            <a:r>
              <a:rPr lang="en-US" dirty="0"/>
              <a:t> </a:t>
            </a:r>
            <a:r>
              <a:rPr lang="en-US" dirty="0" err="1"/>
              <a:t>obstruction,cholangitis</a:t>
            </a:r>
            <a:endParaRPr lang="en-US" dirty="0"/>
          </a:p>
          <a:p>
            <a:r>
              <a:rPr lang="en-US" dirty="0"/>
              <a:t>Obstructive jaundice </a:t>
            </a:r>
          </a:p>
          <a:p>
            <a:r>
              <a:rPr lang="en-US" dirty="0"/>
              <a:t>Cirrhosis and PHT</a:t>
            </a:r>
          </a:p>
          <a:p>
            <a:r>
              <a:rPr lang="en-US" dirty="0" err="1"/>
              <a:t>Cholelithiasis</a:t>
            </a:r>
            <a:endParaRPr lang="en-US" dirty="0"/>
          </a:p>
          <a:p>
            <a:r>
              <a:rPr lang="en-US" dirty="0"/>
              <a:t>Anemia </a:t>
            </a:r>
          </a:p>
        </p:txBody>
      </p:sp>
      <p:pic>
        <p:nvPicPr>
          <p:cNvPr id="3074" name="Picture 2" descr="C:\Users\monika\Desktop\download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143000"/>
            <a:ext cx="3048000" cy="2514600"/>
          </a:xfrm>
          <a:prstGeom prst="rect">
            <a:avLst/>
          </a:prstGeom>
          <a:noFill/>
        </p:spPr>
      </p:pic>
      <p:pic>
        <p:nvPicPr>
          <p:cNvPr id="3075" name="Picture 3" descr="C:\Users\monika\Desktop\download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038600"/>
            <a:ext cx="3486150" cy="25908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MONIKA RAJANI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Halzoun</a:t>
            </a:r>
            <a:r>
              <a:rPr lang="en-US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monika\Desktop\1806-9282-ramb-64-12-1081-gf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458200" cy="49530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MONIKA RAJANI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diagnosis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Stool, aspirated bile</a:t>
            </a:r>
          </a:p>
          <a:p>
            <a:r>
              <a:rPr lang="en-US" dirty="0"/>
              <a:t>Demonstration of eggs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800600"/>
          </a:xfrm>
        </p:spPr>
        <p:txBody>
          <a:bodyPr/>
          <a:lstStyle/>
          <a:p>
            <a:r>
              <a:rPr lang="en-US" dirty="0" err="1"/>
              <a:t>Eosinophilia</a:t>
            </a:r>
            <a:r>
              <a:rPr lang="en-US" dirty="0"/>
              <a:t> </a:t>
            </a:r>
          </a:p>
          <a:p>
            <a:r>
              <a:rPr lang="en-US" dirty="0"/>
              <a:t>Serology-AB and antigen </a:t>
            </a:r>
          </a:p>
          <a:p>
            <a:r>
              <a:rPr lang="en-US" dirty="0"/>
              <a:t>Imaging :USG</a:t>
            </a:r>
          </a:p>
          <a:p>
            <a:r>
              <a:rPr lang="en-US" dirty="0"/>
              <a:t>ERCP</a:t>
            </a:r>
          </a:p>
        </p:txBody>
      </p:sp>
      <p:pic>
        <p:nvPicPr>
          <p:cNvPr id="5" name="Picture 5" descr="C:\Users\monika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352800"/>
            <a:ext cx="2990850" cy="24384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MONIKA RAJANI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TREATMENT</a:t>
            </a:r>
          </a:p>
          <a:p>
            <a:r>
              <a:rPr lang="en-US" dirty="0" err="1"/>
              <a:t>Triclabendazole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PROPHYLAXIS</a:t>
            </a:r>
          </a:p>
          <a:p>
            <a:r>
              <a:rPr lang="en-US" dirty="0"/>
              <a:t>Health education</a:t>
            </a:r>
          </a:p>
          <a:p>
            <a:r>
              <a:rPr lang="en-US" dirty="0"/>
              <a:t>Proper disinfection of </a:t>
            </a:r>
            <a:r>
              <a:rPr lang="en-US" dirty="0" err="1"/>
              <a:t>watercresses</a:t>
            </a:r>
            <a:r>
              <a:rPr lang="en-US" dirty="0"/>
              <a:t> and other water vegetations before consumption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MONIKA RAJANI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Clonorchis</a:t>
            </a:r>
            <a:r>
              <a:rPr lang="en-US" dirty="0"/>
              <a:t> </a:t>
            </a:r>
            <a:r>
              <a:rPr lang="en-US" dirty="0" err="1"/>
              <a:t>Sinensis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Chinese liver fluke</a:t>
            </a:r>
          </a:p>
          <a:p>
            <a:r>
              <a:rPr lang="en-US" sz="2400" dirty="0"/>
              <a:t>Oriental liver fluke</a:t>
            </a:r>
          </a:p>
          <a:p>
            <a:r>
              <a:rPr lang="en-US" sz="2400" dirty="0" err="1"/>
              <a:t>Japan,Korea</a:t>
            </a:r>
            <a:r>
              <a:rPr lang="en-US" sz="2400" dirty="0"/>
              <a:t>, China, Vietnam</a:t>
            </a:r>
          </a:p>
          <a:p>
            <a:r>
              <a:rPr lang="en-US" sz="2400" dirty="0"/>
              <a:t>Adult worm: similar</a:t>
            </a:r>
          </a:p>
          <a:p>
            <a:r>
              <a:rPr lang="en-US" sz="2400" dirty="0">
                <a:solidFill>
                  <a:srgbClr val="FFFF00"/>
                </a:solidFill>
              </a:rPr>
              <a:t>Eggs: knob at bottom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Definitive host: humans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1</a:t>
            </a:r>
            <a:r>
              <a:rPr lang="en-US" sz="2400" b="1" baseline="30000" dirty="0">
                <a:solidFill>
                  <a:srgbClr val="FFFF00"/>
                </a:solidFill>
              </a:rPr>
              <a:t>st</a:t>
            </a:r>
            <a:r>
              <a:rPr lang="en-US" sz="2400" b="1" dirty="0">
                <a:solidFill>
                  <a:srgbClr val="FFFF00"/>
                </a:solidFill>
              </a:rPr>
              <a:t> intermediate host: fresh water snail-</a:t>
            </a:r>
            <a:r>
              <a:rPr lang="en-US" sz="2400" b="1" dirty="0" err="1">
                <a:solidFill>
                  <a:srgbClr val="FFFF00"/>
                </a:solidFill>
              </a:rPr>
              <a:t>Bulimus</a:t>
            </a:r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2</a:t>
            </a:r>
            <a:r>
              <a:rPr lang="en-US" sz="2400" b="1" baseline="30000" dirty="0">
                <a:solidFill>
                  <a:srgbClr val="FFFF00"/>
                </a:solidFill>
              </a:rPr>
              <a:t>nd</a:t>
            </a:r>
            <a:r>
              <a:rPr lang="en-US" sz="2400" b="1" dirty="0">
                <a:solidFill>
                  <a:srgbClr val="FFFF00"/>
                </a:solidFill>
              </a:rPr>
              <a:t> intermediate host: fish</a:t>
            </a:r>
          </a:p>
          <a:p>
            <a:r>
              <a:rPr lang="en-US" sz="2400" dirty="0"/>
              <a:t>Infective form: </a:t>
            </a:r>
            <a:r>
              <a:rPr lang="en-US" sz="2400" dirty="0" err="1"/>
              <a:t>Metacercaria</a:t>
            </a:r>
            <a:endParaRPr lang="en-US" sz="2400" dirty="0"/>
          </a:p>
          <a:p>
            <a:r>
              <a:rPr lang="en-US" sz="2400" b="1" dirty="0">
                <a:solidFill>
                  <a:srgbClr val="FFFF00"/>
                </a:solidFill>
              </a:rPr>
              <a:t>MOI: Eating raw or </a:t>
            </a:r>
            <a:r>
              <a:rPr lang="en-US" sz="2400" b="1" dirty="0" err="1">
                <a:solidFill>
                  <a:srgbClr val="FFFF00"/>
                </a:solidFill>
              </a:rPr>
              <a:t>unproperly</a:t>
            </a:r>
            <a:r>
              <a:rPr lang="en-US" sz="2400" b="1" dirty="0">
                <a:solidFill>
                  <a:srgbClr val="FFFF00"/>
                </a:solidFill>
              </a:rPr>
              <a:t> processed fish, frozen , dried or pickled fish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CHOLANGIOCARCINOMA</a:t>
            </a:r>
          </a:p>
        </p:txBody>
      </p:sp>
      <p:pic>
        <p:nvPicPr>
          <p:cNvPr id="1026" name="Picture 2" descr="C:\Users\monika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990600"/>
            <a:ext cx="4419600" cy="17526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MONIKA RAJANI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MONIKA RAJANI</a:t>
            </a:r>
          </a:p>
        </p:txBody>
      </p:sp>
      <p:pic>
        <p:nvPicPr>
          <p:cNvPr id="2050" name="Picture 2" descr="C:\Users\monika\Desktop\Clonorchis+sinensis+egg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143000"/>
            <a:ext cx="4038600" cy="4648200"/>
          </a:xfrm>
          <a:prstGeom prst="rect">
            <a:avLst/>
          </a:prstGeom>
          <a:noFill/>
        </p:spPr>
      </p:pic>
      <p:pic>
        <p:nvPicPr>
          <p:cNvPr id="9" name="Picture 2" descr="C:\Users\monika\Desktop\slide_2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990600"/>
            <a:ext cx="40386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monika\Desktop\Clonorchis_LifeCycle_l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4008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MONIKA RAJANI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Clinical features are same</a:t>
            </a:r>
          </a:p>
          <a:p>
            <a:r>
              <a:rPr lang="en-US" dirty="0"/>
              <a:t>Lab diagnosis similar</a:t>
            </a:r>
          </a:p>
          <a:p>
            <a:r>
              <a:rPr lang="en-US" dirty="0" err="1"/>
              <a:t>DOC:Praziquantel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MONIKA RAJANI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INTESTINAL FLUKES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FASCIOLOPSIS BUSKI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MONIKA RAJANI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228600" y="533400"/>
          <a:ext cx="8686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MONIKA RAJANI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Classification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      </a:t>
            </a:r>
          </a:p>
        </p:txBody>
      </p:sp>
      <p:pic>
        <p:nvPicPr>
          <p:cNvPr id="8194" name="Picture 2" descr="Image result for general features of trematodes p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MONIKA RAJANI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Fasciolopsis</a:t>
            </a:r>
            <a:r>
              <a:rPr lang="en-US" dirty="0"/>
              <a:t> </a:t>
            </a:r>
            <a:r>
              <a:rPr lang="en-US" dirty="0" err="1"/>
              <a:t>buski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Giant intestinal fluke</a:t>
            </a:r>
          </a:p>
          <a:p>
            <a:r>
              <a:rPr lang="en-US" dirty="0">
                <a:solidFill>
                  <a:srgbClr val="FFFF00"/>
                </a:solidFill>
              </a:rPr>
              <a:t>Largest </a:t>
            </a:r>
            <a:r>
              <a:rPr lang="en-US" dirty="0" err="1">
                <a:solidFill>
                  <a:srgbClr val="FFFF00"/>
                </a:solidFill>
              </a:rPr>
              <a:t>trematode</a:t>
            </a:r>
            <a:r>
              <a:rPr lang="en-US" dirty="0">
                <a:solidFill>
                  <a:srgbClr val="FFFF00"/>
                </a:solidFill>
              </a:rPr>
              <a:t> infecting humans</a:t>
            </a:r>
          </a:p>
          <a:p>
            <a:r>
              <a:rPr lang="en-US" dirty="0"/>
              <a:t>Assam and Bengal </a:t>
            </a:r>
          </a:p>
          <a:p>
            <a:r>
              <a:rPr lang="en-US" dirty="0"/>
              <a:t>Habitat: duodenum or jejunum of pigs and man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MONIKA RAJANI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MONIKA RAJANI</a:t>
            </a:r>
          </a:p>
        </p:txBody>
      </p:sp>
      <p:pic>
        <p:nvPicPr>
          <p:cNvPr id="1026" name="Picture 2" descr="C:\Users\monika\Desktop\535ed37041c61c7fdab5b6eb5162129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4038600" cy="5207000"/>
          </a:xfrm>
          <a:prstGeom prst="rect">
            <a:avLst/>
          </a:prstGeom>
          <a:noFill/>
        </p:spPr>
      </p:pic>
      <p:pic>
        <p:nvPicPr>
          <p:cNvPr id="1027" name="Picture 3" descr="C:\Users\monika\Desktop\image006_002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905000"/>
            <a:ext cx="3981450" cy="2614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cycle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Definitive host</a:t>
            </a:r>
            <a:r>
              <a:rPr lang="en-US" dirty="0"/>
              <a:t>: man and pigs</a:t>
            </a:r>
          </a:p>
          <a:p>
            <a:r>
              <a:rPr lang="en-US" dirty="0">
                <a:solidFill>
                  <a:srgbClr val="FFFF00"/>
                </a:solidFill>
              </a:rPr>
              <a:t>First </a:t>
            </a:r>
            <a:r>
              <a:rPr lang="en-US" dirty="0"/>
              <a:t>intermediate host : snails-</a:t>
            </a:r>
            <a:r>
              <a:rPr lang="en-US" dirty="0" err="1"/>
              <a:t>segmentina</a:t>
            </a:r>
            <a:r>
              <a:rPr lang="en-US" dirty="0"/>
              <a:t> genus</a:t>
            </a:r>
          </a:p>
          <a:p>
            <a:r>
              <a:rPr lang="en-US" dirty="0">
                <a:solidFill>
                  <a:srgbClr val="FFFF00"/>
                </a:solidFill>
              </a:rPr>
              <a:t>2</a:t>
            </a:r>
            <a:r>
              <a:rPr lang="en-US" baseline="30000" dirty="0">
                <a:solidFill>
                  <a:srgbClr val="FFFF00"/>
                </a:solidFill>
              </a:rPr>
              <a:t>nd</a:t>
            </a:r>
            <a:r>
              <a:rPr lang="en-US" dirty="0"/>
              <a:t> intermediate host: aquatic </a:t>
            </a:r>
            <a:r>
              <a:rPr lang="en-US" dirty="0" err="1"/>
              <a:t>plants,roots</a:t>
            </a:r>
            <a:r>
              <a:rPr lang="en-US" dirty="0"/>
              <a:t> of </a:t>
            </a:r>
            <a:r>
              <a:rPr lang="en-US" dirty="0" err="1"/>
              <a:t>lotus,bulb</a:t>
            </a:r>
            <a:r>
              <a:rPr lang="en-US" dirty="0"/>
              <a:t> of water chestnut</a:t>
            </a:r>
          </a:p>
          <a:p>
            <a:r>
              <a:rPr lang="en-US" dirty="0">
                <a:solidFill>
                  <a:srgbClr val="FFFF00"/>
                </a:solidFill>
              </a:rPr>
              <a:t>Infective form</a:t>
            </a:r>
            <a:r>
              <a:rPr lang="en-US" dirty="0"/>
              <a:t>: meta </a:t>
            </a:r>
            <a:r>
              <a:rPr lang="en-US" dirty="0" err="1"/>
              <a:t>cercaria</a:t>
            </a:r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MOI</a:t>
            </a:r>
            <a:r>
              <a:rPr lang="en-US" dirty="0"/>
              <a:t>: consumption of aquatic plants</a:t>
            </a:r>
          </a:p>
          <a:p>
            <a:r>
              <a:rPr lang="en-US" dirty="0" err="1">
                <a:solidFill>
                  <a:srgbClr val="FFFF00"/>
                </a:solidFill>
              </a:rPr>
              <a:t>SOL</a:t>
            </a:r>
            <a:r>
              <a:rPr lang="en-US" dirty="0" err="1"/>
              <a:t>:duodenum</a:t>
            </a:r>
            <a:r>
              <a:rPr lang="en-US" dirty="0"/>
              <a:t> and jejunum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MONIKA RAJANI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monika\Desktop\fasciolopsis-buski-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MONIKA RAJANI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Inflammation </a:t>
            </a:r>
          </a:p>
          <a:p>
            <a:r>
              <a:rPr lang="en-US" dirty="0"/>
              <a:t>Local ulceration</a:t>
            </a:r>
          </a:p>
          <a:p>
            <a:r>
              <a:rPr lang="en-US" dirty="0"/>
              <a:t>Bowel obstruction</a:t>
            </a:r>
          </a:p>
          <a:p>
            <a:r>
              <a:rPr lang="en-US" dirty="0" err="1"/>
              <a:t>Malabsorption</a:t>
            </a:r>
            <a:endParaRPr lang="en-US" dirty="0"/>
          </a:p>
          <a:p>
            <a:r>
              <a:rPr lang="en-US" dirty="0"/>
              <a:t>Protein loosing </a:t>
            </a:r>
            <a:r>
              <a:rPr lang="en-US" dirty="0" err="1"/>
              <a:t>enteropathy</a:t>
            </a:r>
            <a:endParaRPr lang="en-US" dirty="0"/>
          </a:p>
          <a:p>
            <a:r>
              <a:rPr lang="en-US" dirty="0"/>
              <a:t>Impaired B 12 absorption</a:t>
            </a:r>
          </a:p>
          <a:p>
            <a:r>
              <a:rPr lang="en-US" dirty="0" err="1"/>
              <a:t>Edema,ascites,anemia</a:t>
            </a:r>
            <a:endParaRPr lang="en-US" dirty="0"/>
          </a:p>
          <a:p>
            <a:r>
              <a:rPr lang="en-US" dirty="0"/>
              <a:t>Paralytic </a:t>
            </a:r>
            <a:r>
              <a:rPr lang="en-US" dirty="0" err="1"/>
              <a:t>ileus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MONIKA RAJANI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MONIKA RAJANI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28600" y="1143000"/>
            <a:ext cx="8305800" cy="4659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Systemic classification</a:t>
            </a:r>
            <a:r>
              <a:rPr lang="en-US" sz="2800" dirty="0"/>
              <a:t>:</a:t>
            </a:r>
          </a:p>
          <a:p>
            <a:r>
              <a:rPr lang="en-US" sz="2800" dirty="0" err="1">
                <a:solidFill>
                  <a:srgbClr val="FFFF00"/>
                </a:solidFill>
              </a:rPr>
              <a:t>Phylum</a:t>
            </a:r>
            <a:r>
              <a:rPr lang="en-US" sz="2800" dirty="0" err="1"/>
              <a:t>:Platyhelminthes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                                       </a:t>
            </a:r>
            <a:r>
              <a:rPr lang="en-US" sz="2800" dirty="0">
                <a:solidFill>
                  <a:srgbClr val="FFFF00"/>
                </a:solidFill>
              </a:rPr>
              <a:t> :</a:t>
            </a:r>
            <a:r>
              <a:rPr lang="en-US" sz="2800" dirty="0" err="1">
                <a:solidFill>
                  <a:srgbClr val="FFFF00"/>
                </a:solidFill>
              </a:rPr>
              <a:t>Class</a:t>
            </a:r>
            <a:r>
              <a:rPr lang="en-US" sz="2800" dirty="0" err="1"/>
              <a:t>:Trematoda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                                        :</a:t>
            </a:r>
            <a:r>
              <a:rPr lang="en-US" sz="2800" dirty="0">
                <a:solidFill>
                  <a:srgbClr val="FFFF00"/>
                </a:solidFill>
              </a:rPr>
              <a:t>Sub </a:t>
            </a:r>
            <a:r>
              <a:rPr lang="en-US" sz="2800" dirty="0" err="1">
                <a:solidFill>
                  <a:srgbClr val="FFFF00"/>
                </a:solidFill>
              </a:rPr>
              <a:t>class</a:t>
            </a:r>
            <a:r>
              <a:rPr lang="en-US" sz="2800" dirty="0" err="1"/>
              <a:t>:Digenea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                                        :</a:t>
            </a:r>
            <a:r>
              <a:rPr lang="en-US" sz="2800" dirty="0" err="1">
                <a:solidFill>
                  <a:srgbClr val="FFFF00"/>
                </a:solidFill>
              </a:rPr>
              <a:t>Order</a:t>
            </a:r>
            <a:r>
              <a:rPr lang="en-US" sz="2800" dirty="0" err="1"/>
              <a:t>:Prostomata</a:t>
            </a:r>
            <a:r>
              <a:rPr lang="en-US" sz="2800" dirty="0"/>
              <a:t> </a:t>
            </a:r>
          </a:p>
          <a:p>
            <a:pPr>
              <a:buNone/>
            </a:pPr>
            <a:r>
              <a:rPr lang="en-US" sz="2800" dirty="0"/>
              <a:t>                                       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Superfamily</a:t>
            </a:r>
            <a:r>
              <a:rPr lang="en-US" sz="2800" dirty="0" err="1"/>
              <a:t>:Schistomatoidea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                                                              :</a:t>
            </a:r>
            <a:r>
              <a:rPr lang="en-US" sz="2800" dirty="0" err="1"/>
              <a:t>Fascioloidea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                                                              :</a:t>
            </a:r>
            <a:r>
              <a:rPr lang="en-US" sz="2800" dirty="0" err="1"/>
              <a:t>Opisthorchoidea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                                                              :</a:t>
            </a:r>
            <a:r>
              <a:rPr lang="en-US" sz="2800" dirty="0" err="1"/>
              <a:t>Troglotrematoidea</a:t>
            </a:r>
            <a:r>
              <a:rPr lang="en-US" sz="2800" dirty="0"/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MONIKA RAJANI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Classification  based on habitat-  viva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102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Blood flukes</a:t>
            </a:r>
            <a:r>
              <a:rPr lang="en-US" sz="2400" dirty="0"/>
              <a:t>: </a:t>
            </a:r>
            <a:r>
              <a:rPr lang="en-US" sz="2400" dirty="0" err="1"/>
              <a:t>Schistosoma</a:t>
            </a:r>
            <a:r>
              <a:rPr lang="en-US" sz="2400" dirty="0"/>
              <a:t> </a:t>
            </a:r>
            <a:r>
              <a:rPr lang="en-US" sz="2400" dirty="0" err="1"/>
              <a:t>haematobium</a:t>
            </a:r>
            <a:r>
              <a:rPr lang="en-US" sz="2400" dirty="0"/>
              <a:t>(</a:t>
            </a:r>
            <a:r>
              <a:rPr lang="en-US" sz="2400" dirty="0" err="1"/>
              <a:t>vesical</a:t>
            </a:r>
            <a:r>
              <a:rPr lang="en-US" sz="2400" dirty="0"/>
              <a:t> and pelvic venous plexus)</a:t>
            </a:r>
          </a:p>
          <a:p>
            <a:pPr>
              <a:buNone/>
            </a:pPr>
            <a:r>
              <a:rPr lang="en-US" sz="2400" dirty="0"/>
              <a:t>                            :</a:t>
            </a:r>
            <a:r>
              <a:rPr lang="en-US" sz="2400" dirty="0" err="1"/>
              <a:t>Schistosoma</a:t>
            </a:r>
            <a:r>
              <a:rPr lang="en-US" sz="2400" dirty="0"/>
              <a:t> </a:t>
            </a:r>
            <a:r>
              <a:rPr lang="en-US" sz="2400" dirty="0" err="1"/>
              <a:t>mansoni</a:t>
            </a:r>
            <a:r>
              <a:rPr lang="en-US" sz="2400" dirty="0"/>
              <a:t>(inferior </a:t>
            </a:r>
            <a:r>
              <a:rPr lang="en-US" sz="2400" dirty="0" err="1"/>
              <a:t>mesentric</a:t>
            </a:r>
            <a:r>
              <a:rPr lang="en-US" sz="2400" dirty="0"/>
              <a:t> vein)</a:t>
            </a:r>
          </a:p>
          <a:p>
            <a:pPr>
              <a:buNone/>
            </a:pPr>
            <a:r>
              <a:rPr lang="en-US" sz="2400" dirty="0"/>
              <a:t>                            :</a:t>
            </a:r>
            <a:r>
              <a:rPr lang="en-US" sz="2400" dirty="0" err="1"/>
              <a:t>Schistosoma</a:t>
            </a:r>
            <a:r>
              <a:rPr lang="en-US" sz="2400" dirty="0"/>
              <a:t> </a:t>
            </a:r>
            <a:r>
              <a:rPr lang="en-US" sz="2400" dirty="0" err="1"/>
              <a:t>japonicum</a:t>
            </a:r>
            <a:r>
              <a:rPr lang="en-US" sz="2400" dirty="0"/>
              <a:t>(superior </a:t>
            </a:r>
            <a:r>
              <a:rPr lang="en-US" sz="2400" dirty="0" err="1"/>
              <a:t>mesentric</a:t>
            </a:r>
            <a:r>
              <a:rPr lang="en-US" sz="2400" dirty="0"/>
              <a:t> vein)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Liver flukes</a:t>
            </a:r>
            <a:r>
              <a:rPr lang="en-US" sz="2400" dirty="0"/>
              <a:t>:  </a:t>
            </a:r>
            <a:r>
              <a:rPr lang="en-US" sz="2400" dirty="0" err="1"/>
              <a:t>Clonorchis</a:t>
            </a:r>
            <a:r>
              <a:rPr lang="en-US" sz="2400" dirty="0"/>
              <a:t> </a:t>
            </a:r>
            <a:r>
              <a:rPr lang="en-US" sz="2400" dirty="0" err="1"/>
              <a:t>sinensis</a:t>
            </a:r>
            <a:endParaRPr lang="en-US" sz="2400" dirty="0"/>
          </a:p>
          <a:p>
            <a:pPr>
              <a:buNone/>
            </a:pPr>
            <a:r>
              <a:rPr lang="en-US" sz="2400" dirty="0"/>
              <a:t>                         :   </a:t>
            </a:r>
            <a:r>
              <a:rPr lang="en-US" sz="2400" dirty="0" err="1"/>
              <a:t>Fasciola</a:t>
            </a:r>
            <a:r>
              <a:rPr lang="en-US" sz="2400" dirty="0"/>
              <a:t> hepatica</a:t>
            </a:r>
          </a:p>
          <a:p>
            <a:pPr>
              <a:buNone/>
            </a:pPr>
            <a:r>
              <a:rPr lang="en-US" sz="2400" dirty="0"/>
              <a:t>                         :   </a:t>
            </a:r>
            <a:r>
              <a:rPr lang="en-US" sz="2400" dirty="0" err="1"/>
              <a:t>Opisthorchis</a:t>
            </a:r>
            <a:r>
              <a:rPr lang="en-US" sz="2400" dirty="0"/>
              <a:t> </a:t>
            </a:r>
            <a:r>
              <a:rPr lang="en-US" sz="2400" dirty="0" err="1"/>
              <a:t>spp</a:t>
            </a:r>
            <a:endParaRPr lang="en-US" sz="2400" dirty="0"/>
          </a:p>
          <a:p>
            <a:r>
              <a:rPr lang="en-US" sz="2400" b="1" dirty="0">
                <a:solidFill>
                  <a:srgbClr val="FFFF00"/>
                </a:solidFill>
              </a:rPr>
              <a:t>Intestinal flukes</a:t>
            </a:r>
            <a:r>
              <a:rPr lang="en-US" sz="2400" dirty="0"/>
              <a:t>:</a:t>
            </a:r>
          </a:p>
          <a:p>
            <a:pPr>
              <a:buNone/>
            </a:pPr>
            <a:r>
              <a:rPr lang="en-US" sz="2400" dirty="0"/>
              <a:t>                          :</a:t>
            </a:r>
            <a:r>
              <a:rPr lang="en-US" sz="2400" b="1" dirty="0">
                <a:solidFill>
                  <a:srgbClr val="FFFF00"/>
                </a:solidFill>
              </a:rPr>
              <a:t>Small </a:t>
            </a:r>
            <a:r>
              <a:rPr lang="en-US" sz="2400" b="1" dirty="0" err="1">
                <a:solidFill>
                  <a:srgbClr val="FFFF00"/>
                </a:solidFill>
              </a:rPr>
              <a:t>intestine</a:t>
            </a:r>
            <a:r>
              <a:rPr lang="en-US" sz="2400" dirty="0" err="1"/>
              <a:t>:Fasciolopsis</a:t>
            </a:r>
            <a:r>
              <a:rPr lang="en-US" sz="2400" dirty="0"/>
              <a:t> </a:t>
            </a:r>
            <a:r>
              <a:rPr lang="en-US" sz="2400" dirty="0" err="1"/>
              <a:t>buski</a:t>
            </a:r>
            <a:endParaRPr lang="en-US" sz="2400" dirty="0"/>
          </a:p>
          <a:p>
            <a:pPr>
              <a:buNone/>
            </a:pPr>
            <a:r>
              <a:rPr lang="en-US" sz="2400" dirty="0"/>
              <a:t>                                                      :</a:t>
            </a:r>
            <a:r>
              <a:rPr lang="en-US" sz="2400" dirty="0" err="1"/>
              <a:t>Hetrophyes</a:t>
            </a:r>
            <a:r>
              <a:rPr lang="en-US" sz="2400" dirty="0"/>
              <a:t>  </a:t>
            </a:r>
            <a:r>
              <a:rPr lang="en-US" sz="2400" dirty="0" err="1"/>
              <a:t>heterophyes</a:t>
            </a:r>
            <a:endParaRPr lang="en-US" sz="2400" dirty="0"/>
          </a:p>
          <a:p>
            <a:pPr>
              <a:buNone/>
            </a:pPr>
            <a:r>
              <a:rPr lang="en-US" sz="2400" dirty="0"/>
              <a:t>                          :</a:t>
            </a:r>
            <a:r>
              <a:rPr lang="en-US" sz="2400" b="1" dirty="0">
                <a:solidFill>
                  <a:srgbClr val="FFFF00"/>
                </a:solidFill>
              </a:rPr>
              <a:t>Large </a:t>
            </a:r>
            <a:r>
              <a:rPr lang="en-US" sz="2400" b="1" dirty="0" err="1">
                <a:solidFill>
                  <a:srgbClr val="FFFF00"/>
                </a:solidFill>
              </a:rPr>
              <a:t>intestine</a:t>
            </a:r>
            <a:r>
              <a:rPr lang="en-US" sz="2400" dirty="0" err="1"/>
              <a:t>:Gastrodiscoides</a:t>
            </a:r>
            <a:r>
              <a:rPr lang="en-US" sz="2400" dirty="0"/>
              <a:t> </a:t>
            </a:r>
            <a:r>
              <a:rPr lang="en-US" sz="2400" dirty="0" err="1"/>
              <a:t>homonis</a:t>
            </a:r>
            <a:endParaRPr lang="en-US" sz="2400" dirty="0"/>
          </a:p>
          <a:p>
            <a:r>
              <a:rPr lang="en-US" sz="2400" b="1" dirty="0">
                <a:solidFill>
                  <a:srgbClr val="FFFF00"/>
                </a:solidFill>
              </a:rPr>
              <a:t>Lung fluke</a:t>
            </a:r>
            <a:r>
              <a:rPr lang="en-US" sz="2400" dirty="0"/>
              <a:t>: </a:t>
            </a:r>
            <a:r>
              <a:rPr lang="en-US" sz="2400" dirty="0" err="1"/>
              <a:t>Paragonimus</a:t>
            </a:r>
            <a:r>
              <a:rPr lang="en-US" sz="2400" dirty="0"/>
              <a:t> </a:t>
            </a:r>
            <a:r>
              <a:rPr lang="en-US" sz="2400" dirty="0" err="1"/>
              <a:t>westermani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MONIKA RAJANI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/>
              <a:t>GENERAL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5257800" cy="5334000"/>
          </a:xfrm>
        </p:spPr>
        <p:txBody>
          <a:bodyPr>
            <a:noAutofit/>
          </a:bodyPr>
          <a:lstStyle/>
          <a:p>
            <a:r>
              <a:rPr lang="en-US" sz="2400" b="1" dirty="0" err="1">
                <a:solidFill>
                  <a:srgbClr val="FFFF00"/>
                </a:solidFill>
              </a:rPr>
              <a:t>Dorsoventrally</a:t>
            </a:r>
            <a:r>
              <a:rPr lang="en-US" sz="2400" b="1" dirty="0">
                <a:solidFill>
                  <a:srgbClr val="FFFF00"/>
                </a:solidFill>
              </a:rPr>
              <a:t> flattened,</a:t>
            </a:r>
          </a:p>
          <a:p>
            <a:r>
              <a:rPr lang="en-US" sz="2400" b="1" dirty="0" err="1">
                <a:solidFill>
                  <a:srgbClr val="FFFF00"/>
                </a:solidFill>
              </a:rPr>
              <a:t>unsegmented,leaf</a:t>
            </a:r>
            <a:r>
              <a:rPr lang="en-US" sz="2400" b="1" dirty="0">
                <a:solidFill>
                  <a:srgbClr val="FFFF00"/>
                </a:solidFill>
              </a:rPr>
              <a:t> like body</a:t>
            </a:r>
          </a:p>
          <a:p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Two muscular cup shaped suckers-organs of </a:t>
            </a:r>
            <a:r>
              <a:rPr lang="en-US" sz="2400" b="1" dirty="0" err="1">
                <a:solidFill>
                  <a:srgbClr val="FFFF00"/>
                </a:solidFill>
              </a:rPr>
              <a:t>attatchment</a:t>
            </a:r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Oral </a:t>
            </a:r>
            <a:r>
              <a:rPr lang="en-US" sz="2400" b="1" dirty="0" err="1">
                <a:solidFill>
                  <a:srgbClr val="FFFF00"/>
                </a:solidFill>
              </a:rPr>
              <a:t>sucker</a:t>
            </a:r>
            <a:r>
              <a:rPr lang="en-US" sz="2400" dirty="0" err="1"/>
              <a:t>:surrounds</a:t>
            </a:r>
            <a:r>
              <a:rPr lang="en-US" sz="2400" dirty="0"/>
              <a:t> mouth at anterior end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Ventral sucker(</a:t>
            </a:r>
            <a:r>
              <a:rPr lang="en-US" sz="2400" b="1" dirty="0" err="1">
                <a:solidFill>
                  <a:srgbClr val="FFFF00"/>
                </a:solidFill>
              </a:rPr>
              <a:t>acetabulum</a:t>
            </a:r>
            <a:r>
              <a:rPr lang="en-US" sz="2400" b="1" dirty="0">
                <a:solidFill>
                  <a:srgbClr val="FFFF00"/>
                </a:solidFill>
              </a:rPr>
              <a:t>):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/>
              <a:t>present ventrally in middle.</a:t>
            </a:r>
          </a:p>
          <a:p>
            <a:r>
              <a:rPr lang="en-US" sz="2400" dirty="0"/>
              <a:t>Body covered with </a:t>
            </a:r>
            <a:r>
              <a:rPr lang="en-US" sz="2400" b="1" dirty="0">
                <a:solidFill>
                  <a:srgbClr val="FFFF00"/>
                </a:solidFill>
              </a:rPr>
              <a:t>integument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bearing spines or papillae.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No body cavity</a:t>
            </a:r>
          </a:p>
          <a:p>
            <a:r>
              <a:rPr lang="en-US" sz="2400" dirty="0"/>
              <a:t>Circulatory and respiratory system absent</a:t>
            </a:r>
          </a:p>
        </p:txBody>
      </p:sp>
      <p:pic>
        <p:nvPicPr>
          <p:cNvPr id="1026" name="Picture 2" descr="C:\Users\monika\Desktop\image_thumb5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219200"/>
            <a:ext cx="3383332" cy="48006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MONIKA RAJANI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724400" cy="4525963"/>
          </a:xfrm>
        </p:spPr>
        <p:txBody>
          <a:bodyPr>
            <a:noAutofit/>
          </a:bodyPr>
          <a:lstStyle/>
          <a:p>
            <a:r>
              <a:rPr lang="en-US" dirty="0"/>
              <a:t>Mouth surrounded by oral </a:t>
            </a:r>
            <a:r>
              <a:rPr lang="en-US" dirty="0" err="1"/>
              <a:t>sucker,pharynx</a:t>
            </a:r>
            <a:r>
              <a:rPr lang="en-US" dirty="0"/>
              <a:t> and an </a:t>
            </a:r>
            <a:r>
              <a:rPr lang="en-US" dirty="0" err="1"/>
              <a:t>oesophagus</a:t>
            </a:r>
            <a:r>
              <a:rPr lang="en-US" dirty="0"/>
              <a:t> that bifurcates into </a:t>
            </a:r>
            <a:r>
              <a:rPr lang="en-US" b="1" dirty="0">
                <a:solidFill>
                  <a:srgbClr val="FFFF00"/>
                </a:solidFill>
              </a:rPr>
              <a:t>two blind intestinal </a:t>
            </a:r>
            <a:r>
              <a:rPr lang="en-US" b="1" dirty="0" err="1">
                <a:solidFill>
                  <a:srgbClr val="FFFF00"/>
                </a:solidFill>
              </a:rPr>
              <a:t>caeca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dirty="0"/>
              <a:t>to give </a:t>
            </a:r>
            <a:r>
              <a:rPr lang="en-US" b="1" dirty="0">
                <a:solidFill>
                  <a:srgbClr val="FFFF00"/>
                </a:solidFill>
              </a:rPr>
              <a:t>inverted  “Y ” shape </a:t>
            </a:r>
            <a:r>
              <a:rPr lang="en-US" dirty="0"/>
              <a:t>to system </a:t>
            </a:r>
          </a:p>
          <a:p>
            <a:endParaRPr lang="en-US" dirty="0"/>
          </a:p>
          <a:p>
            <a:endParaRPr lang="en-US" b="1" dirty="0">
              <a:solidFill>
                <a:srgbClr val="FFFF00"/>
              </a:solidFill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  <a:p>
            <a:pPr>
              <a:buNone/>
            </a:pPr>
            <a:endParaRPr lang="en-US" sz="24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400" b="1" dirty="0">
                <a:solidFill>
                  <a:srgbClr val="FFFF00"/>
                </a:solidFill>
              </a:rPr>
              <a:t>Alimentary system is incomplete as anus is absent.</a:t>
            </a:r>
          </a:p>
          <a:p>
            <a:endParaRPr lang="en-US" dirty="0"/>
          </a:p>
        </p:txBody>
      </p:sp>
      <p:pic>
        <p:nvPicPr>
          <p:cNvPr id="2050" name="Picture 2" descr="C:\Users\monika\Desktop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267200" cy="5562600"/>
          </a:xfrm>
          <a:prstGeom prst="rect">
            <a:avLst/>
          </a:prstGeom>
          <a:noFill/>
        </p:spPr>
      </p:pic>
      <p:pic>
        <p:nvPicPr>
          <p:cNvPr id="2051" name="Picture 3" descr="C:\Users\monika\Desktop\fluke-plumbin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28600"/>
            <a:ext cx="4229100" cy="5638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15000" y="60198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Excretory system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MONIKA RAJANI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/>
              <a:t>Reproductive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953000" cy="5334000"/>
          </a:xfrm>
        </p:spPr>
        <p:txBody>
          <a:bodyPr>
            <a:normAutofit/>
          </a:bodyPr>
          <a:lstStyle/>
          <a:p>
            <a:r>
              <a:rPr lang="en-US" sz="2400" dirty="0"/>
              <a:t>Reproductive system is well developed</a:t>
            </a:r>
          </a:p>
          <a:p>
            <a:endParaRPr lang="en-US" sz="2400" dirty="0"/>
          </a:p>
          <a:p>
            <a:r>
              <a:rPr lang="en-US" sz="2400" dirty="0"/>
              <a:t>Flukes are </a:t>
            </a:r>
            <a:r>
              <a:rPr lang="en-US" sz="2400" b="1" dirty="0" err="1">
                <a:solidFill>
                  <a:srgbClr val="FFFF00"/>
                </a:solidFill>
              </a:rPr>
              <a:t>monoecious</a:t>
            </a:r>
            <a:r>
              <a:rPr lang="en-US" sz="2400" b="1" dirty="0">
                <a:solidFill>
                  <a:srgbClr val="FFFF00"/>
                </a:solidFill>
              </a:rPr>
              <a:t>(hermaphrodites)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/>
              <a:t>except </a:t>
            </a:r>
            <a:r>
              <a:rPr lang="en-US" sz="2400" dirty="0" err="1"/>
              <a:t>Schistosomes</a:t>
            </a:r>
            <a:r>
              <a:rPr lang="en-US" sz="2400" dirty="0"/>
              <a:t> which are </a:t>
            </a:r>
            <a:r>
              <a:rPr lang="en-US" sz="2400" dirty="0" err="1"/>
              <a:t>dioecious</a:t>
            </a:r>
            <a:r>
              <a:rPr lang="en-US" sz="2400" dirty="0"/>
              <a:t>(sexes separate)</a:t>
            </a:r>
          </a:p>
          <a:p>
            <a:endParaRPr lang="en-US" sz="2800" dirty="0"/>
          </a:p>
        </p:txBody>
      </p:sp>
      <p:pic>
        <p:nvPicPr>
          <p:cNvPr id="6" name="Picture 2" descr="http://www.cai.md.chula.ac.th/lesson/lesson4810/images/s0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371600"/>
            <a:ext cx="4343400" cy="52578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MONIKA RAJANI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Eggs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724400" cy="48006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Oviparous</a:t>
            </a:r>
            <a:r>
              <a:rPr lang="en-US" dirty="0"/>
              <a:t> </a:t>
            </a:r>
          </a:p>
          <a:p>
            <a:r>
              <a:rPr lang="en-US" b="1" dirty="0" err="1">
                <a:solidFill>
                  <a:srgbClr val="FFFF00"/>
                </a:solidFill>
              </a:rPr>
              <a:t>operculated</a:t>
            </a:r>
            <a:r>
              <a:rPr lang="en-US" b="1" dirty="0">
                <a:solidFill>
                  <a:srgbClr val="FFFF00"/>
                </a:solidFill>
              </a:rPr>
              <a:t> eggs(except in </a:t>
            </a:r>
            <a:r>
              <a:rPr lang="en-US" b="1" dirty="0" err="1">
                <a:solidFill>
                  <a:srgbClr val="FFFF00"/>
                </a:solidFill>
              </a:rPr>
              <a:t>schistosomes</a:t>
            </a:r>
            <a:r>
              <a:rPr lang="en-US" b="1" dirty="0">
                <a:solidFill>
                  <a:srgbClr val="FFFF00"/>
                </a:solidFill>
              </a:rPr>
              <a:t>)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  <a:p>
            <a:r>
              <a:rPr lang="en-US" dirty="0"/>
              <a:t> Infective stage to man:</a:t>
            </a:r>
          </a:p>
          <a:p>
            <a:r>
              <a:rPr lang="en-US" dirty="0"/>
              <a:t>In </a:t>
            </a:r>
            <a:r>
              <a:rPr lang="en-US" dirty="0" err="1"/>
              <a:t>schistosomes</a:t>
            </a:r>
            <a:r>
              <a:rPr lang="en-US" dirty="0"/>
              <a:t>: </a:t>
            </a:r>
            <a:r>
              <a:rPr lang="en-US" b="1" dirty="0" err="1">
                <a:solidFill>
                  <a:srgbClr val="FFFF00"/>
                </a:solidFill>
              </a:rPr>
              <a:t>cercaria</a:t>
            </a:r>
            <a:endParaRPr lang="en-US" b="1" dirty="0">
              <a:solidFill>
                <a:srgbClr val="FFFF00"/>
              </a:solidFill>
            </a:endParaRPr>
          </a:p>
          <a:p>
            <a:r>
              <a:rPr lang="en-US" dirty="0"/>
              <a:t>In others: </a:t>
            </a:r>
            <a:r>
              <a:rPr lang="en-US" b="1" dirty="0" err="1">
                <a:solidFill>
                  <a:srgbClr val="FFFF00"/>
                </a:solidFill>
              </a:rPr>
              <a:t>metacercaria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5" name="Picture 2" descr="https://encrypted-tbn2.gstatic.com/images?q=tbn:ANd9GcTGsLBCkF5KH-0yUT7amOk437cPy1OI2utCTAX6U77p1mUz2Ia_uw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91200" y="4572000"/>
            <a:ext cx="2362200" cy="1981200"/>
          </a:xfrm>
          <a:prstGeom prst="rect">
            <a:avLst/>
          </a:prstGeom>
          <a:noFill/>
        </p:spPr>
      </p:pic>
      <p:sp>
        <p:nvSpPr>
          <p:cNvPr id="3074" name="AutoShape 2" descr="C:\Users\monika\Desktop\egg-liver-fluke-infographics-illustration-260nw-1135985723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Image result for egg of fluk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990600"/>
            <a:ext cx="3505200" cy="3276600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MONIKA RAJANI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744</Words>
  <Application>Microsoft Office PowerPoint</Application>
  <PresentationFormat>On-screen Show (4:3)</PresentationFormat>
  <Paragraphs>211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TREMATODES- I GENERAL FEATURES  LIVER FLUKES            INTESTINAL FLUKES</vt:lpstr>
      <vt:lpstr>Introduction</vt:lpstr>
      <vt:lpstr>Classification </vt:lpstr>
      <vt:lpstr>PowerPoint Presentation</vt:lpstr>
      <vt:lpstr>Classification  based on habitat-  viva </vt:lpstr>
      <vt:lpstr>GENERAL FEATURES</vt:lpstr>
      <vt:lpstr>PowerPoint Presentation</vt:lpstr>
      <vt:lpstr>Reproductive system</vt:lpstr>
      <vt:lpstr>Eggs </vt:lpstr>
      <vt:lpstr>PowerPoint Presentation</vt:lpstr>
      <vt:lpstr>      Stages during life cycle </vt:lpstr>
      <vt:lpstr>MOI to definitive host</vt:lpstr>
      <vt:lpstr>Liver flukes (Liver and Biliary tract) </vt:lpstr>
      <vt:lpstr>Members </vt:lpstr>
      <vt:lpstr>Fasciola hepatica </vt:lpstr>
      <vt:lpstr>Introduction </vt:lpstr>
      <vt:lpstr>Morphology </vt:lpstr>
      <vt:lpstr>Life cycle </vt:lpstr>
      <vt:lpstr>Life cycle</vt:lpstr>
      <vt:lpstr>Pathogenicity </vt:lpstr>
      <vt:lpstr>Halzoun </vt:lpstr>
      <vt:lpstr>Lab diagnosis </vt:lpstr>
      <vt:lpstr>PowerPoint Presentation</vt:lpstr>
      <vt:lpstr>Clonorchis Sinensis </vt:lpstr>
      <vt:lpstr>PowerPoint Presentation</vt:lpstr>
      <vt:lpstr>PowerPoint Presentation</vt:lpstr>
      <vt:lpstr>PowerPoint Presentation</vt:lpstr>
      <vt:lpstr>INTESTINAL FLUKES </vt:lpstr>
      <vt:lpstr>PowerPoint Presentation</vt:lpstr>
      <vt:lpstr>Fasciolopsis buski</vt:lpstr>
      <vt:lpstr>PowerPoint Presentation</vt:lpstr>
      <vt:lpstr>Life cycle</vt:lpstr>
      <vt:lpstr>PowerPoint Presentation</vt:lpstr>
      <vt:lpstr>Clinical features</vt:lpstr>
      <vt:lpstr>THANK YOU</vt:lpstr>
    </vt:vector>
  </TitlesOfParts>
  <Company>Deftones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TREMATODES GENERAL FEATURES</dc:title>
  <dc:creator>monika</dc:creator>
  <cp:lastModifiedBy>Unknown User</cp:lastModifiedBy>
  <cp:revision>5</cp:revision>
  <dcterms:created xsi:type="dcterms:W3CDTF">2020-08-05T06:07:16Z</dcterms:created>
  <dcterms:modified xsi:type="dcterms:W3CDTF">2020-08-07T03:24:01Z</dcterms:modified>
</cp:coreProperties>
</file>