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57" r:id="rId3"/>
    <p:sldId id="258" r:id="rId4"/>
    <p:sldId id="267" r:id="rId5"/>
    <p:sldId id="259" r:id="rId6"/>
    <p:sldId id="268" r:id="rId7"/>
    <p:sldId id="273" r:id="rId8"/>
    <p:sldId id="261" r:id="rId9"/>
    <p:sldId id="276" r:id="rId10"/>
    <p:sldId id="277" r:id="rId11"/>
    <p:sldId id="269" r:id="rId12"/>
    <p:sldId id="264" r:id="rId13"/>
    <p:sldId id="275" r:id="rId14"/>
    <p:sldId id="274" r:id="rId15"/>
    <p:sldId id="265" r:id="rId16"/>
    <p:sldId id="270" r:id="rId17"/>
    <p:sldId id="271" r:id="rId18"/>
    <p:sldId id="278" r:id="rId19"/>
    <p:sldId id="272" r:id="rId20"/>
    <p:sldId id="266" r:id="rId21"/>
    <p:sldId id="279" r:id="rId22"/>
    <p:sldId id="280" r:id="rId23"/>
    <p:sldId id="281" r:id="rId24"/>
    <p:sldId id="282" r:id="rId25"/>
    <p:sldId id="283" r:id="rId26"/>
    <p:sldId id="284" r:id="rId27"/>
    <p:sldId id="289" r:id="rId28"/>
    <p:sldId id="290" r:id="rId29"/>
    <p:sldId id="285" r:id="rId30"/>
    <p:sldId id="291" r:id="rId31"/>
    <p:sldId id="286" r:id="rId32"/>
    <p:sldId id="287" r:id="rId33"/>
    <p:sldId id="288" r:id="rId34"/>
    <p:sldId id="292" r:id="rId35"/>
    <p:sldId id="293" r:id="rId36"/>
    <p:sldId id="294" r:id="rId37"/>
    <p:sldId id="295" r:id="rId38"/>
    <p:sldId id="296" r:id="rId39"/>
    <p:sldId id="298" r:id="rId40"/>
    <p:sldId id="29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6859-CBD7-4ABC-9F76-16A57F95B5F1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7A6E1-42A5-4C3E-AAE4-6CF8EC8D92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6859-CBD7-4ABC-9F76-16A57F95B5F1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7A6E1-42A5-4C3E-AAE4-6CF8EC8D92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6859-CBD7-4ABC-9F76-16A57F95B5F1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7A6E1-42A5-4C3E-AAE4-6CF8EC8D92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6859-CBD7-4ABC-9F76-16A57F95B5F1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7A6E1-42A5-4C3E-AAE4-6CF8EC8D92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6859-CBD7-4ABC-9F76-16A57F95B5F1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7A6E1-42A5-4C3E-AAE4-6CF8EC8D92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6859-CBD7-4ABC-9F76-16A57F95B5F1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7A6E1-42A5-4C3E-AAE4-6CF8EC8D92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6859-CBD7-4ABC-9F76-16A57F95B5F1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7A6E1-42A5-4C3E-AAE4-6CF8EC8D92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6859-CBD7-4ABC-9F76-16A57F95B5F1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7A6E1-42A5-4C3E-AAE4-6CF8EC8D92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6859-CBD7-4ABC-9F76-16A57F95B5F1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7A6E1-42A5-4C3E-AAE4-6CF8EC8D92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6859-CBD7-4ABC-9F76-16A57F95B5F1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7A6E1-42A5-4C3E-AAE4-6CF8EC8D92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6859-CBD7-4ABC-9F76-16A57F95B5F1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7A6E1-42A5-4C3E-AAE4-6CF8EC8D92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B6859-CBD7-4ABC-9F76-16A57F95B5F1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7A6E1-42A5-4C3E-AAE4-6CF8EC8D92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5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4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4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4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4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4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1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4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1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4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7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4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4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4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4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 /><Relationship Id="rId1" Type="http://schemas.openxmlformats.org/officeDocument/2006/relationships/slideLayout" Target="../slideLayouts/slideLayout4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onika\Desktop\88f98254b1dea381d096acb5e0299804 (1).jpg"/>
          <p:cNvPicPr>
            <a:picLocks noChangeAspect="1" noChangeArrowheads="1"/>
          </p:cNvPicPr>
          <p:nvPr/>
        </p:nvPicPr>
        <p:blipFill>
          <a:blip r:embed="rId2">
            <a:lum bright="-44000" contrast="-40000"/>
          </a:blip>
          <a:srcRect/>
          <a:stretch>
            <a:fillRect/>
          </a:stretch>
        </p:blipFill>
        <p:spPr bwMode="auto">
          <a:xfrm>
            <a:off x="990600" y="1295400"/>
            <a:ext cx="7162800" cy="3810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76200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Miscellaneous bacteria</a:t>
            </a:r>
          </a:p>
        </p:txBody>
      </p:sp>
      <p:sp>
        <p:nvSpPr>
          <p:cNvPr id="4" name="Rectangle 3"/>
          <p:cNvSpPr/>
          <p:nvPr/>
        </p:nvSpPr>
        <p:spPr>
          <a:xfrm>
            <a:off x="3429000" y="5257800"/>
            <a:ext cx="5562600" cy="1447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Dr Monika </a:t>
            </a:r>
            <a:r>
              <a:rPr lang="en-US" sz="2000" b="1" dirty="0" err="1">
                <a:solidFill>
                  <a:schemeClr val="bg1"/>
                </a:solidFill>
              </a:rPr>
              <a:t>Rajani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Associate </a:t>
            </a:r>
            <a:r>
              <a:rPr lang="en-US" sz="2000" b="1" dirty="0" err="1">
                <a:solidFill>
                  <a:schemeClr val="bg1"/>
                </a:solidFill>
              </a:rPr>
              <a:t>Professor,Microbiology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Career Institute of Medical Sciences and Hospital</a:t>
            </a:r>
          </a:p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Lucknow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Clinical presentation-Legionnaires disease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4040188" cy="3951288"/>
          </a:xfrm>
        </p:spPr>
        <p:txBody>
          <a:bodyPr/>
          <a:lstStyle/>
          <a:p>
            <a:r>
              <a:rPr lang="en-US" sz="2800" dirty="0"/>
              <a:t>Epidemic or sporadic</a:t>
            </a:r>
          </a:p>
          <a:p>
            <a:r>
              <a:rPr lang="en-US" sz="2800" dirty="0"/>
              <a:t>IP=2-10 DAYS</a:t>
            </a:r>
          </a:p>
          <a:p>
            <a:r>
              <a:rPr lang="en-US" sz="2800" dirty="0"/>
              <a:t>Fever ,cough, </a:t>
            </a:r>
            <a:r>
              <a:rPr lang="en-US" sz="2800" dirty="0" err="1"/>
              <a:t>dyspnea</a:t>
            </a:r>
            <a:endParaRPr lang="en-US" sz="2800" dirty="0"/>
          </a:p>
          <a:p>
            <a:r>
              <a:rPr lang="en-US" sz="2800" dirty="0"/>
              <a:t>Pneumonia</a:t>
            </a:r>
          </a:p>
          <a:p>
            <a:r>
              <a:rPr lang="en-US" sz="2800" dirty="0"/>
              <a:t>Respiratory failure and shock</a:t>
            </a:r>
          </a:p>
          <a:p>
            <a:endParaRPr lang="en-US" dirty="0"/>
          </a:p>
        </p:txBody>
      </p:sp>
      <p:pic>
        <p:nvPicPr>
          <p:cNvPr id="8194" name="Picture 2" descr="C:\Users\monika\Desktop\3c33596f-4c66-4ed4-b009-7df4f771ca7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600200"/>
            <a:ext cx="43053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Clinical presentation-</a:t>
            </a:r>
            <a:r>
              <a:rPr lang="en-US" dirty="0" err="1"/>
              <a:t>pontaic</a:t>
            </a:r>
            <a:r>
              <a:rPr lang="en-US" dirty="0"/>
              <a:t> fever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Milder,non</a:t>
            </a:r>
            <a:r>
              <a:rPr lang="en-US" dirty="0"/>
              <a:t> </a:t>
            </a:r>
            <a:r>
              <a:rPr lang="en-US" dirty="0" err="1"/>
              <a:t>fatal,influenza</a:t>
            </a:r>
            <a:r>
              <a:rPr lang="en-US" dirty="0"/>
              <a:t> life illness</a:t>
            </a:r>
          </a:p>
          <a:p>
            <a:r>
              <a:rPr lang="en-US" dirty="0" err="1"/>
              <a:t>Fever,chills,myalgia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 descr="C:\Users\monika\Desktop\legionella-pneumophila-19-63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Lab diagnosis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4294967295"/>
          </p:nvPr>
        </p:nvSpPr>
        <p:spPr>
          <a:xfrm>
            <a:off x="304800" y="1600200"/>
            <a:ext cx="4343400" cy="47545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Sample</a:t>
            </a:r>
            <a:r>
              <a:rPr lang="en-US" sz="2800" dirty="0"/>
              <a:t>: </a:t>
            </a:r>
          </a:p>
          <a:p>
            <a:r>
              <a:rPr lang="en-US" sz="2800" dirty="0"/>
              <a:t>sputum, bronchial aspirate, biopsy</a:t>
            </a:r>
          </a:p>
          <a:p>
            <a:r>
              <a:rPr lang="en-US" sz="2800" dirty="0">
                <a:solidFill>
                  <a:srgbClr val="FFFF00"/>
                </a:solidFill>
              </a:rPr>
              <a:t>Microscopy</a:t>
            </a:r>
            <a:r>
              <a:rPr lang="en-US" sz="2800" dirty="0"/>
              <a:t>: DFA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Culture:</a:t>
            </a:r>
            <a:r>
              <a:rPr lang="en-US" sz="2800" dirty="0"/>
              <a:t> BCYE media</a:t>
            </a:r>
          </a:p>
          <a:p>
            <a:r>
              <a:rPr lang="en-US" sz="2800" dirty="0">
                <a:solidFill>
                  <a:srgbClr val="FFFF00"/>
                </a:solidFill>
              </a:rPr>
              <a:t>Serology</a:t>
            </a:r>
            <a:r>
              <a:rPr lang="en-US" sz="2800" dirty="0"/>
              <a:t>: Latex agglutination</a:t>
            </a:r>
          </a:p>
          <a:p>
            <a:pPr>
              <a:buNone/>
            </a:pPr>
            <a:r>
              <a:rPr lang="en-US" sz="2800" dirty="0"/>
              <a:t>      –detection of Ag in </a:t>
            </a:r>
            <a:r>
              <a:rPr lang="en-US" sz="2800" b="1" dirty="0">
                <a:solidFill>
                  <a:srgbClr val="FFFF00"/>
                </a:solidFill>
              </a:rPr>
              <a:t>urine</a:t>
            </a:r>
          </a:p>
          <a:p>
            <a:r>
              <a:rPr lang="en-US" sz="2800" dirty="0"/>
              <a:t>ELISA</a:t>
            </a:r>
          </a:p>
        </p:txBody>
      </p:sp>
      <p:pic>
        <p:nvPicPr>
          <p:cNvPr id="4098" name="Picture 2" descr="C:\Users\monika\Desktop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4038600"/>
            <a:ext cx="2743200" cy="2590800"/>
          </a:xfrm>
          <a:prstGeom prst="rect">
            <a:avLst/>
          </a:prstGeom>
          <a:noFill/>
        </p:spPr>
      </p:pic>
      <p:pic>
        <p:nvPicPr>
          <p:cNvPr id="5" name="Picture 4" descr="C:\Users\monika\Desktop\download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524000"/>
            <a:ext cx="3505200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onika\Desktop\legionella-pneumophila-3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964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3" descr="C:\Users\monika\Desktop\photo_1339063408467-1-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763000" cy="6705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62400" y="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SUMMARY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Gardnella</a:t>
            </a:r>
            <a:r>
              <a:rPr lang="en-US" dirty="0"/>
              <a:t> </a:t>
            </a:r>
            <a:r>
              <a:rPr lang="en-US" dirty="0" err="1"/>
              <a:t>vaginalis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4038600" cy="4525963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Bacteria:</a:t>
            </a:r>
          </a:p>
          <a:p>
            <a:r>
              <a:rPr lang="en-US" sz="2800" dirty="0"/>
              <a:t> GNR, NM, </a:t>
            </a:r>
            <a:r>
              <a:rPr lang="en-US" sz="2800" dirty="0" err="1"/>
              <a:t>pleomorphic</a:t>
            </a:r>
            <a:endParaRPr lang="en-US" sz="2800" dirty="0"/>
          </a:p>
          <a:p>
            <a:r>
              <a:rPr lang="en-US" dirty="0"/>
              <a:t>Disease: bacterial </a:t>
            </a:r>
            <a:r>
              <a:rPr lang="en-US" dirty="0" err="1"/>
              <a:t>vaginosis</a:t>
            </a:r>
            <a:r>
              <a:rPr lang="en-US" dirty="0"/>
              <a:t> 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8" name="Picture 2" descr="C:\Users\monika\Desktop\gardnerella-vaginalis-vaginal-epithelial-clue-vector-235230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24000"/>
            <a:ext cx="41910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Disease: Bacterial </a:t>
            </a:r>
            <a:r>
              <a:rPr lang="en-US" b="1" dirty="0" err="1">
                <a:solidFill>
                  <a:srgbClr val="FFFF00"/>
                </a:solidFill>
              </a:rPr>
              <a:t>vaginosis</a:t>
            </a:r>
            <a:br>
              <a:rPr lang="en-US" b="1" dirty="0">
                <a:solidFill>
                  <a:srgbClr val="FFFF00"/>
                </a:solidFill>
              </a:rPr>
            </a:b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Raised vaginal pH&gt;4.5</a:t>
            </a:r>
          </a:p>
          <a:p>
            <a:r>
              <a:rPr lang="en-US" dirty="0">
                <a:solidFill>
                  <a:srgbClr val="FFFF00"/>
                </a:solidFill>
              </a:rPr>
              <a:t>fowl</a:t>
            </a:r>
            <a:r>
              <a:rPr lang="en-US" dirty="0"/>
              <a:t> smelling discharge</a:t>
            </a:r>
          </a:p>
          <a:p>
            <a:r>
              <a:rPr lang="en-US" dirty="0"/>
              <a:t>Presence of </a:t>
            </a:r>
            <a:r>
              <a:rPr lang="en-US" dirty="0">
                <a:solidFill>
                  <a:srgbClr val="FFFF00"/>
                </a:solidFill>
              </a:rPr>
              <a:t>clue cells</a:t>
            </a:r>
          </a:p>
          <a:p>
            <a:r>
              <a:rPr lang="en-US" dirty="0" err="1">
                <a:solidFill>
                  <a:srgbClr val="FFFF00"/>
                </a:solidFill>
              </a:rPr>
              <a:t>Nugents</a:t>
            </a:r>
            <a:r>
              <a:rPr lang="en-US" dirty="0">
                <a:solidFill>
                  <a:srgbClr val="FFFF00"/>
                </a:solidFill>
              </a:rPr>
              <a:t> score</a:t>
            </a:r>
          </a:p>
          <a:p>
            <a:r>
              <a:rPr lang="en-US" dirty="0" err="1"/>
              <a:t>Metronidazole</a:t>
            </a:r>
            <a:r>
              <a:rPr lang="en-US" dirty="0"/>
              <a:t> is DOC</a:t>
            </a:r>
          </a:p>
          <a:p>
            <a:endParaRPr lang="en-US" dirty="0"/>
          </a:p>
        </p:txBody>
      </p:sp>
      <p:pic>
        <p:nvPicPr>
          <p:cNvPr id="8194" name="Picture 2" descr="C:\Users\monika\Desktop\istockphoto-1083799138-1024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676400"/>
            <a:ext cx="42672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Clue cells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343400" cy="4525963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Vaginal epithelial cells with their surface studded with numerous small bacteria.</a:t>
            </a:r>
          </a:p>
          <a:p>
            <a:endParaRPr lang="en-US" b="1" dirty="0">
              <a:solidFill>
                <a:srgbClr val="FFFF00"/>
              </a:solidFill>
            </a:endParaRPr>
          </a:p>
          <a:p>
            <a:r>
              <a:rPr lang="en-US" dirty="0"/>
              <a:t>Clue cells are also seen in infections by anaerobic bacteria called </a:t>
            </a:r>
            <a:r>
              <a:rPr lang="en-US" dirty="0" err="1"/>
              <a:t>Mobilincus</a:t>
            </a:r>
            <a:endParaRPr lang="en-US" dirty="0"/>
          </a:p>
        </p:txBody>
      </p:sp>
      <p:pic>
        <p:nvPicPr>
          <p:cNvPr id="6" name="Picture 4" descr="C:\Users\monika\Desktop\Absent-Clue-Cells-Chlamydia-1-310x1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752600"/>
            <a:ext cx="42164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Clue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209800"/>
            <a:ext cx="4038600" cy="3382963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Clue cells are single most reliable indicators of bacterial </a:t>
            </a:r>
            <a:r>
              <a:rPr lang="en-US" b="1" dirty="0" err="1">
                <a:solidFill>
                  <a:srgbClr val="FFFF00"/>
                </a:solidFill>
              </a:rPr>
              <a:t>vaginosis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7170" name="Picture 2" descr="C:\Users\monika\Desktop\795b314ed1a795eadd13ebe56f53a2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524000"/>
            <a:ext cx="4038600" cy="3854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FF00"/>
                </a:solidFill>
              </a:rPr>
              <a:t>Nugents</a:t>
            </a:r>
            <a:r>
              <a:rPr lang="en-US" b="1" dirty="0">
                <a:solidFill>
                  <a:srgbClr val="FFFF00"/>
                </a:solidFill>
              </a:rPr>
              <a:t> score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525963"/>
          </a:xfrm>
        </p:spPr>
        <p:txBody>
          <a:bodyPr/>
          <a:lstStyle/>
          <a:p>
            <a:r>
              <a:rPr lang="en-US" dirty="0"/>
              <a:t>The diagnosis of bacterial </a:t>
            </a:r>
            <a:r>
              <a:rPr lang="en-US" dirty="0" err="1"/>
              <a:t>vaginosis</a:t>
            </a:r>
            <a:r>
              <a:rPr lang="en-US" dirty="0"/>
              <a:t> is made on </a:t>
            </a:r>
            <a:r>
              <a:rPr lang="en-US" b="1" dirty="0">
                <a:solidFill>
                  <a:srgbClr val="FFFF00"/>
                </a:solidFill>
              </a:rPr>
              <a:t>microscopic criteria of gram smear </a:t>
            </a:r>
            <a:r>
              <a:rPr lang="en-US" dirty="0"/>
              <a:t>of high vaginal swab using the </a:t>
            </a:r>
            <a:r>
              <a:rPr lang="en-US" dirty="0" err="1"/>
              <a:t>Nugents</a:t>
            </a:r>
            <a:r>
              <a:rPr lang="en-US" dirty="0"/>
              <a:t> score</a:t>
            </a:r>
          </a:p>
          <a:p>
            <a:r>
              <a:rPr lang="en-US" dirty="0"/>
              <a:t> A </a:t>
            </a:r>
            <a:r>
              <a:rPr lang="en-US" b="1" dirty="0"/>
              <a:t>score</a:t>
            </a:r>
            <a:r>
              <a:rPr lang="en-US" dirty="0"/>
              <a:t> of </a:t>
            </a:r>
            <a:r>
              <a:rPr lang="en-US" dirty="0">
                <a:solidFill>
                  <a:srgbClr val="FFFF00"/>
                </a:solidFill>
              </a:rPr>
              <a:t>7 to 10 </a:t>
            </a:r>
            <a:r>
              <a:rPr lang="en-US" dirty="0"/>
              <a:t>is consistent with bacterial </a:t>
            </a:r>
            <a:r>
              <a:rPr lang="en-US" dirty="0" err="1"/>
              <a:t>vaginosis</a:t>
            </a:r>
            <a:r>
              <a:rPr lang="en-US" dirty="0"/>
              <a:t> without culture. </a:t>
            </a:r>
          </a:p>
        </p:txBody>
      </p:sp>
      <p:pic>
        <p:nvPicPr>
          <p:cNvPr id="9218" name="Picture 2" descr="C:\Users\monika\Desktop\download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524000"/>
            <a:ext cx="3657599" cy="4343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List of Bacteria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Legionella</a:t>
            </a:r>
            <a:r>
              <a:rPr lang="en-US" dirty="0"/>
              <a:t> </a:t>
            </a:r>
            <a:r>
              <a:rPr lang="en-US" dirty="0" err="1"/>
              <a:t>pneumophila</a:t>
            </a:r>
            <a:endParaRPr lang="en-US" dirty="0"/>
          </a:p>
          <a:p>
            <a:r>
              <a:rPr lang="en-US" dirty="0" err="1"/>
              <a:t>Gardenella</a:t>
            </a:r>
            <a:r>
              <a:rPr lang="en-US" dirty="0"/>
              <a:t> </a:t>
            </a:r>
            <a:r>
              <a:rPr lang="en-US" dirty="0" err="1"/>
              <a:t>vaginalis</a:t>
            </a:r>
            <a:r>
              <a:rPr lang="en-US" dirty="0"/>
              <a:t> </a:t>
            </a:r>
          </a:p>
          <a:p>
            <a:r>
              <a:rPr lang="en-US" dirty="0"/>
              <a:t>HACEK</a:t>
            </a:r>
          </a:p>
          <a:p>
            <a:r>
              <a:rPr lang="en-US" dirty="0" err="1"/>
              <a:t>Streptobacillus</a:t>
            </a:r>
            <a:r>
              <a:rPr lang="en-US" dirty="0"/>
              <a:t> </a:t>
            </a:r>
            <a:r>
              <a:rPr lang="en-US" dirty="0" err="1"/>
              <a:t>moniliformis</a:t>
            </a:r>
            <a:endParaRPr lang="en-US" dirty="0"/>
          </a:p>
          <a:p>
            <a:r>
              <a:rPr lang="en-US" dirty="0" err="1"/>
              <a:t>Spirillum</a:t>
            </a:r>
            <a:r>
              <a:rPr lang="en-US" dirty="0"/>
              <a:t> minus</a:t>
            </a:r>
          </a:p>
          <a:p>
            <a:r>
              <a:rPr lang="en-US" dirty="0" err="1"/>
              <a:t>Klebsiella</a:t>
            </a:r>
            <a:r>
              <a:rPr lang="en-US" dirty="0"/>
              <a:t> </a:t>
            </a:r>
            <a:r>
              <a:rPr lang="en-US" dirty="0" err="1"/>
              <a:t>granulomatis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monika\Desktop\hinfluenza-55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610600" cy="6400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38600" y="6019800"/>
            <a:ext cx="14478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3429000" y="55626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990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i="1" dirty="0">
                <a:solidFill>
                  <a:srgbClr val="FFFF00"/>
                </a:solidFill>
              </a:rPr>
              <a:t>All HACEK members are fastidious Gram-negative bacteria associated with Infective </a:t>
            </a:r>
            <a:r>
              <a:rPr lang="en-US" i="1" dirty="0" err="1">
                <a:solidFill>
                  <a:srgbClr val="FFFF00"/>
                </a:solidFill>
              </a:rPr>
              <a:t>Endocarditis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C:\Users\monika\Desktop\5e7eec_6353627878694e0cabd614befd67e62b_mv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048000"/>
            <a:ext cx="7277100" cy="3667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onika\Desktop\downloa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5805488" cy="6858000"/>
          </a:xfrm>
          <a:prstGeom prst="rect">
            <a:avLst/>
          </a:prstGeom>
          <a:noFill/>
        </p:spPr>
      </p:pic>
      <p:pic>
        <p:nvPicPr>
          <p:cNvPr id="10243" name="Picture 3" descr="C:\Users\monika\Desktop\What+do+HACEK+organisms+have+in+comm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 spread </a:t>
            </a:r>
            <a:r>
              <a:rPr lang="en-US" dirty="0" err="1">
                <a:solidFill>
                  <a:srgbClr val="FFFF00"/>
                </a:solidFill>
              </a:rPr>
              <a:t>hematogenously</a:t>
            </a:r>
            <a:r>
              <a:rPr lang="en-US" dirty="0"/>
              <a:t> following introduction into the </a:t>
            </a:r>
            <a:r>
              <a:rPr lang="en-US" b="1" dirty="0">
                <a:solidFill>
                  <a:srgbClr val="FFFF00"/>
                </a:solidFill>
              </a:rPr>
              <a:t>blood</a:t>
            </a:r>
            <a:r>
              <a:rPr lang="en-US" dirty="0"/>
              <a:t> during tooth brushing, dental cleanings, or subsequent to oral diseases such as </a:t>
            </a:r>
            <a:r>
              <a:rPr lang="en-US" dirty="0" err="1">
                <a:solidFill>
                  <a:srgbClr val="FFFF00"/>
                </a:solidFill>
              </a:rPr>
              <a:t>periodontitis</a:t>
            </a:r>
            <a:r>
              <a:rPr lang="en-US" dirty="0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600" b="1" dirty="0"/>
            </a:br>
            <a:r>
              <a:rPr lang="en-US" sz="3600" b="1" dirty="0">
                <a:solidFill>
                  <a:srgbClr val="FFFF00"/>
                </a:solidFill>
              </a:rPr>
              <a:t>Clinical Identification of HACEK organisms</a:t>
            </a:r>
            <a:br>
              <a:rPr lang="en-US" b="1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Previously, HACEK organisms were implicated in </a:t>
            </a:r>
            <a:r>
              <a:rPr lang="en-US" sz="2400" dirty="0" err="1"/>
              <a:t>endocarditis</a:t>
            </a:r>
            <a:r>
              <a:rPr lang="en-US" sz="2400" dirty="0"/>
              <a:t> from which no pathogen could be isolated </a:t>
            </a:r>
            <a:r>
              <a:rPr lang="en-US" sz="2400" b="1" dirty="0">
                <a:solidFill>
                  <a:srgbClr val="FFFF00"/>
                </a:solidFill>
              </a:rPr>
              <a:t>(so called “culture-negative </a:t>
            </a:r>
            <a:r>
              <a:rPr lang="en-US" sz="2400" b="1" dirty="0" err="1">
                <a:solidFill>
                  <a:srgbClr val="FFFF00"/>
                </a:solidFill>
              </a:rPr>
              <a:t>endocarditis</a:t>
            </a:r>
            <a:r>
              <a:rPr lang="en-US" sz="2400" b="1" dirty="0">
                <a:solidFill>
                  <a:srgbClr val="FFFF00"/>
                </a:solidFill>
              </a:rPr>
              <a:t>”)</a:t>
            </a:r>
          </a:p>
          <a:p>
            <a:endParaRPr lang="en-US" sz="2400" b="1" dirty="0">
              <a:solidFill>
                <a:srgbClr val="FFFF00"/>
              </a:solidFill>
            </a:endParaRPr>
          </a:p>
          <a:p>
            <a:r>
              <a:rPr lang="en-US" sz="2400" dirty="0"/>
              <a:t> This was attributed to </a:t>
            </a:r>
            <a:r>
              <a:rPr lang="en-US" sz="2400" b="1" dirty="0">
                <a:solidFill>
                  <a:srgbClr val="FFFF00"/>
                </a:solidFill>
              </a:rPr>
              <a:t>slow growth </a:t>
            </a:r>
            <a:r>
              <a:rPr lang="en-US" sz="2400" dirty="0"/>
              <a:t>in old formulations of blood culture bottles </a:t>
            </a:r>
          </a:p>
          <a:p>
            <a:r>
              <a:rPr lang="en-US" sz="2400" dirty="0"/>
              <a:t>On Extended incubation </a:t>
            </a:r>
            <a:r>
              <a:rPr lang="en-US" sz="2400" b="1" dirty="0"/>
              <a:t>(&gt;5 days) </a:t>
            </a:r>
            <a:r>
              <a:rPr lang="en-US" sz="2400" dirty="0"/>
              <a:t>the presence of these organisms was suspected.</a:t>
            </a:r>
          </a:p>
          <a:p>
            <a:endParaRPr lang="en-US" sz="2400" dirty="0"/>
          </a:p>
          <a:p>
            <a:r>
              <a:rPr lang="en-US" sz="2400" b="1" dirty="0">
                <a:solidFill>
                  <a:srgbClr val="FFFF00"/>
                </a:solidFill>
              </a:rPr>
              <a:t>modern blood culture instruments reliably detect HACEK organisms within a 5-day incubation period.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automated  blood culture systems  (BACTEC) </a:t>
            </a:r>
            <a:r>
              <a:rPr lang="en-US" sz="2800" dirty="0"/>
              <a:t>are better than manual culture</a:t>
            </a:r>
          </a:p>
          <a:p>
            <a:r>
              <a:rPr lang="en-US" sz="2800" dirty="0"/>
              <a:t>often growing better on </a:t>
            </a:r>
            <a:r>
              <a:rPr lang="en-US" sz="2800" dirty="0">
                <a:solidFill>
                  <a:srgbClr val="FFFF00"/>
                </a:solidFill>
              </a:rPr>
              <a:t>chocolate agar than on blood agar.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>
                <a:solidFill>
                  <a:srgbClr val="FFFF00"/>
                </a:solidFill>
              </a:rPr>
              <a:t>MALDI-TOF is </a:t>
            </a:r>
            <a:r>
              <a:rPr lang="en-US" sz="2800" dirty="0"/>
              <a:t>emerging as a potential identification technology for the HACEK group.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11266" name="Picture 2" descr="C:\Users\monika\Desktop\download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600200"/>
            <a:ext cx="39624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PENICILLINS </a:t>
            </a:r>
          </a:p>
          <a:p>
            <a:r>
              <a:rPr lang="en-US" dirty="0"/>
              <a:t>CEPHALOSPORINS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/>
          <a:p>
            <a:r>
              <a:rPr lang="en-US" b="1" dirty="0" err="1">
                <a:solidFill>
                  <a:srgbClr val="FFFF00"/>
                </a:solidFill>
              </a:rPr>
              <a:t>Streptobacillus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moniliformis</a:t>
            </a:r>
            <a:r>
              <a:rPr lang="en-US" b="1" dirty="0">
                <a:solidFill>
                  <a:srgbClr val="FFFF00"/>
                </a:solidFill>
              </a:rPr>
              <a:t> and </a:t>
            </a:r>
            <a:r>
              <a:rPr lang="en-US" b="1" dirty="0" err="1">
                <a:solidFill>
                  <a:srgbClr val="FFFF00"/>
                </a:solidFill>
              </a:rPr>
              <a:t>Spirillum</a:t>
            </a:r>
            <a:r>
              <a:rPr lang="en-US" b="1" dirty="0">
                <a:solidFill>
                  <a:srgbClr val="FFFF00"/>
                </a:solidFill>
              </a:rPr>
              <a:t> minus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 descr="C:\Users\monika\Desktop\download (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895600"/>
            <a:ext cx="6248400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457200" y="609600"/>
            <a:ext cx="7772400" cy="230505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Both these bacteria are natural parasites of rodents and cause RAT BITE FEVER</a:t>
            </a:r>
          </a:p>
        </p:txBody>
      </p:sp>
      <p:pic>
        <p:nvPicPr>
          <p:cNvPr id="6" name="Picture 2" descr="C:\Users\monika\Desktop\download (5)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429000"/>
            <a:ext cx="3605212" cy="3106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STREPTOBACILLUS MONILIFORMIS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525963"/>
          </a:xfrm>
        </p:spPr>
        <p:txBody>
          <a:bodyPr/>
          <a:lstStyle/>
          <a:p>
            <a:r>
              <a:rPr lang="en-US" dirty="0"/>
              <a:t>Natural parasite of rodents</a:t>
            </a:r>
          </a:p>
          <a:p>
            <a:r>
              <a:rPr lang="en-US" dirty="0">
                <a:solidFill>
                  <a:srgbClr val="FFFF00"/>
                </a:solidFill>
              </a:rPr>
              <a:t>Disease</a:t>
            </a:r>
            <a:r>
              <a:rPr lang="en-US" dirty="0"/>
              <a:t> : Rat Bite Fever(RBF)</a:t>
            </a:r>
          </a:p>
          <a:p>
            <a:r>
              <a:rPr lang="en-US" dirty="0"/>
              <a:t>Bacteria: </a:t>
            </a:r>
            <a:r>
              <a:rPr lang="en-US" dirty="0" err="1"/>
              <a:t>GNR,pleomorphic</a:t>
            </a:r>
            <a:endParaRPr lang="en-US" dirty="0"/>
          </a:p>
          <a:p>
            <a:r>
              <a:rPr lang="en-US" dirty="0"/>
              <a:t>Grows as tangled chain of rods</a:t>
            </a:r>
          </a:p>
        </p:txBody>
      </p:sp>
      <p:pic>
        <p:nvPicPr>
          <p:cNvPr id="13314" name="Picture 2" descr="C:\Users\monika\Desktop\download (5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524000"/>
            <a:ext cx="3605212" cy="3105944"/>
          </a:xfrm>
          <a:prstGeom prst="rect">
            <a:avLst/>
          </a:prstGeom>
          <a:noFill/>
        </p:spPr>
      </p:pic>
      <p:pic>
        <p:nvPicPr>
          <p:cNvPr id="13315" name="Picture 3" descr="C:\Users\monika\Desktop\download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4876800"/>
            <a:ext cx="2552700" cy="1790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FFFF00"/>
                </a:solidFill>
              </a:rPr>
              <a:t>Legionella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Pneumophila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>
            <a:normAutofit/>
          </a:bodyPr>
          <a:lstStyle/>
          <a:p>
            <a:endParaRPr lang="en-US" sz="2400" b="1" dirty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Legionnaires </a:t>
            </a:r>
            <a:r>
              <a:rPr lang="en-US" b="1" dirty="0" err="1">
                <a:solidFill>
                  <a:srgbClr val="FFFF00"/>
                </a:solidFill>
              </a:rPr>
              <a:t>ds</a:t>
            </a:r>
            <a:r>
              <a:rPr lang="en-US" dirty="0"/>
              <a:t>:</a:t>
            </a:r>
          </a:p>
          <a:p>
            <a:r>
              <a:rPr lang="en-US" dirty="0"/>
              <a:t> new illness in 1976 in Philadelphia</a:t>
            </a:r>
          </a:p>
          <a:p>
            <a:r>
              <a:rPr lang="en-US" dirty="0"/>
              <a:t>Fever, cough and chest pain, pneumonia, fatal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3" name="Picture 3" descr="C:\Users\monika\Desktop\download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343400"/>
            <a:ext cx="3352800" cy="2209800"/>
          </a:xfrm>
          <a:prstGeom prst="rect">
            <a:avLst/>
          </a:prstGeom>
          <a:noFill/>
        </p:spPr>
      </p:pic>
      <p:pic>
        <p:nvPicPr>
          <p:cNvPr id="1026" name="Picture 2" descr="C:\Users\monika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676400"/>
            <a:ext cx="39624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monika\Desktop\rat-bite-fevers-7-638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0" y="61722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Amphitrichous</a:t>
            </a:r>
            <a:r>
              <a:rPr lang="en-US" sz="2800" b="1" dirty="0">
                <a:solidFill>
                  <a:schemeClr val="bg1"/>
                </a:solidFill>
              </a:rPr>
              <a:t> flagella</a:t>
            </a:r>
          </a:p>
        </p:txBody>
      </p:sp>
      <p:pic>
        <p:nvPicPr>
          <p:cNvPr id="18436" name="Picture 4" descr="C:\Users\monika\Desktop\images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724400"/>
            <a:ext cx="4038600" cy="1743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 bite fever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52600"/>
            <a:ext cx="4038600" cy="3840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MOI</a:t>
            </a:r>
            <a:r>
              <a:rPr lang="en-US" dirty="0"/>
              <a:t>: </a:t>
            </a:r>
          </a:p>
          <a:p>
            <a:r>
              <a:rPr lang="en-US" dirty="0"/>
              <a:t>rat bite </a:t>
            </a:r>
          </a:p>
          <a:p>
            <a:r>
              <a:rPr lang="en-US" dirty="0"/>
              <a:t>Consumption of raw milk or water contaminated by rats</a:t>
            </a:r>
          </a:p>
        </p:txBody>
      </p:sp>
      <p:pic>
        <p:nvPicPr>
          <p:cNvPr id="14338" name="Picture 2" descr="C:\Users\monika\Desktop\maxresdefaul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371600"/>
            <a:ext cx="4419600" cy="4419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RAT BITE FEVER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observed in Haverhill USA</a:t>
            </a:r>
          </a:p>
          <a:p>
            <a:r>
              <a:rPr lang="en-US" dirty="0"/>
              <a:t>HAVERHILL FEVER </a:t>
            </a:r>
          </a:p>
          <a:p>
            <a:r>
              <a:rPr lang="en-US" dirty="0" err="1"/>
              <a:t>Erythema</a:t>
            </a:r>
            <a:r>
              <a:rPr lang="en-US" dirty="0"/>
              <a:t> </a:t>
            </a:r>
            <a:r>
              <a:rPr lang="en-US" dirty="0" err="1"/>
              <a:t>arthriticum</a:t>
            </a:r>
            <a:r>
              <a:rPr lang="en-US" dirty="0"/>
              <a:t> </a:t>
            </a:r>
            <a:r>
              <a:rPr lang="en-US" dirty="0" err="1"/>
              <a:t>epidemicum</a:t>
            </a:r>
            <a:endParaRPr lang="en-US" dirty="0"/>
          </a:p>
          <a:p>
            <a:endParaRPr lang="en-US" dirty="0"/>
          </a:p>
        </p:txBody>
      </p:sp>
      <p:pic>
        <p:nvPicPr>
          <p:cNvPr id="15362" name="Picture 2" descr="C:\Users\monika\Desktop\Haverhil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371600"/>
            <a:ext cx="4038600" cy="3837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Abrupt onset 2-10 days after exposure</a:t>
            </a:r>
          </a:p>
          <a:p>
            <a:r>
              <a:rPr lang="en-US" dirty="0"/>
              <a:t>Fever ,</a:t>
            </a:r>
            <a:r>
              <a:rPr lang="en-US" dirty="0" err="1"/>
              <a:t>headache,myalgia</a:t>
            </a:r>
            <a:endParaRPr lang="en-US" dirty="0"/>
          </a:p>
          <a:p>
            <a:r>
              <a:rPr lang="en-US" dirty="0" err="1"/>
              <a:t>Petechial</a:t>
            </a:r>
            <a:r>
              <a:rPr lang="en-US" dirty="0"/>
              <a:t> rash</a:t>
            </a:r>
          </a:p>
          <a:p>
            <a:r>
              <a:rPr lang="en-US" dirty="0"/>
              <a:t>arthritis</a:t>
            </a:r>
          </a:p>
          <a:p>
            <a:endParaRPr lang="en-US" dirty="0"/>
          </a:p>
        </p:txBody>
      </p:sp>
      <p:pic>
        <p:nvPicPr>
          <p:cNvPr id="16386" name="Picture 2" descr="C:\Users\monika\Desktop\download (6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447800"/>
            <a:ext cx="4419599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Microscopic</a:t>
            </a:r>
            <a:r>
              <a:rPr lang="en-US" dirty="0"/>
              <a:t> examination of blood and exudates from lesion</a:t>
            </a:r>
          </a:p>
          <a:p>
            <a:r>
              <a:rPr lang="en-US" dirty="0" err="1"/>
              <a:t>Streptobacillus</a:t>
            </a:r>
            <a:r>
              <a:rPr lang="en-US" dirty="0"/>
              <a:t> can be cultured on BA,CA</a:t>
            </a:r>
          </a:p>
          <a:p>
            <a:r>
              <a:rPr lang="en-US" dirty="0" err="1"/>
              <a:t>Spirillum</a:t>
            </a:r>
            <a:r>
              <a:rPr lang="en-US" dirty="0"/>
              <a:t> isolated by </a:t>
            </a:r>
            <a:r>
              <a:rPr lang="en-US" dirty="0" err="1"/>
              <a:t>intraperitoneal</a:t>
            </a:r>
            <a:r>
              <a:rPr lang="en-US" dirty="0"/>
              <a:t> inoculation in mice </a:t>
            </a:r>
          </a:p>
          <a:p>
            <a:r>
              <a:rPr lang="en-US" dirty="0"/>
              <a:t>serology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Treatment</a:t>
            </a:r>
          </a:p>
          <a:p>
            <a:r>
              <a:rPr lang="en-US" dirty="0"/>
              <a:t>Oral penicillin </a:t>
            </a:r>
          </a:p>
          <a:p>
            <a:r>
              <a:rPr lang="en-US" dirty="0" err="1"/>
              <a:t>doxycycline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Klebsiella</a:t>
            </a:r>
            <a:r>
              <a:rPr lang="en-US" dirty="0"/>
              <a:t> </a:t>
            </a:r>
            <a:r>
              <a:rPr lang="en-US" dirty="0" err="1"/>
              <a:t>granulomatis</a:t>
            </a:r>
            <a:r>
              <a:rPr lang="en-US" dirty="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Formerly known as </a:t>
            </a:r>
            <a:r>
              <a:rPr lang="en-US" dirty="0" err="1"/>
              <a:t>donovania</a:t>
            </a:r>
            <a:r>
              <a:rPr lang="en-US" dirty="0"/>
              <a:t> </a:t>
            </a:r>
            <a:r>
              <a:rPr lang="en-US" dirty="0" err="1"/>
              <a:t>granulomatis</a:t>
            </a:r>
            <a:r>
              <a:rPr lang="en-US" dirty="0"/>
              <a:t> and </a:t>
            </a:r>
            <a:r>
              <a:rPr lang="en-US" dirty="0" err="1"/>
              <a:t>Calymmatobacterium</a:t>
            </a:r>
            <a:r>
              <a:rPr lang="en-US" dirty="0"/>
              <a:t> </a:t>
            </a:r>
            <a:r>
              <a:rPr lang="en-US" dirty="0" err="1"/>
              <a:t>granulomatis</a:t>
            </a:r>
            <a:endParaRPr lang="en-US" dirty="0"/>
          </a:p>
          <a:p>
            <a:r>
              <a:rPr lang="en-US" dirty="0"/>
              <a:t>Disease: </a:t>
            </a:r>
            <a:r>
              <a:rPr lang="en-US" sz="2800" b="1" dirty="0">
                <a:solidFill>
                  <a:srgbClr val="FFFF00"/>
                </a:solidFill>
              </a:rPr>
              <a:t>DONOVANOSIS or </a:t>
            </a:r>
            <a:r>
              <a:rPr lang="en-US" sz="2800" b="1" dirty="0" err="1">
                <a:solidFill>
                  <a:srgbClr val="FFFF00"/>
                </a:solidFill>
              </a:rPr>
              <a:t>Granuloma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 err="1">
                <a:solidFill>
                  <a:srgbClr val="FFFF00"/>
                </a:solidFill>
              </a:rPr>
              <a:t>inguinale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20482" name="Picture 2" descr="C:\Users\monika\Desktop\download (8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581400"/>
            <a:ext cx="3533775" cy="2276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Donovanosis</a:t>
            </a:r>
            <a:r>
              <a:rPr lang="en-US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525963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Venereal</a:t>
            </a:r>
            <a:r>
              <a:rPr lang="en-US" dirty="0"/>
              <a:t> disease</a:t>
            </a:r>
          </a:p>
          <a:p>
            <a:r>
              <a:rPr lang="en-US" dirty="0">
                <a:solidFill>
                  <a:srgbClr val="FFFF00"/>
                </a:solidFill>
              </a:rPr>
              <a:t>Painless papule on genitalia</a:t>
            </a:r>
          </a:p>
          <a:p>
            <a:r>
              <a:rPr lang="en-US" dirty="0"/>
              <a:t>Shaft of </a:t>
            </a:r>
            <a:r>
              <a:rPr lang="en-US" dirty="0" err="1"/>
              <a:t>penis,labia</a:t>
            </a:r>
            <a:r>
              <a:rPr lang="en-US" dirty="0"/>
              <a:t> or </a:t>
            </a:r>
            <a:r>
              <a:rPr lang="en-US" dirty="0" err="1"/>
              <a:t>perinium</a:t>
            </a:r>
            <a:r>
              <a:rPr lang="en-US" dirty="0"/>
              <a:t> involved</a:t>
            </a:r>
          </a:p>
          <a:p>
            <a:r>
              <a:rPr lang="en-US" dirty="0"/>
              <a:t>Leads to slowly progressive </a:t>
            </a:r>
            <a:r>
              <a:rPr lang="en-US" b="1" dirty="0" err="1">
                <a:solidFill>
                  <a:srgbClr val="FFFF00"/>
                </a:solidFill>
              </a:rPr>
              <a:t>autoinoculable</a:t>
            </a:r>
            <a:r>
              <a:rPr lang="en-US" b="1" dirty="0">
                <a:solidFill>
                  <a:srgbClr val="FFFF00"/>
                </a:solidFill>
              </a:rPr>
              <a:t> ulcer</a:t>
            </a:r>
          </a:p>
          <a:p>
            <a:r>
              <a:rPr lang="en-US" dirty="0" err="1"/>
              <a:t>Chronicity</a:t>
            </a:r>
            <a:endParaRPr lang="en-US" dirty="0"/>
          </a:p>
          <a:p>
            <a:endParaRPr lang="en-US" dirty="0"/>
          </a:p>
        </p:txBody>
      </p:sp>
      <p:pic>
        <p:nvPicPr>
          <p:cNvPr id="19458" name="Picture 2" descr="C:\Users\monika\Desktop\images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752600"/>
            <a:ext cx="3962400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Lab diagnosis</a:t>
            </a:r>
          </a:p>
        </p:txBody>
      </p:sp>
      <p:pic>
        <p:nvPicPr>
          <p:cNvPr id="21506" name="Picture 2" descr="C:\Users\monika\Desktop\donovanosis-5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762000" y="838200"/>
            <a:ext cx="7357559" cy="4953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914400" y="5943600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Demonstration of Donovan bodies in Wright </a:t>
            </a:r>
            <a:r>
              <a:rPr lang="en-US" sz="2400" b="1" dirty="0" err="1">
                <a:solidFill>
                  <a:srgbClr val="FFFF00"/>
                </a:solidFill>
              </a:rPr>
              <a:t>Giemsa</a:t>
            </a:r>
            <a:r>
              <a:rPr lang="en-US" sz="2400" b="1" dirty="0">
                <a:solidFill>
                  <a:srgbClr val="FFFF00"/>
                </a:solidFill>
              </a:rPr>
              <a:t> stained impression smears from the lesions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048000" y="2286000"/>
            <a:ext cx="685800" cy="4572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52600" y="17526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Safety pin appearance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Donovan Bodies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Rounded </a:t>
            </a:r>
            <a:r>
              <a:rPr lang="en-US" dirty="0" err="1"/>
              <a:t>coccobacilli</a:t>
            </a:r>
            <a:r>
              <a:rPr lang="en-US" dirty="0"/>
              <a:t> ,1-2 um in size within cystic spaces in large mononuclear cells</a:t>
            </a:r>
          </a:p>
          <a:p>
            <a:r>
              <a:rPr lang="en-US" dirty="0"/>
              <a:t>The </a:t>
            </a:r>
            <a:r>
              <a:rPr lang="en-US" dirty="0" err="1"/>
              <a:t>coccobacilli</a:t>
            </a:r>
            <a:r>
              <a:rPr lang="en-US" dirty="0"/>
              <a:t> appear as CLOSED SAFETY PIN APPEARANCE In stained smears due to BIPOLAR condensation of chromatin</a:t>
            </a:r>
          </a:p>
        </p:txBody>
      </p:sp>
      <p:pic>
        <p:nvPicPr>
          <p:cNvPr id="22530" name="Picture 2" descr="C:\Users\monika\Desktop\download (10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600200"/>
            <a:ext cx="3738563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Short notes</a:t>
            </a:r>
          </a:p>
          <a:p>
            <a:r>
              <a:rPr lang="en-US" dirty="0"/>
              <a:t>Helicobacter</a:t>
            </a:r>
          </a:p>
          <a:p>
            <a:r>
              <a:rPr lang="en-US" dirty="0"/>
              <a:t>Antibiotic associated diarrhea</a:t>
            </a:r>
          </a:p>
          <a:p>
            <a:r>
              <a:rPr lang="en-US" dirty="0" err="1"/>
              <a:t>Legionella</a:t>
            </a:r>
            <a:r>
              <a:rPr lang="en-US" dirty="0"/>
              <a:t> –atypical pneumonia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Oral/viva</a:t>
            </a:r>
          </a:p>
          <a:p>
            <a:r>
              <a:rPr lang="en-US" dirty="0"/>
              <a:t>Donovan bodies</a:t>
            </a:r>
          </a:p>
          <a:p>
            <a:r>
              <a:rPr lang="en-US" dirty="0"/>
              <a:t>Clue cells</a:t>
            </a:r>
          </a:p>
          <a:p>
            <a:r>
              <a:rPr lang="en-US" dirty="0"/>
              <a:t>rat bite fever</a:t>
            </a:r>
          </a:p>
          <a:p>
            <a:r>
              <a:rPr lang="en-US" dirty="0"/>
              <a:t>Urea breath test</a:t>
            </a:r>
          </a:p>
          <a:p>
            <a:r>
              <a:rPr lang="en-US" dirty="0"/>
              <a:t>Different motility and </a:t>
            </a:r>
            <a:r>
              <a:rPr lang="en-US" dirty="0" err="1"/>
              <a:t>flagellar</a:t>
            </a:r>
            <a:r>
              <a:rPr lang="en-US" dirty="0"/>
              <a:t> arrangement of bacteria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Legionella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pneumophila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GNCB, motile with polar flagella</a:t>
            </a:r>
          </a:p>
          <a:p>
            <a:r>
              <a:rPr lang="en-US" sz="2800" dirty="0"/>
              <a:t>Best </a:t>
            </a:r>
            <a:r>
              <a:rPr lang="en-US" sz="2800" dirty="0" err="1"/>
              <a:t>visualised</a:t>
            </a:r>
            <a:r>
              <a:rPr lang="en-US" sz="2800" dirty="0"/>
              <a:t> by Silver impregnation methods </a:t>
            </a:r>
          </a:p>
          <a:p>
            <a:r>
              <a:rPr lang="en-US" sz="2800" dirty="0"/>
              <a:t>DFA staining</a:t>
            </a:r>
          </a:p>
          <a:p>
            <a:r>
              <a:rPr lang="en-US" sz="2800" b="1" dirty="0">
                <a:solidFill>
                  <a:srgbClr val="FFFF00"/>
                </a:solidFill>
              </a:rPr>
              <a:t>Culture</a:t>
            </a:r>
            <a:r>
              <a:rPr lang="en-US" sz="2800" dirty="0"/>
              <a:t> :BCYE-Buffered charcoal yeast extract agar</a:t>
            </a:r>
          </a:p>
          <a:p>
            <a:endParaRPr lang="en-US" dirty="0"/>
          </a:p>
        </p:txBody>
      </p:sp>
      <p:pic>
        <p:nvPicPr>
          <p:cNvPr id="4" name="Picture 4" descr="C:\Users\monika\Desktop\download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191000"/>
            <a:ext cx="3048000" cy="2143125"/>
          </a:xfrm>
          <a:prstGeom prst="rect">
            <a:avLst/>
          </a:prstGeom>
          <a:noFill/>
        </p:spPr>
      </p:pic>
      <p:pic>
        <p:nvPicPr>
          <p:cNvPr id="5" name="Picture 3" descr="C:\Users\monika\Desktop\download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267200"/>
            <a:ext cx="335280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Epidemiology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/>
              <a:t>Widely distributed in </a:t>
            </a:r>
            <a:r>
              <a:rPr lang="en-US" sz="2400" b="1" dirty="0">
                <a:solidFill>
                  <a:srgbClr val="FFFF00"/>
                </a:solidFill>
              </a:rPr>
              <a:t>natural water sources </a:t>
            </a:r>
            <a:r>
              <a:rPr lang="en-US" sz="2400" dirty="0"/>
              <a:t>like stagnant waters ,mud and hot springs</a:t>
            </a:r>
          </a:p>
          <a:p>
            <a:r>
              <a:rPr lang="en-US" sz="2400" dirty="0"/>
              <a:t>Here Nutritional requirements are provided by </a:t>
            </a:r>
            <a:r>
              <a:rPr lang="en-US" sz="2400" b="1" dirty="0">
                <a:solidFill>
                  <a:srgbClr val="FFFF00"/>
                </a:solidFill>
              </a:rPr>
              <a:t>algae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/>
              <a:t>in water sources</a:t>
            </a:r>
          </a:p>
          <a:p>
            <a:r>
              <a:rPr lang="en-US" sz="2400" dirty="0"/>
              <a:t>Can also survive and </a:t>
            </a:r>
            <a:r>
              <a:rPr lang="en-US" sz="2400" b="1" dirty="0">
                <a:solidFill>
                  <a:srgbClr val="FFFF00"/>
                </a:solidFill>
              </a:rPr>
              <a:t>multiply in free living amoebae</a:t>
            </a:r>
          </a:p>
          <a:p>
            <a:r>
              <a:rPr lang="en-US" sz="2400" dirty="0"/>
              <a:t>Can </a:t>
            </a:r>
            <a:r>
              <a:rPr lang="en-US" sz="2400" b="1" dirty="0">
                <a:solidFill>
                  <a:srgbClr val="FFFF00"/>
                </a:solidFill>
              </a:rPr>
              <a:t>amplify in artificial </a:t>
            </a:r>
            <a:r>
              <a:rPr lang="en-US" sz="2400" dirty="0"/>
              <a:t>aquatic environments which serve as amplifiers</a:t>
            </a:r>
          </a:p>
        </p:txBody>
      </p:sp>
      <p:pic>
        <p:nvPicPr>
          <p:cNvPr id="5" name="Picture 2" descr="C:\Users\monika\Desktop\Common-Sites-of-Legionella-Bacteria-Transmission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600200"/>
            <a:ext cx="411480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 of infection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FFFF00"/>
                </a:solidFill>
              </a:rPr>
              <a:t>Inhalation of aerosols from AC, cooling towers, shower heads acting as disseminators</a:t>
            </a:r>
          </a:p>
          <a:p>
            <a:r>
              <a:rPr lang="en-US" sz="2800" b="1" dirty="0" err="1">
                <a:solidFill>
                  <a:srgbClr val="FFFF00"/>
                </a:solidFill>
              </a:rPr>
              <a:t>Aerosolised</a:t>
            </a:r>
            <a:r>
              <a:rPr lang="en-US" sz="2800" b="1" dirty="0">
                <a:solidFill>
                  <a:srgbClr val="FFFF00"/>
                </a:solidFill>
              </a:rPr>
              <a:t>  </a:t>
            </a:r>
            <a:r>
              <a:rPr lang="en-US" sz="2800" b="1" dirty="0" err="1">
                <a:solidFill>
                  <a:srgbClr val="FFFF00"/>
                </a:solidFill>
              </a:rPr>
              <a:t>legionellae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dirty="0"/>
              <a:t>carried to long distances and survive longer</a:t>
            </a:r>
          </a:p>
          <a:p>
            <a:r>
              <a:rPr lang="en-US" sz="2800" b="1" dirty="0">
                <a:solidFill>
                  <a:srgbClr val="FFFF00"/>
                </a:solidFill>
              </a:rPr>
              <a:t>No carrier state, no animal reservoir, no human to human transmission</a:t>
            </a:r>
          </a:p>
          <a:p>
            <a:r>
              <a:rPr lang="en-US" sz="2800" dirty="0"/>
              <a:t>RF: Smoking, alcohol, age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 of infection</a:t>
            </a:r>
          </a:p>
        </p:txBody>
      </p:sp>
      <p:pic>
        <p:nvPicPr>
          <p:cNvPr id="2050" name="Picture 2" descr="C:\Users\monika\Desktop\leg1-1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447800"/>
            <a:ext cx="77724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Pathogenicity</a:t>
            </a:r>
            <a:r>
              <a:rPr lang="en-US" dirty="0"/>
              <a:t> -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Legionellosis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5259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Causative organism: </a:t>
            </a:r>
            <a:r>
              <a:rPr lang="en-US" sz="2400" b="1" dirty="0" err="1">
                <a:solidFill>
                  <a:srgbClr val="FFFF00"/>
                </a:solidFill>
              </a:rPr>
              <a:t>Legionella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pneumophila</a:t>
            </a:r>
            <a:endParaRPr lang="en-US" sz="2400" b="1" dirty="0">
              <a:solidFill>
                <a:srgbClr val="FFFF00"/>
              </a:solidFill>
            </a:endParaRPr>
          </a:p>
          <a:p>
            <a:endParaRPr lang="en-US" sz="2400" b="1" dirty="0">
              <a:solidFill>
                <a:srgbClr val="FFFF00"/>
              </a:solidFill>
            </a:endParaRPr>
          </a:p>
          <a:p>
            <a:r>
              <a:rPr lang="en-US" sz="2400" b="1" dirty="0">
                <a:solidFill>
                  <a:srgbClr val="FFFF00"/>
                </a:solidFill>
              </a:rPr>
              <a:t>Presentation: </a:t>
            </a:r>
            <a:r>
              <a:rPr lang="en-US" sz="2400" b="1" dirty="0" err="1">
                <a:solidFill>
                  <a:srgbClr val="FFFF00"/>
                </a:solidFill>
              </a:rPr>
              <a:t>Legionnairres</a:t>
            </a:r>
            <a:r>
              <a:rPr lang="en-US" sz="2400" b="1" dirty="0">
                <a:solidFill>
                  <a:srgbClr val="FFFF00"/>
                </a:solidFill>
              </a:rPr>
              <a:t> disease and </a:t>
            </a:r>
            <a:r>
              <a:rPr lang="en-US" sz="2400" b="1" dirty="0" err="1">
                <a:solidFill>
                  <a:srgbClr val="FFFF00"/>
                </a:solidFill>
              </a:rPr>
              <a:t>Pontaic</a:t>
            </a:r>
            <a:r>
              <a:rPr lang="en-US" sz="2400" b="1" dirty="0">
                <a:solidFill>
                  <a:srgbClr val="FFFF00"/>
                </a:solidFill>
              </a:rPr>
              <a:t>  fever</a:t>
            </a:r>
          </a:p>
          <a:p>
            <a:endParaRPr lang="en-US" sz="2400" b="1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MOI:</a:t>
            </a:r>
            <a:r>
              <a:rPr lang="en-US" sz="2400" dirty="0"/>
              <a:t> Inhalation of aerosols lead to entry in alveoli where they multiply within </a:t>
            </a:r>
            <a:r>
              <a:rPr lang="en-US" sz="2400" dirty="0" err="1"/>
              <a:t>monocytes</a:t>
            </a:r>
            <a:r>
              <a:rPr lang="en-US" sz="2400" dirty="0"/>
              <a:t> and macrophages</a:t>
            </a:r>
          </a:p>
          <a:p>
            <a:endParaRPr lang="en-US" sz="2400" dirty="0"/>
          </a:p>
          <a:p>
            <a:r>
              <a:rPr lang="en-US" sz="2400" dirty="0"/>
              <a:t>Being </a:t>
            </a:r>
            <a:r>
              <a:rPr lang="en-US" sz="2400" b="1" dirty="0">
                <a:solidFill>
                  <a:srgbClr val="FFFF00"/>
                </a:solidFill>
              </a:rPr>
              <a:t>intracellular only CMI Is effective </a:t>
            </a:r>
            <a:r>
              <a:rPr lang="en-US" sz="2400" dirty="0"/>
              <a:t>for recovery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FF00"/>
                </a:solidFill>
              </a:rPr>
              <a:t>Spread</a:t>
            </a:r>
            <a:r>
              <a:rPr lang="en-US" sz="2400" dirty="0"/>
              <a:t> : </a:t>
            </a:r>
            <a:r>
              <a:rPr lang="en-US" sz="2400" dirty="0" err="1"/>
              <a:t>occures</a:t>
            </a:r>
            <a:r>
              <a:rPr lang="en-US" sz="2400" dirty="0"/>
              <a:t> by bloodstream, </a:t>
            </a:r>
            <a:r>
              <a:rPr lang="en-US" sz="2400" dirty="0" err="1"/>
              <a:t>lymphatics</a:t>
            </a:r>
            <a:r>
              <a:rPr lang="en-US" sz="2400" dirty="0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onika\Desktop\legionella-pneumophila-1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721</Words>
  <Application>Microsoft Office PowerPoint</Application>
  <PresentationFormat>On-screen Show (4:3)</PresentationFormat>
  <Paragraphs>155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Miscellaneous bacteria</vt:lpstr>
      <vt:lpstr>List of Bacteria</vt:lpstr>
      <vt:lpstr>Legionella Pneumophila</vt:lpstr>
      <vt:lpstr>Legionella pneumophila</vt:lpstr>
      <vt:lpstr>Epidemiology </vt:lpstr>
      <vt:lpstr>Mode of infection</vt:lpstr>
      <vt:lpstr>Mode of infection</vt:lpstr>
      <vt:lpstr>Pathogenicity - Legionellosis</vt:lpstr>
      <vt:lpstr>PowerPoint Presentation</vt:lpstr>
      <vt:lpstr>Clinical presentation-Legionnaires disease</vt:lpstr>
      <vt:lpstr>Clinical presentation-pontaic fever </vt:lpstr>
      <vt:lpstr>Lab diagnosis</vt:lpstr>
      <vt:lpstr>PowerPoint Presentation</vt:lpstr>
      <vt:lpstr>PowerPoint Presentation</vt:lpstr>
      <vt:lpstr>Gardnella vaginalis</vt:lpstr>
      <vt:lpstr>Disease: Bacterial vaginosis </vt:lpstr>
      <vt:lpstr>Clue cells </vt:lpstr>
      <vt:lpstr>Clue cells</vt:lpstr>
      <vt:lpstr>Nugents score </vt:lpstr>
      <vt:lpstr>PowerPoint Presentation</vt:lpstr>
      <vt:lpstr>All HACEK members are fastidious Gram-negative bacteria associated with Infective Endocarditis </vt:lpstr>
      <vt:lpstr>PowerPoint Presentation</vt:lpstr>
      <vt:lpstr>SPREAD</vt:lpstr>
      <vt:lpstr> Clinical Identification of HACEK organisms </vt:lpstr>
      <vt:lpstr>ISOLATION</vt:lpstr>
      <vt:lpstr>TREATMENT</vt:lpstr>
      <vt:lpstr>Streptobacillus moniliformis and Spirillum minus</vt:lpstr>
      <vt:lpstr>Both these bacteria are natural parasites of rodents and cause RAT BITE FEVER</vt:lpstr>
      <vt:lpstr>STREPTOBACILLUS MONILIFORMIS</vt:lpstr>
      <vt:lpstr>PowerPoint Presentation</vt:lpstr>
      <vt:lpstr>Rat bite fever </vt:lpstr>
      <vt:lpstr>RAT BITE FEVER</vt:lpstr>
      <vt:lpstr>Clinical presentation</vt:lpstr>
      <vt:lpstr>LAB DIAGNOSIS</vt:lpstr>
      <vt:lpstr>Klebsiella granulomatis </vt:lpstr>
      <vt:lpstr>Donovanosis </vt:lpstr>
      <vt:lpstr>Lab diagnosis</vt:lpstr>
      <vt:lpstr>Donovan Bodies</vt:lpstr>
      <vt:lpstr>Important questions</vt:lpstr>
      <vt:lpstr>Thank you </vt:lpstr>
    </vt:vector>
  </TitlesOfParts>
  <Company>Deftones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monika</dc:creator>
  <cp:lastModifiedBy>ssunita23oct@gmail.com</cp:lastModifiedBy>
  <cp:revision>32</cp:revision>
  <dcterms:created xsi:type="dcterms:W3CDTF">2020-04-23T13:10:08Z</dcterms:created>
  <dcterms:modified xsi:type="dcterms:W3CDTF">2020-04-27T14:12:24Z</dcterms:modified>
</cp:coreProperties>
</file>