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3"/>
  </p:notesMasterIdLst>
  <p:sldIdLst>
    <p:sldId id="256" r:id="rId2"/>
    <p:sldId id="300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70" r:id="rId16"/>
    <p:sldId id="271" r:id="rId17"/>
    <p:sldId id="269" r:id="rId18"/>
    <p:sldId id="272" r:id="rId19"/>
    <p:sldId id="273" r:id="rId20"/>
    <p:sldId id="278" r:id="rId21"/>
    <p:sldId id="279" r:id="rId22"/>
    <p:sldId id="280" r:id="rId23"/>
    <p:sldId id="283" r:id="rId24"/>
    <p:sldId id="304" r:id="rId25"/>
    <p:sldId id="284" r:id="rId26"/>
    <p:sldId id="285" r:id="rId27"/>
    <p:sldId id="286" r:id="rId28"/>
    <p:sldId id="305" r:id="rId29"/>
    <p:sldId id="306" r:id="rId30"/>
    <p:sldId id="307" r:id="rId31"/>
    <p:sldId id="308" r:id="rId32"/>
    <p:sldId id="309" r:id="rId33"/>
    <p:sldId id="310" r:id="rId34"/>
    <p:sldId id="293" r:id="rId35"/>
    <p:sldId id="290" r:id="rId36"/>
    <p:sldId id="291" r:id="rId37"/>
    <p:sldId id="312" r:id="rId38"/>
    <p:sldId id="311" r:id="rId39"/>
    <p:sldId id="313" r:id="rId40"/>
    <p:sldId id="314" r:id="rId41"/>
    <p:sldId id="315" r:id="rId42"/>
    <p:sldId id="316" r:id="rId43"/>
    <p:sldId id="317" r:id="rId44"/>
    <p:sldId id="318" r:id="rId45"/>
    <p:sldId id="281" r:id="rId46"/>
    <p:sldId id="294" r:id="rId47"/>
    <p:sldId id="295" r:id="rId48"/>
    <p:sldId id="296" r:id="rId49"/>
    <p:sldId id="297" r:id="rId50"/>
    <p:sldId id="298" r:id="rId51"/>
    <p:sldId id="301" r:id="rId5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 /><Relationship Id="rId18" Type="http://schemas.openxmlformats.org/officeDocument/2006/relationships/slide" Target="slides/slide17.xml" /><Relationship Id="rId26" Type="http://schemas.openxmlformats.org/officeDocument/2006/relationships/slide" Target="slides/slide25.xml" /><Relationship Id="rId39" Type="http://schemas.openxmlformats.org/officeDocument/2006/relationships/slide" Target="slides/slide38.xml" /><Relationship Id="rId21" Type="http://schemas.openxmlformats.org/officeDocument/2006/relationships/slide" Target="slides/slide20.xml" /><Relationship Id="rId34" Type="http://schemas.openxmlformats.org/officeDocument/2006/relationships/slide" Target="slides/slide33.xml" /><Relationship Id="rId42" Type="http://schemas.openxmlformats.org/officeDocument/2006/relationships/slide" Target="slides/slide41.xml" /><Relationship Id="rId47" Type="http://schemas.openxmlformats.org/officeDocument/2006/relationships/slide" Target="slides/slide46.xml" /><Relationship Id="rId50" Type="http://schemas.openxmlformats.org/officeDocument/2006/relationships/slide" Target="slides/slide49.xml" /><Relationship Id="rId55" Type="http://schemas.openxmlformats.org/officeDocument/2006/relationships/viewProps" Target="viewProps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slide" Target="slides/slide16.xml" /><Relationship Id="rId25" Type="http://schemas.openxmlformats.org/officeDocument/2006/relationships/slide" Target="slides/slide24.xml" /><Relationship Id="rId33" Type="http://schemas.openxmlformats.org/officeDocument/2006/relationships/slide" Target="slides/slide32.xml" /><Relationship Id="rId38" Type="http://schemas.openxmlformats.org/officeDocument/2006/relationships/slide" Target="slides/slide37.xml" /><Relationship Id="rId46" Type="http://schemas.openxmlformats.org/officeDocument/2006/relationships/slide" Target="slides/slide45.xml" /><Relationship Id="rId2" Type="http://schemas.openxmlformats.org/officeDocument/2006/relationships/slide" Target="slides/slide1.xml" /><Relationship Id="rId16" Type="http://schemas.openxmlformats.org/officeDocument/2006/relationships/slide" Target="slides/slide15.xml" /><Relationship Id="rId20" Type="http://schemas.openxmlformats.org/officeDocument/2006/relationships/slide" Target="slides/slide19.xml" /><Relationship Id="rId29" Type="http://schemas.openxmlformats.org/officeDocument/2006/relationships/slide" Target="slides/slide28.xml" /><Relationship Id="rId41" Type="http://schemas.openxmlformats.org/officeDocument/2006/relationships/slide" Target="slides/slide40.xml" /><Relationship Id="rId54" Type="http://schemas.openxmlformats.org/officeDocument/2006/relationships/presProps" Target="presProps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24" Type="http://schemas.openxmlformats.org/officeDocument/2006/relationships/slide" Target="slides/slide23.xml" /><Relationship Id="rId32" Type="http://schemas.openxmlformats.org/officeDocument/2006/relationships/slide" Target="slides/slide31.xml" /><Relationship Id="rId37" Type="http://schemas.openxmlformats.org/officeDocument/2006/relationships/slide" Target="slides/slide36.xml" /><Relationship Id="rId40" Type="http://schemas.openxmlformats.org/officeDocument/2006/relationships/slide" Target="slides/slide39.xml" /><Relationship Id="rId45" Type="http://schemas.openxmlformats.org/officeDocument/2006/relationships/slide" Target="slides/slide44.xml" /><Relationship Id="rId53" Type="http://schemas.openxmlformats.org/officeDocument/2006/relationships/notesMaster" Target="notesMasters/notesMaster1.xml" /><Relationship Id="rId5" Type="http://schemas.openxmlformats.org/officeDocument/2006/relationships/slide" Target="slides/slide4.xml" /><Relationship Id="rId15" Type="http://schemas.openxmlformats.org/officeDocument/2006/relationships/slide" Target="slides/slide14.xml" /><Relationship Id="rId23" Type="http://schemas.openxmlformats.org/officeDocument/2006/relationships/slide" Target="slides/slide22.xml" /><Relationship Id="rId28" Type="http://schemas.openxmlformats.org/officeDocument/2006/relationships/slide" Target="slides/slide27.xml" /><Relationship Id="rId36" Type="http://schemas.openxmlformats.org/officeDocument/2006/relationships/slide" Target="slides/slide35.xml" /><Relationship Id="rId49" Type="http://schemas.openxmlformats.org/officeDocument/2006/relationships/slide" Target="slides/slide48.xml" /><Relationship Id="rId57" Type="http://schemas.openxmlformats.org/officeDocument/2006/relationships/tableStyles" Target="tableStyles.xml" /><Relationship Id="rId10" Type="http://schemas.openxmlformats.org/officeDocument/2006/relationships/slide" Target="slides/slide9.xml" /><Relationship Id="rId19" Type="http://schemas.openxmlformats.org/officeDocument/2006/relationships/slide" Target="slides/slide18.xml" /><Relationship Id="rId31" Type="http://schemas.openxmlformats.org/officeDocument/2006/relationships/slide" Target="slides/slide30.xml" /><Relationship Id="rId44" Type="http://schemas.openxmlformats.org/officeDocument/2006/relationships/slide" Target="slides/slide43.xml" /><Relationship Id="rId52" Type="http://schemas.openxmlformats.org/officeDocument/2006/relationships/slide" Target="slides/slide51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slide" Target="slides/slide13.xml" /><Relationship Id="rId22" Type="http://schemas.openxmlformats.org/officeDocument/2006/relationships/slide" Target="slides/slide21.xml" /><Relationship Id="rId27" Type="http://schemas.openxmlformats.org/officeDocument/2006/relationships/slide" Target="slides/slide26.xml" /><Relationship Id="rId30" Type="http://schemas.openxmlformats.org/officeDocument/2006/relationships/slide" Target="slides/slide29.xml" /><Relationship Id="rId35" Type="http://schemas.openxmlformats.org/officeDocument/2006/relationships/slide" Target="slides/slide34.xml" /><Relationship Id="rId43" Type="http://schemas.openxmlformats.org/officeDocument/2006/relationships/slide" Target="slides/slide42.xml" /><Relationship Id="rId48" Type="http://schemas.openxmlformats.org/officeDocument/2006/relationships/slide" Target="slides/slide47.xml" /><Relationship Id="rId56" Type="http://schemas.openxmlformats.org/officeDocument/2006/relationships/theme" Target="theme/theme1.xml" /><Relationship Id="rId8" Type="http://schemas.openxmlformats.org/officeDocument/2006/relationships/slide" Target="slides/slide7.xml" /><Relationship Id="rId51" Type="http://schemas.openxmlformats.org/officeDocument/2006/relationships/slide" Target="slides/slide50.xml" /><Relationship Id="rId3" Type="http://schemas.openxmlformats.org/officeDocument/2006/relationships/slide" Target="slides/slide2.xml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BE33B9-5A3D-4123-A4E4-6B681806F859}" type="datetimeFigureOut">
              <a:rPr lang="en-US" smtClean="0"/>
              <a:pPr/>
              <a:t>7/14/2020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3BB622-A62D-4208-8B7B-78B533B5D4B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 /><Relationship Id="rId1" Type="http://schemas.openxmlformats.org/officeDocument/2006/relationships/notesMaster" Target="../notesMasters/notesMaster1.xml" 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 /><Relationship Id="rId1" Type="http://schemas.openxmlformats.org/officeDocument/2006/relationships/notesMaster" Target="../notesMasters/notesMaster1.xml" 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 /><Relationship Id="rId1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A27F94-9731-4FDD-841C-CF9BC0365735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,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3BB622-A62D-4208-8B7B-78B533B5D4BE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3BB622-A62D-4208-8B7B-78B533B5D4BE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B930E321-DC75-4467-AEB1-F39D8A877992}" type="datetimeFigureOut">
              <a:rPr lang="en-US" smtClean="0"/>
              <a:pPr/>
              <a:t>7/14/2020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1336A643-DCED-41ED-AD65-12D54FE5E3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0E321-DC75-4467-AEB1-F39D8A877992}" type="datetimeFigureOut">
              <a:rPr lang="en-US" smtClean="0"/>
              <a:pPr/>
              <a:t>7/14/2020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6A643-DCED-41ED-AD65-12D54FE5E3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0E321-DC75-4467-AEB1-F39D8A877992}" type="datetimeFigureOut">
              <a:rPr lang="en-US" smtClean="0"/>
              <a:pPr/>
              <a:t>7/14/2020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6A643-DCED-41ED-AD65-12D54FE5E3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930E321-DC75-4467-AEB1-F39D8A877992}" type="datetimeFigureOut">
              <a:rPr lang="en-US" smtClean="0"/>
              <a:pPr/>
              <a:t>7/14/2020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336A643-DCED-41ED-AD65-12D54FE5E33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B930E321-DC75-4467-AEB1-F39D8A877992}" type="datetimeFigureOut">
              <a:rPr lang="en-US" smtClean="0"/>
              <a:pPr/>
              <a:t>7/14/2020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1336A643-DCED-41ED-AD65-12D54FE5E3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0E321-DC75-4467-AEB1-F39D8A877992}" type="datetimeFigureOut">
              <a:rPr lang="en-US" smtClean="0"/>
              <a:pPr/>
              <a:t>7/14/2020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6A643-DCED-41ED-AD65-12D54FE5E33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0E321-DC75-4467-AEB1-F39D8A877992}" type="datetimeFigureOut">
              <a:rPr lang="en-US" smtClean="0"/>
              <a:pPr/>
              <a:t>7/14/2020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6A643-DCED-41ED-AD65-12D54FE5E33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930E321-DC75-4467-AEB1-F39D8A877992}" type="datetimeFigureOut">
              <a:rPr lang="en-US" smtClean="0"/>
              <a:pPr/>
              <a:t>7/14/2020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336A643-DCED-41ED-AD65-12D54FE5E33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0E321-DC75-4467-AEB1-F39D8A877992}" type="datetimeFigureOut">
              <a:rPr lang="en-US" smtClean="0"/>
              <a:pPr/>
              <a:t>7/14/2020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6A643-DCED-41ED-AD65-12D54FE5E3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930E321-DC75-4467-AEB1-F39D8A877992}" type="datetimeFigureOut">
              <a:rPr lang="en-US" smtClean="0"/>
              <a:pPr/>
              <a:t>7/14/2020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336A643-DCED-41ED-AD65-12D54FE5E33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930E321-DC75-4467-AEB1-F39D8A877992}" type="datetimeFigureOut">
              <a:rPr lang="en-US" smtClean="0"/>
              <a:pPr/>
              <a:t>7/14/2020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336A643-DCED-41ED-AD65-12D54FE5E33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930E321-DC75-4467-AEB1-F39D8A877992}" type="datetimeFigureOut">
              <a:rPr lang="en-US" smtClean="0"/>
              <a:pPr/>
              <a:t>7/14/2020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1336A643-DCED-41ED-AD65-12D54FE5E33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 /><Relationship Id="rId1" Type="http://schemas.openxmlformats.org/officeDocument/2006/relationships/slideLayout" Target="../slideLayouts/slideLayout2.xml" 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 /><Relationship Id="rId1" Type="http://schemas.openxmlformats.org/officeDocument/2006/relationships/slideLayout" Target="../slideLayouts/slideLayout6.xml" 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 /><Relationship Id="rId1" Type="http://schemas.openxmlformats.org/officeDocument/2006/relationships/slideLayout" Target="../slideLayouts/slideLayout6.xml" 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 /><Relationship Id="rId1" Type="http://schemas.openxmlformats.org/officeDocument/2006/relationships/slideLayout" Target="../slideLayouts/slideLayout7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 /><Relationship Id="rId2" Type="http://schemas.openxmlformats.org/officeDocument/2006/relationships/image" Target="../media/image2.png" /><Relationship Id="rId1" Type="http://schemas.openxmlformats.org/officeDocument/2006/relationships/slideLayout" Target="../slideLayouts/slideLayout2.xml" 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 /><Relationship Id="rId1" Type="http://schemas.openxmlformats.org/officeDocument/2006/relationships/slideLayout" Target="../slideLayouts/slideLayout2.xml" 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 /><Relationship Id="rId1" Type="http://schemas.openxmlformats.org/officeDocument/2006/relationships/slideLayout" Target="../slideLayouts/slideLayout2.xml" 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 /><Relationship Id="rId2" Type="http://schemas.openxmlformats.org/officeDocument/2006/relationships/image" Target="../media/image2.png" /><Relationship Id="rId1" Type="http://schemas.openxmlformats.org/officeDocument/2006/relationships/slideLayout" Target="../slideLayouts/slideLayout2.xml" 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 /><Relationship Id="rId1" Type="http://schemas.openxmlformats.org/officeDocument/2006/relationships/slideLayout" Target="../slideLayouts/slideLayout7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81200" y="533400"/>
            <a:ext cx="6172200" cy="1752600"/>
          </a:xfrm>
        </p:spPr>
        <p:txBody>
          <a:bodyPr>
            <a:normAutofit/>
          </a:bodyPr>
          <a:lstStyle/>
          <a:p>
            <a:pPr algn="ctr"/>
            <a:r>
              <a:rPr lang="en-US" sz="4000" dirty="0">
                <a:solidFill>
                  <a:schemeClr val="tx1"/>
                </a:solidFill>
              </a:rPr>
              <a:t>HAEMATINICS AND ERYTHROPOIETIN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14800" y="4876800"/>
            <a:ext cx="4343400" cy="1498122"/>
          </a:xfrm>
        </p:spPr>
        <p:txBody>
          <a:bodyPr>
            <a:normAutofit/>
          </a:bodyPr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By: Dr </a:t>
            </a:r>
            <a:r>
              <a:rPr lang="en-US" sz="2400" dirty="0" err="1">
                <a:solidFill>
                  <a:schemeClr val="tx1"/>
                </a:solidFill>
              </a:rPr>
              <a:t>Darakhshan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Rizvi</a:t>
            </a:r>
            <a:endParaRPr lang="en-US" sz="2000" dirty="0">
              <a:solidFill>
                <a:schemeClr val="tx1"/>
              </a:solidFill>
            </a:endParaRPr>
          </a:p>
          <a:p>
            <a:pPr algn="ctr"/>
            <a:r>
              <a:rPr lang="en-US" sz="2000" dirty="0">
                <a:solidFill>
                  <a:schemeClr val="tx1"/>
                </a:solidFill>
              </a:rPr>
              <a:t> CIMS</a:t>
            </a:r>
          </a:p>
          <a:p>
            <a:pPr algn="ctr"/>
            <a:r>
              <a:rPr lang="en-US" sz="2000" dirty="0">
                <a:solidFill>
                  <a:schemeClr val="tx1"/>
                </a:solidFill>
              </a:rPr>
              <a:t>Department of Pharmacology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63562"/>
          </a:xfrm>
        </p:spPr>
        <p:txBody>
          <a:bodyPr/>
          <a:lstStyle/>
          <a:p>
            <a:pPr algn="ctr"/>
            <a:r>
              <a:rPr lang="en-US" b="1" u="sng" dirty="0">
                <a:solidFill>
                  <a:schemeClr val="tx1"/>
                </a:solidFill>
              </a:rPr>
              <a:t>IRON ABSORPTION</a:t>
            </a: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 l="28571" t="55881" r="30613" b="9349"/>
          <a:stretch>
            <a:fillRect/>
          </a:stretch>
        </p:blipFill>
        <p:spPr bwMode="auto">
          <a:xfrm>
            <a:off x="0" y="1066800"/>
            <a:ext cx="8839200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7848600" cy="609600"/>
          </a:xfrm>
        </p:spPr>
        <p:txBody>
          <a:bodyPr>
            <a:normAutofit/>
          </a:bodyPr>
          <a:lstStyle/>
          <a:p>
            <a:pPr algn="ctr"/>
            <a:r>
              <a:rPr lang="en-US" b="1" u="sng" dirty="0">
                <a:solidFill>
                  <a:schemeClr val="tx1"/>
                </a:solidFill>
              </a:rPr>
              <a:t>Factors facilitating iron absorption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914400"/>
            <a:ext cx="8229600" cy="5559552"/>
          </a:xfrm>
        </p:spPr>
        <p:txBody>
          <a:bodyPr/>
          <a:lstStyle/>
          <a:p>
            <a:pPr>
              <a:lnSpc>
                <a:spcPct val="200000"/>
              </a:lnSpc>
              <a:buNone/>
            </a:pPr>
            <a:r>
              <a:rPr lang="en-US" dirty="0"/>
              <a:t>1. </a:t>
            </a:r>
            <a:r>
              <a:rPr lang="en-US" b="1" u="sng" dirty="0"/>
              <a:t>Acid:  </a:t>
            </a:r>
            <a:r>
              <a:rPr lang="en-US" dirty="0"/>
              <a:t>by </a:t>
            </a:r>
            <a:r>
              <a:rPr lang="en-US" dirty="0" err="1"/>
              <a:t>favouring</a:t>
            </a:r>
            <a:r>
              <a:rPr lang="en-US" dirty="0"/>
              <a:t> dissolution and </a:t>
            </a:r>
            <a:r>
              <a:rPr lang="en-US" dirty="0">
                <a:solidFill>
                  <a:srgbClr val="FF0000"/>
                </a:solidFill>
              </a:rPr>
              <a:t>reduction of ferric iron. </a:t>
            </a:r>
          </a:p>
          <a:p>
            <a:pPr>
              <a:lnSpc>
                <a:spcPct val="200000"/>
              </a:lnSpc>
              <a:buNone/>
            </a:pPr>
            <a:r>
              <a:rPr lang="en-US" dirty="0"/>
              <a:t>2. </a:t>
            </a:r>
            <a:r>
              <a:rPr lang="en-US" b="1" u="sng" dirty="0"/>
              <a:t>Reducing substances:  </a:t>
            </a:r>
            <a:r>
              <a:rPr lang="en-US" dirty="0"/>
              <a:t>ascorbic acid, amino acids containing SH radical. These agents reduce ferric iron and form absorbable complexes.</a:t>
            </a:r>
          </a:p>
          <a:p>
            <a:pPr>
              <a:lnSpc>
                <a:spcPct val="200000"/>
              </a:lnSpc>
              <a:buNone/>
            </a:pPr>
            <a:r>
              <a:rPr lang="en-US" dirty="0"/>
              <a:t> 3. </a:t>
            </a:r>
            <a:r>
              <a:rPr lang="en-US" b="1" u="sng" dirty="0"/>
              <a:t>Meat: </a:t>
            </a:r>
            <a:r>
              <a:rPr lang="en-US" dirty="0"/>
              <a:t>by increasing </a:t>
            </a:r>
            <a:r>
              <a:rPr lang="en-US" dirty="0" err="1"/>
              <a:t>HCl</a:t>
            </a:r>
            <a:r>
              <a:rPr lang="en-US" dirty="0"/>
              <a:t> secretion and providing </a:t>
            </a:r>
            <a:r>
              <a:rPr lang="en-US" dirty="0" err="1"/>
              <a:t>haeme</a:t>
            </a:r>
            <a:r>
              <a:rPr lang="en-US" dirty="0"/>
              <a:t> iron.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467600" cy="533400"/>
          </a:xfrm>
        </p:spPr>
        <p:txBody>
          <a:bodyPr>
            <a:noAutofit/>
          </a:bodyPr>
          <a:lstStyle/>
          <a:p>
            <a:pPr algn="ctr"/>
            <a:r>
              <a:rPr lang="en-US" sz="2800" b="1" u="sng" dirty="0">
                <a:solidFill>
                  <a:schemeClr val="tx1"/>
                </a:solidFill>
              </a:rPr>
              <a:t>Factors impeding iron absorption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914400"/>
            <a:ext cx="7924800" cy="5559552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dirty="0" err="1"/>
              <a:t>Alkalies</a:t>
            </a:r>
            <a:r>
              <a:rPr lang="en-US" dirty="0"/>
              <a:t> (antacids) render iron insoluble, oppose its reduction. </a:t>
            </a:r>
          </a:p>
          <a:p>
            <a:pPr>
              <a:lnSpc>
                <a:spcPct val="150000"/>
              </a:lnSpc>
            </a:pPr>
            <a:r>
              <a:rPr lang="en-US" dirty="0"/>
              <a:t>Phosphates (rich in egg yolk) </a:t>
            </a:r>
          </a:p>
          <a:p>
            <a:pPr>
              <a:lnSpc>
                <a:spcPct val="150000"/>
              </a:lnSpc>
            </a:pPr>
            <a:r>
              <a:rPr lang="en-US" dirty="0" err="1"/>
              <a:t>Phytates</a:t>
            </a:r>
            <a:r>
              <a:rPr lang="en-US" dirty="0"/>
              <a:t> (in maize, wheat) </a:t>
            </a:r>
          </a:p>
          <a:p>
            <a:pPr>
              <a:lnSpc>
                <a:spcPct val="150000"/>
              </a:lnSpc>
            </a:pPr>
            <a:r>
              <a:rPr lang="en-US" dirty="0" err="1"/>
              <a:t>Tetracyclines</a:t>
            </a:r>
            <a:r>
              <a:rPr lang="en-US" dirty="0"/>
              <a:t> </a:t>
            </a:r>
          </a:p>
          <a:p>
            <a:pPr>
              <a:lnSpc>
                <a:spcPct val="150000"/>
              </a:lnSpc>
            </a:pPr>
            <a:r>
              <a:rPr lang="en-US" dirty="0"/>
              <a:t>Presence of other foods in the stomach. </a:t>
            </a:r>
          </a:p>
          <a:p>
            <a:pPr>
              <a:lnSpc>
                <a:spcPct val="150000"/>
              </a:lnSpc>
              <a:buNone/>
            </a:pPr>
            <a:r>
              <a:rPr lang="en-US" dirty="0"/>
              <a:t>In general, bioavailability of iron from cereal based diets is low.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639762"/>
          </a:xfrm>
        </p:spPr>
        <p:txBody>
          <a:bodyPr/>
          <a:lstStyle/>
          <a:p>
            <a:pPr algn="ctr"/>
            <a:r>
              <a:rPr lang="en-US" b="1" u="sng" dirty="0">
                <a:solidFill>
                  <a:schemeClr val="tx1"/>
                </a:solidFill>
              </a:rPr>
              <a:t>Mucosal block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066800"/>
            <a:ext cx="8305800" cy="5407152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dirty="0"/>
              <a:t>The gut has a mechanism to prevent entry of excess iron in the body. </a:t>
            </a:r>
          </a:p>
          <a:p>
            <a:pPr>
              <a:lnSpc>
                <a:spcPct val="150000"/>
              </a:lnSpc>
            </a:pPr>
            <a:r>
              <a:rPr lang="en-US" dirty="0"/>
              <a:t>Iron reaching inside mucosal cell is either transported to plasma or </a:t>
            </a:r>
            <a:r>
              <a:rPr lang="en-US" dirty="0" err="1"/>
              <a:t>oxidised</a:t>
            </a:r>
            <a:r>
              <a:rPr lang="en-US" dirty="0"/>
              <a:t> to ferric form and </a:t>
            </a:r>
            <a:r>
              <a:rPr lang="en-US" dirty="0" err="1"/>
              <a:t>complexed</a:t>
            </a:r>
            <a:r>
              <a:rPr lang="en-US" dirty="0"/>
              <a:t> with </a:t>
            </a:r>
            <a:r>
              <a:rPr lang="en-US" dirty="0" err="1"/>
              <a:t>apoferritin</a:t>
            </a:r>
            <a:r>
              <a:rPr lang="en-US" dirty="0"/>
              <a:t> to form </a:t>
            </a:r>
            <a:r>
              <a:rPr lang="en-US" dirty="0" err="1"/>
              <a:t>ferritin</a:t>
            </a:r>
            <a:r>
              <a:rPr lang="en-US" dirty="0"/>
              <a:t>. </a:t>
            </a:r>
          </a:p>
          <a:p>
            <a:pPr>
              <a:lnSpc>
                <a:spcPct val="150000"/>
              </a:lnSpc>
            </a:pPr>
            <a:r>
              <a:rPr lang="en-US" dirty="0"/>
              <a:t>This </a:t>
            </a:r>
            <a:r>
              <a:rPr lang="en-US" dirty="0" err="1"/>
              <a:t>ferritin</a:t>
            </a:r>
            <a:r>
              <a:rPr lang="en-US" dirty="0"/>
              <a:t> generally remains stored in the mucosal cells and is lost when they are shed (lifespan 2–4 days). This is called the </a:t>
            </a:r>
            <a:r>
              <a:rPr lang="en-US" b="1" dirty="0"/>
              <a:t>‘</a:t>
            </a:r>
            <a:r>
              <a:rPr lang="en-US" b="1" dirty="0" err="1"/>
              <a:t>Ferritin</a:t>
            </a:r>
            <a:r>
              <a:rPr lang="en-US" b="1" dirty="0"/>
              <a:t> curtain’.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305800" cy="4111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914400"/>
            <a:ext cx="7848600" cy="5559552"/>
          </a:xfrm>
        </p:spPr>
        <p:txBody>
          <a:bodyPr/>
          <a:lstStyle/>
          <a:p>
            <a:pPr>
              <a:lnSpc>
                <a:spcPct val="200000"/>
              </a:lnSpc>
            </a:pPr>
            <a:r>
              <a:rPr lang="en-US" dirty="0"/>
              <a:t>Iron status of the body and </a:t>
            </a:r>
            <a:r>
              <a:rPr lang="en-US" dirty="0" err="1"/>
              <a:t>erythropoietic</a:t>
            </a:r>
            <a:r>
              <a:rPr lang="en-US" dirty="0"/>
              <a:t> activity govern the balance between these two processes, probably through a </a:t>
            </a:r>
            <a:r>
              <a:rPr lang="en-US" b="1" dirty="0"/>
              <a:t>‘</a:t>
            </a:r>
            <a:r>
              <a:rPr lang="en-US" b="1" dirty="0" err="1"/>
              <a:t>haematopoietic</a:t>
            </a:r>
            <a:r>
              <a:rPr lang="en-US" b="1" dirty="0"/>
              <a:t> transcription factor’</a:t>
            </a:r>
            <a:r>
              <a:rPr lang="en-US" dirty="0"/>
              <a:t>, and thus the amount of iron that will enter the body.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9144000" y="0"/>
                </a:moveTo>
                <a:lnTo>
                  <a:pt x="0" y="0"/>
                </a:lnTo>
                <a:lnTo>
                  <a:pt x="0" y="6858000"/>
                </a:lnTo>
                <a:lnTo>
                  <a:pt x="9144000" y="6858000"/>
                </a:lnTo>
                <a:lnTo>
                  <a:pt x="9144000" y="0"/>
                </a:lnTo>
                <a:close/>
              </a:path>
            </a:pathLst>
          </a:custGeom>
          <a:solidFill>
            <a:srgbClr val="001F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28600" y="0"/>
            <a:ext cx="8686800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sz="2400" b="1" u="sng" spc="-5" dirty="0">
                <a:solidFill>
                  <a:srgbClr val="FFFFFF"/>
                </a:solidFill>
                <a:latin typeface="Times New Roman"/>
                <a:cs typeface="Times New Roman"/>
              </a:rPr>
              <a:t>Iron</a:t>
            </a:r>
            <a:r>
              <a:rPr sz="2400" b="1" u="sng" spc="-6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b="1" u="sng" dirty="0">
                <a:solidFill>
                  <a:srgbClr val="FFFFFF"/>
                </a:solidFill>
                <a:latin typeface="Times New Roman"/>
                <a:cs typeface="Times New Roman"/>
              </a:rPr>
              <a:t>metabolism</a:t>
            </a:r>
            <a:endParaRPr sz="2400" u="sng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0" y="457200"/>
            <a:ext cx="9143999" cy="64008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8359140" y="6290385"/>
            <a:ext cx="274955" cy="2247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50"/>
              </a:lnSpc>
            </a:pPr>
            <a:fld id="{81D60167-4931-47E6-BA6A-407CBD079E47}" type="slidenum">
              <a:rPr sz="1400" dirty="0">
                <a:latin typeface="Arial"/>
                <a:cs typeface="Arial"/>
              </a:rPr>
              <a:pPr marL="38100">
                <a:lnSpc>
                  <a:spcPts val="1650"/>
                </a:lnSpc>
              </a:pPr>
              <a:t>15</a:t>
            </a:fld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 flipV="1">
            <a:off x="0" y="-45718"/>
            <a:ext cx="9144000" cy="45719"/>
          </a:xfrm>
          <a:custGeom>
            <a:avLst/>
            <a:gdLst/>
            <a:ahLst/>
            <a:cxnLst/>
            <a:rect l="l" t="t" r="r" b="b"/>
            <a:pathLst>
              <a:path w="9144000" h="1268095">
                <a:moveTo>
                  <a:pt x="0" y="1267968"/>
                </a:moveTo>
                <a:lnTo>
                  <a:pt x="9144000" y="1267968"/>
                </a:lnTo>
                <a:lnTo>
                  <a:pt x="9144000" y="0"/>
                </a:lnTo>
                <a:lnTo>
                  <a:pt x="0" y="0"/>
                </a:lnTo>
                <a:lnTo>
                  <a:pt x="0" y="1267968"/>
                </a:lnTo>
                <a:close/>
              </a:path>
            </a:pathLst>
          </a:custGeom>
          <a:solidFill>
            <a:srgbClr val="0D1E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6498335"/>
            <a:ext cx="9144000" cy="360045"/>
          </a:xfrm>
          <a:custGeom>
            <a:avLst/>
            <a:gdLst/>
            <a:ahLst/>
            <a:cxnLst/>
            <a:rect l="l" t="t" r="r" b="b"/>
            <a:pathLst>
              <a:path w="9144000" h="360045">
                <a:moveTo>
                  <a:pt x="0" y="359663"/>
                </a:moveTo>
                <a:lnTo>
                  <a:pt x="9144000" y="359663"/>
                </a:lnTo>
                <a:lnTo>
                  <a:pt x="9144000" y="0"/>
                </a:lnTo>
                <a:lnTo>
                  <a:pt x="0" y="0"/>
                </a:lnTo>
                <a:lnTo>
                  <a:pt x="0" y="359663"/>
                </a:lnTo>
                <a:close/>
              </a:path>
            </a:pathLst>
          </a:custGeom>
          <a:solidFill>
            <a:srgbClr val="0D1E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2133600" y="0"/>
            <a:ext cx="4522470" cy="4751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5"/>
              </a:spcBef>
            </a:pPr>
            <a:r>
              <a:rPr b="1" u="sng" dirty="0">
                <a:solidFill>
                  <a:srgbClr val="FF0000"/>
                </a:solidFill>
                <a:latin typeface="Times New Roman"/>
                <a:cs typeface="Times New Roman"/>
              </a:rPr>
              <a:t>Transport of</a:t>
            </a:r>
            <a:r>
              <a:rPr b="1" u="sng" spc="-10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b="1" u="sng" dirty="0">
                <a:solidFill>
                  <a:srgbClr val="FF0000"/>
                </a:solidFill>
                <a:latin typeface="Times New Roman"/>
                <a:cs typeface="Times New Roman"/>
              </a:rPr>
              <a:t>iron</a:t>
            </a:r>
          </a:p>
        </p:txBody>
      </p:sp>
      <p:sp>
        <p:nvSpPr>
          <p:cNvPr id="5" name="object 5"/>
          <p:cNvSpPr/>
          <p:nvPr/>
        </p:nvSpPr>
        <p:spPr>
          <a:xfrm>
            <a:off x="0" y="685800"/>
            <a:ext cx="9144000" cy="61722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8359140" y="6290385"/>
            <a:ext cx="274955" cy="2247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50"/>
              </a:lnSpc>
            </a:pPr>
            <a:fld id="{81D60167-4931-47E6-BA6A-407CBD079E47}" type="slidenum">
              <a:rPr sz="1400" dirty="0">
                <a:latin typeface="Arial"/>
                <a:cs typeface="Arial"/>
              </a:rPr>
              <a:pPr marL="38100">
                <a:lnSpc>
                  <a:spcPts val="1650"/>
                </a:lnSpc>
              </a:pPr>
              <a:t>16</a:t>
            </a:fld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305800" cy="685800"/>
          </a:xfrm>
        </p:spPr>
        <p:txBody>
          <a:bodyPr/>
          <a:lstStyle/>
          <a:p>
            <a:pPr algn="ctr"/>
            <a:r>
              <a:rPr lang="en-US" b="1" u="sng" dirty="0">
                <a:solidFill>
                  <a:schemeClr val="tx1"/>
                </a:solidFill>
              </a:rPr>
              <a:t>Preparations and dose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838200"/>
            <a:ext cx="8382000" cy="5635752"/>
          </a:xfrm>
        </p:spPr>
        <p:txBody>
          <a:bodyPr/>
          <a:lstStyle/>
          <a:p>
            <a:pPr algn="ctr">
              <a:buNone/>
            </a:pPr>
            <a:r>
              <a:rPr lang="en-US" b="1" u="sng" dirty="0"/>
              <a:t>Oral iron</a:t>
            </a:r>
          </a:p>
          <a:p>
            <a:pPr>
              <a:lnSpc>
                <a:spcPct val="200000"/>
              </a:lnSpc>
            </a:pPr>
            <a:r>
              <a:rPr lang="en-US" dirty="0"/>
              <a:t>The preferred route of iron administration is oral. </a:t>
            </a:r>
          </a:p>
          <a:p>
            <a:pPr>
              <a:lnSpc>
                <a:spcPct val="200000"/>
              </a:lnSpc>
            </a:pPr>
            <a:r>
              <a:rPr lang="en-US" dirty="0"/>
              <a:t>Dissociable </a:t>
            </a:r>
            <a:r>
              <a:rPr lang="en-US" b="1" dirty="0"/>
              <a:t>ferrous salts </a:t>
            </a:r>
            <a:r>
              <a:rPr lang="en-US" dirty="0"/>
              <a:t>are inexpensive, have high iron content and are better absorbed than ferric salts, especially at higher doses.</a:t>
            </a:r>
          </a:p>
          <a:p>
            <a:pPr>
              <a:lnSpc>
                <a:spcPct val="200000"/>
              </a:lnSpc>
            </a:pPr>
            <a:r>
              <a:rPr lang="en-US" dirty="0"/>
              <a:t> </a:t>
            </a:r>
            <a:r>
              <a:rPr lang="en-US" b="1" dirty="0"/>
              <a:t>Gastric irritation </a:t>
            </a:r>
            <a:r>
              <a:rPr lang="en-US" dirty="0"/>
              <a:t>and </a:t>
            </a:r>
            <a:r>
              <a:rPr lang="en-US" b="1" dirty="0"/>
              <a:t>constipation</a:t>
            </a:r>
            <a:r>
              <a:rPr lang="en-US" dirty="0"/>
              <a:t>  are related to the total quantity of elemental iron administered.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57200" y="274320"/>
            <a:ext cx="8229600" cy="417830"/>
          </a:xfrm>
          <a:prstGeom prst="rect">
            <a:avLst/>
          </a:prstGeom>
          <a:solidFill>
            <a:srgbClr val="C00000"/>
          </a:solidFill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3225"/>
              </a:lnSpc>
            </a:pPr>
            <a:r>
              <a:rPr sz="2800" b="1" spc="-10" dirty="0">
                <a:solidFill>
                  <a:srgbClr val="FFFFFF"/>
                </a:solidFill>
                <a:latin typeface="Times New Roman"/>
                <a:cs typeface="Times New Roman"/>
              </a:rPr>
              <a:t>ORAL </a:t>
            </a:r>
            <a:r>
              <a:rPr sz="2800" b="1" spc="-5" dirty="0">
                <a:solidFill>
                  <a:srgbClr val="FFFFFF"/>
                </a:solidFill>
                <a:latin typeface="Times New Roman"/>
                <a:cs typeface="Times New Roman"/>
              </a:rPr>
              <a:t>IRON</a:t>
            </a:r>
            <a:r>
              <a:rPr sz="2800" b="1" spc="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b="1" spc="-10" dirty="0">
                <a:solidFill>
                  <a:srgbClr val="FFFFFF"/>
                </a:solidFill>
                <a:latin typeface="Times New Roman"/>
                <a:cs typeface="Times New Roman"/>
              </a:rPr>
              <a:t>PREPARATIONS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08204" y="836674"/>
            <a:ext cx="8898890" cy="5905500"/>
          </a:xfrm>
          <a:custGeom>
            <a:avLst/>
            <a:gdLst/>
            <a:ahLst/>
            <a:cxnLst/>
            <a:rect l="l" t="t" r="r" b="b"/>
            <a:pathLst>
              <a:path w="8898890" h="5905500">
                <a:moveTo>
                  <a:pt x="8898636" y="0"/>
                </a:moveTo>
                <a:lnTo>
                  <a:pt x="0" y="0"/>
                </a:lnTo>
                <a:lnTo>
                  <a:pt x="0" y="5905500"/>
                </a:lnTo>
                <a:lnTo>
                  <a:pt x="8898636" y="5905500"/>
                </a:lnTo>
                <a:lnTo>
                  <a:pt x="8898636" y="0"/>
                </a:lnTo>
                <a:close/>
              </a:path>
            </a:pathLst>
          </a:custGeom>
          <a:solidFill>
            <a:srgbClr val="BADFE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86639" y="857758"/>
            <a:ext cx="8740140" cy="518350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marR="1064895" indent="-343535">
              <a:lnSpc>
                <a:spcPct val="100000"/>
              </a:lnSpc>
              <a:spcBef>
                <a:spcPts val="95"/>
              </a:spcBef>
              <a:buChar char="•"/>
              <a:tabLst>
                <a:tab pos="355600" algn="l"/>
                <a:tab pos="356235" algn="l"/>
              </a:tabLst>
            </a:pPr>
            <a:r>
              <a:rPr sz="2800" spc="-5" dirty="0">
                <a:solidFill>
                  <a:srgbClr val="FF0000"/>
                </a:solidFill>
                <a:latin typeface="Times New Roman"/>
                <a:cs typeface="Times New Roman"/>
              </a:rPr>
              <a:t>Ferrous sulphate(32% </a:t>
            </a:r>
            <a:r>
              <a:rPr sz="2800" dirty="0">
                <a:solidFill>
                  <a:srgbClr val="FF0000"/>
                </a:solidFill>
                <a:latin typeface="Times New Roman"/>
                <a:cs typeface="Times New Roman"/>
              </a:rPr>
              <a:t>iron): </a:t>
            </a:r>
            <a:r>
              <a:rPr sz="2800" spc="-5" dirty="0">
                <a:latin typeface="Times New Roman"/>
                <a:cs typeface="Times New Roman"/>
              </a:rPr>
              <a:t>cheap, metallic taste is  present 200mg tab</a:t>
            </a:r>
            <a:endParaRPr sz="2800">
              <a:latin typeface="Times New Roman"/>
              <a:cs typeface="Times New Roman"/>
            </a:endParaRPr>
          </a:p>
          <a:p>
            <a:pPr marL="355600" indent="-343535">
              <a:lnSpc>
                <a:spcPct val="100000"/>
              </a:lnSpc>
              <a:spcBef>
                <a:spcPts val="670"/>
              </a:spcBef>
              <a:buChar char="•"/>
              <a:tabLst>
                <a:tab pos="355600" algn="l"/>
                <a:tab pos="356235" algn="l"/>
              </a:tabLst>
            </a:pPr>
            <a:r>
              <a:rPr sz="2800" spc="-5" dirty="0">
                <a:solidFill>
                  <a:srgbClr val="FF0000"/>
                </a:solidFill>
                <a:latin typeface="Times New Roman"/>
                <a:cs typeface="Times New Roman"/>
              </a:rPr>
              <a:t>Ferrous gluconate </a:t>
            </a:r>
            <a:r>
              <a:rPr sz="2800" dirty="0">
                <a:solidFill>
                  <a:srgbClr val="FF0000"/>
                </a:solidFill>
                <a:latin typeface="Times New Roman"/>
                <a:cs typeface="Times New Roman"/>
              </a:rPr>
              <a:t>(12% iron) </a:t>
            </a:r>
            <a:r>
              <a:rPr sz="2800" spc="-5" dirty="0">
                <a:latin typeface="Times New Roman"/>
                <a:cs typeface="Times New Roman"/>
              </a:rPr>
              <a:t>300mg,400mg/15ml</a:t>
            </a:r>
            <a:r>
              <a:rPr sz="2800" spc="4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elixer</a:t>
            </a:r>
            <a:endParaRPr sz="2800">
              <a:latin typeface="Times New Roman"/>
              <a:cs typeface="Times New Roman"/>
            </a:endParaRPr>
          </a:p>
          <a:p>
            <a:pPr marL="355600" indent="-343535">
              <a:lnSpc>
                <a:spcPct val="100000"/>
              </a:lnSpc>
              <a:spcBef>
                <a:spcPts val="675"/>
              </a:spcBef>
              <a:buChar char="•"/>
              <a:tabLst>
                <a:tab pos="355600" algn="l"/>
                <a:tab pos="356235" algn="l"/>
              </a:tabLst>
            </a:pPr>
            <a:r>
              <a:rPr sz="2800" spc="-5" dirty="0">
                <a:solidFill>
                  <a:srgbClr val="FF0000"/>
                </a:solidFill>
                <a:latin typeface="Times New Roman"/>
                <a:cs typeface="Times New Roman"/>
              </a:rPr>
              <a:t>Ferrous fumarate (33% </a:t>
            </a:r>
            <a:r>
              <a:rPr sz="2800" dirty="0">
                <a:solidFill>
                  <a:srgbClr val="FF0000"/>
                </a:solidFill>
                <a:latin typeface="Times New Roman"/>
                <a:cs typeface="Times New Roman"/>
              </a:rPr>
              <a:t>iron) </a:t>
            </a:r>
            <a:r>
              <a:rPr sz="2800" spc="-5" dirty="0">
                <a:latin typeface="Times New Roman"/>
                <a:cs typeface="Times New Roman"/>
              </a:rPr>
              <a:t>200mg</a:t>
            </a:r>
            <a:r>
              <a:rPr sz="2800" spc="4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tab</a:t>
            </a:r>
            <a:endParaRPr sz="2800">
              <a:latin typeface="Times New Roman"/>
              <a:cs typeface="Times New Roman"/>
            </a:endParaRPr>
          </a:p>
          <a:p>
            <a:pPr marL="355600" indent="-343535">
              <a:lnSpc>
                <a:spcPct val="100000"/>
              </a:lnSpc>
              <a:spcBef>
                <a:spcPts val="675"/>
              </a:spcBef>
              <a:buChar char="•"/>
              <a:tabLst>
                <a:tab pos="355600" algn="l"/>
                <a:tab pos="356235" algn="l"/>
              </a:tabLst>
            </a:pPr>
            <a:r>
              <a:rPr sz="2800" spc="-5" dirty="0">
                <a:solidFill>
                  <a:srgbClr val="FF0000"/>
                </a:solidFill>
                <a:latin typeface="Times New Roman"/>
                <a:cs typeface="Times New Roman"/>
              </a:rPr>
              <a:t>Colloidal ferric </a:t>
            </a:r>
            <a:r>
              <a:rPr sz="2800" dirty="0">
                <a:solidFill>
                  <a:srgbClr val="FF0000"/>
                </a:solidFill>
                <a:latin typeface="Times New Roman"/>
                <a:cs typeface="Times New Roman"/>
              </a:rPr>
              <a:t>hydroxide </a:t>
            </a:r>
            <a:r>
              <a:rPr sz="2800" spc="-5" dirty="0">
                <a:solidFill>
                  <a:srgbClr val="FF0000"/>
                </a:solidFill>
                <a:latin typeface="Times New Roman"/>
                <a:cs typeface="Times New Roman"/>
              </a:rPr>
              <a:t>(50% </a:t>
            </a:r>
            <a:r>
              <a:rPr sz="2800" dirty="0">
                <a:solidFill>
                  <a:srgbClr val="FF0000"/>
                </a:solidFill>
                <a:latin typeface="Times New Roman"/>
                <a:cs typeface="Times New Roman"/>
              </a:rPr>
              <a:t>iron) </a:t>
            </a:r>
            <a:r>
              <a:rPr sz="2800" spc="-5" dirty="0">
                <a:latin typeface="Times New Roman"/>
                <a:cs typeface="Times New Roman"/>
              </a:rPr>
              <a:t>50mg/ml</a:t>
            </a:r>
            <a:r>
              <a:rPr sz="2800" spc="-2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drops</a:t>
            </a:r>
            <a:endParaRPr sz="2800">
              <a:latin typeface="Times New Roman"/>
              <a:cs typeface="Times New Roman"/>
            </a:endParaRPr>
          </a:p>
          <a:p>
            <a:pPr marL="355600" marR="661035" indent="-343535">
              <a:lnSpc>
                <a:spcPct val="100000"/>
              </a:lnSpc>
              <a:spcBef>
                <a:spcPts val="670"/>
              </a:spcBef>
              <a:buChar char="•"/>
              <a:tabLst>
                <a:tab pos="355600" algn="l"/>
                <a:tab pos="356235" algn="l"/>
              </a:tabLst>
            </a:pPr>
            <a:r>
              <a:rPr sz="2800" spc="-5" dirty="0">
                <a:solidFill>
                  <a:srgbClr val="FF0000"/>
                </a:solidFill>
                <a:latin typeface="Times New Roman"/>
                <a:cs typeface="Times New Roman"/>
              </a:rPr>
              <a:t>Carbonyl </a:t>
            </a:r>
            <a:r>
              <a:rPr sz="2800" dirty="0">
                <a:solidFill>
                  <a:srgbClr val="FF0000"/>
                </a:solidFill>
                <a:latin typeface="Times New Roman"/>
                <a:cs typeface="Times New Roman"/>
              </a:rPr>
              <a:t>iron </a:t>
            </a:r>
            <a:r>
              <a:rPr sz="2800" dirty="0">
                <a:latin typeface="Times New Roman"/>
                <a:cs typeface="Times New Roman"/>
              </a:rPr>
              <a:t>highly pure </a:t>
            </a:r>
            <a:r>
              <a:rPr sz="2800" spc="-5" dirty="0">
                <a:latin typeface="Times New Roman"/>
                <a:cs typeface="Times New Roman"/>
              </a:rPr>
              <a:t>fine </a:t>
            </a:r>
            <a:r>
              <a:rPr sz="2800" dirty="0">
                <a:latin typeface="Times New Roman"/>
                <a:cs typeface="Times New Roman"/>
              </a:rPr>
              <a:t>powder </a:t>
            </a:r>
            <a:r>
              <a:rPr sz="2800" spc="-5" dirty="0">
                <a:latin typeface="Times New Roman"/>
                <a:cs typeface="Times New Roman"/>
              </a:rPr>
              <a:t>prepared by  decomposition of iron pentacarbonyl ,toxic</a:t>
            </a:r>
            <a:r>
              <a:rPr sz="2800" spc="4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compound</a:t>
            </a:r>
            <a:endParaRPr sz="2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Char char="•"/>
            </a:pPr>
            <a:endParaRPr sz="4000">
              <a:latin typeface="Times New Roman"/>
              <a:cs typeface="Times New Roman"/>
            </a:endParaRPr>
          </a:p>
          <a:p>
            <a:pPr marL="355600" indent="-343535">
              <a:lnSpc>
                <a:spcPct val="100000"/>
              </a:lnSpc>
              <a:buChar char="•"/>
              <a:tabLst>
                <a:tab pos="355600" algn="l"/>
                <a:tab pos="356235" algn="l"/>
              </a:tabLst>
            </a:pPr>
            <a:r>
              <a:rPr sz="2400" dirty="0">
                <a:latin typeface="Times New Roman"/>
                <a:cs typeface="Times New Roman"/>
              </a:rPr>
              <a:t>Ferrous salts are cheap, high iron content, better absorbed than</a:t>
            </a:r>
            <a:r>
              <a:rPr sz="2400" spc="-2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ferric</a:t>
            </a:r>
            <a:endParaRPr sz="2400">
              <a:latin typeface="Times New Roman"/>
              <a:cs typeface="Times New Roman"/>
            </a:endParaRPr>
          </a:p>
          <a:p>
            <a:pPr marL="355600">
              <a:lnSpc>
                <a:spcPct val="100000"/>
              </a:lnSpc>
              <a:spcBef>
                <a:spcPts val="5"/>
              </a:spcBef>
            </a:pPr>
            <a:r>
              <a:rPr sz="2400" dirty="0">
                <a:latin typeface="Times New Roman"/>
                <a:cs typeface="Times New Roman"/>
              </a:rPr>
              <a:t>salts</a:t>
            </a:r>
            <a:endParaRPr sz="2400">
              <a:latin typeface="Times New Roman"/>
              <a:cs typeface="Times New Roman"/>
            </a:endParaRPr>
          </a:p>
          <a:p>
            <a:pPr marL="355600" indent="-343535">
              <a:lnSpc>
                <a:spcPct val="100000"/>
              </a:lnSpc>
              <a:spcBef>
                <a:spcPts val="655"/>
              </a:spcBef>
              <a:buChar char="•"/>
              <a:tabLst>
                <a:tab pos="355600" algn="l"/>
                <a:tab pos="356235" algn="l"/>
              </a:tabLst>
            </a:pPr>
            <a:r>
              <a:rPr sz="2400" spc="-5" dirty="0">
                <a:latin typeface="Times New Roman"/>
                <a:cs typeface="Times New Roman"/>
              </a:rPr>
              <a:t>All </a:t>
            </a:r>
            <a:r>
              <a:rPr sz="2400" dirty="0">
                <a:latin typeface="Times New Roman"/>
                <a:cs typeface="Times New Roman"/>
              </a:rPr>
              <a:t>have </a:t>
            </a:r>
            <a:r>
              <a:rPr sz="2400" spc="-5" dirty="0">
                <a:latin typeface="Times New Roman"/>
                <a:cs typeface="Times New Roman"/>
              </a:rPr>
              <a:t>same </a:t>
            </a:r>
            <a:r>
              <a:rPr sz="2400" dirty="0">
                <a:latin typeface="Times New Roman"/>
                <a:cs typeface="Times New Roman"/>
              </a:rPr>
              <a:t>degree of gastric</a:t>
            </a:r>
            <a:r>
              <a:rPr sz="2400" spc="-6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tolera</a:t>
            </a:r>
            <a:r>
              <a:rPr sz="2800" dirty="0">
                <a:latin typeface="Times New Roman"/>
                <a:cs typeface="Times New Roman"/>
              </a:rPr>
              <a:t>nce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359140" y="6290385"/>
            <a:ext cx="274955" cy="2247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50"/>
              </a:lnSpc>
            </a:pPr>
            <a:fld id="{81D60167-4931-47E6-BA6A-407CBD079E47}" type="slidenum">
              <a:rPr sz="1400" dirty="0">
                <a:latin typeface="Arial"/>
                <a:cs typeface="Arial"/>
              </a:rPr>
              <a:pPr marL="38100">
                <a:lnSpc>
                  <a:spcPts val="1650"/>
                </a:lnSpc>
              </a:pPr>
              <a:t>18</a:t>
            </a:fld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08204" y="477012"/>
            <a:ext cx="8856345" cy="6192520"/>
          </a:xfrm>
          <a:custGeom>
            <a:avLst/>
            <a:gdLst/>
            <a:ahLst/>
            <a:cxnLst/>
            <a:rect l="l" t="t" r="r" b="b"/>
            <a:pathLst>
              <a:path w="8856345" h="6192520">
                <a:moveTo>
                  <a:pt x="8855964" y="0"/>
                </a:moveTo>
                <a:lnTo>
                  <a:pt x="0" y="0"/>
                </a:lnTo>
                <a:lnTo>
                  <a:pt x="0" y="6192012"/>
                </a:lnTo>
                <a:lnTo>
                  <a:pt x="8855964" y="6192012"/>
                </a:lnTo>
                <a:lnTo>
                  <a:pt x="8855964" y="0"/>
                </a:lnTo>
                <a:close/>
              </a:path>
            </a:pathLst>
          </a:custGeom>
          <a:solidFill>
            <a:srgbClr val="BADFE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186639" y="425954"/>
            <a:ext cx="8576361" cy="6364563"/>
          </a:xfrm>
          <a:prstGeom prst="rect">
            <a:avLst/>
          </a:prstGeom>
        </p:spPr>
        <p:txBody>
          <a:bodyPr vert="horz" wrap="square" lIns="0" tIns="85090" rIns="0" bIns="0" rtlCol="0">
            <a:spAutoFit/>
          </a:bodyPr>
          <a:lstStyle/>
          <a:p>
            <a:pPr marL="355600" indent="-343535">
              <a:lnSpc>
                <a:spcPct val="200000"/>
              </a:lnSpc>
              <a:spcBef>
                <a:spcPts val="670"/>
              </a:spcBef>
              <a:buFont typeface="Times New Roman"/>
              <a:buChar char="•"/>
              <a:tabLst>
                <a:tab pos="355600" algn="l"/>
                <a:tab pos="356235" algn="l"/>
              </a:tabLst>
            </a:pPr>
            <a:r>
              <a:rPr sz="2400" b="1" dirty="0">
                <a:solidFill>
                  <a:srgbClr val="FF0000"/>
                </a:solidFill>
                <a:latin typeface="Times New Roman"/>
                <a:cs typeface="Times New Roman"/>
              </a:rPr>
              <a:t>For </a:t>
            </a:r>
            <a:r>
              <a:rPr sz="24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full </a:t>
            </a:r>
            <a:r>
              <a:rPr sz="2400" b="1" dirty="0">
                <a:solidFill>
                  <a:srgbClr val="FF0000"/>
                </a:solidFill>
                <a:latin typeface="Times New Roman"/>
                <a:cs typeface="Times New Roman"/>
              </a:rPr>
              <a:t>haematopoietic effect</a:t>
            </a:r>
            <a:r>
              <a:rPr sz="2400" b="1" spc="-5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0000"/>
                </a:solidFill>
                <a:latin typeface="Times New Roman"/>
                <a:cs typeface="Times New Roman"/>
              </a:rPr>
              <a:t>–</a:t>
            </a:r>
            <a:endParaRPr sz="2400">
              <a:latin typeface="Times New Roman"/>
              <a:cs typeface="Times New Roman"/>
            </a:endParaRPr>
          </a:p>
          <a:p>
            <a:pPr marL="355600" indent="-343535">
              <a:lnSpc>
                <a:spcPct val="200000"/>
              </a:lnSpc>
              <a:spcBef>
                <a:spcPts val="580"/>
              </a:spcBef>
              <a:buChar char="•"/>
              <a:tabLst>
                <a:tab pos="355600" algn="l"/>
                <a:tab pos="356235" algn="l"/>
              </a:tabLst>
            </a:pPr>
            <a:r>
              <a:rPr lang="en-US" sz="2400" dirty="0">
                <a:latin typeface="Times New Roman"/>
                <a:cs typeface="Times New Roman"/>
              </a:rPr>
              <a:t>A</a:t>
            </a:r>
            <a:r>
              <a:rPr sz="2400">
                <a:latin typeface="Times New Roman"/>
                <a:cs typeface="Times New Roman"/>
              </a:rPr>
              <a:t>dult </a:t>
            </a:r>
            <a:r>
              <a:rPr sz="2400" dirty="0">
                <a:latin typeface="Times New Roman"/>
                <a:cs typeface="Times New Roman"/>
              </a:rPr>
              <a:t>total dose </a:t>
            </a:r>
            <a:r>
              <a:rPr sz="2400">
                <a:latin typeface="Times New Roman"/>
                <a:cs typeface="Times New Roman"/>
              </a:rPr>
              <a:t>of 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sz="2400" spc="-5">
                <a:latin typeface="Times New Roman"/>
                <a:cs typeface="Times New Roman"/>
              </a:rPr>
              <a:t>200mg </a:t>
            </a:r>
            <a:r>
              <a:rPr sz="2400" dirty="0">
                <a:latin typeface="Times New Roman"/>
                <a:cs typeface="Times New Roman"/>
              </a:rPr>
              <a:t>of </a:t>
            </a:r>
            <a:r>
              <a:rPr sz="2400" spc="-5" dirty="0">
                <a:latin typeface="Times New Roman"/>
                <a:cs typeface="Times New Roman"/>
              </a:rPr>
              <a:t>elemental </a:t>
            </a:r>
            <a:r>
              <a:rPr sz="2400" dirty="0">
                <a:latin typeface="Times New Roman"/>
                <a:cs typeface="Times New Roman"/>
              </a:rPr>
              <a:t>iron given daily in 2 or</a:t>
            </a:r>
            <a:r>
              <a:rPr sz="2400" spc="-16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3</a:t>
            </a:r>
            <a:endParaRPr sz="2400">
              <a:latin typeface="Times New Roman"/>
              <a:cs typeface="Times New Roman"/>
            </a:endParaRPr>
          </a:p>
          <a:p>
            <a:pPr marL="355600">
              <a:lnSpc>
                <a:spcPct val="200000"/>
              </a:lnSpc>
            </a:pPr>
            <a:r>
              <a:rPr sz="2400" dirty="0">
                <a:latin typeface="Times New Roman"/>
                <a:cs typeface="Times New Roman"/>
              </a:rPr>
              <a:t>divided </a:t>
            </a:r>
            <a:r>
              <a:rPr sz="2400" spc="-5" dirty="0">
                <a:latin typeface="Times New Roman"/>
                <a:cs typeface="Times New Roman"/>
              </a:rPr>
              <a:t>doses </a:t>
            </a:r>
            <a:r>
              <a:rPr sz="2400" dirty="0">
                <a:latin typeface="Times New Roman"/>
                <a:cs typeface="Times New Roman"/>
              </a:rPr>
              <a:t>in </a:t>
            </a:r>
            <a:r>
              <a:rPr sz="2400" spc="-5" dirty="0">
                <a:latin typeface="Times New Roman"/>
                <a:cs typeface="Times New Roman"/>
              </a:rPr>
              <a:t>empty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stomach.</a:t>
            </a:r>
            <a:endParaRPr sz="2400">
              <a:latin typeface="Times New Roman"/>
              <a:cs typeface="Times New Roman"/>
            </a:endParaRPr>
          </a:p>
          <a:p>
            <a:pPr marL="355600" indent="-343535">
              <a:lnSpc>
                <a:spcPct val="200000"/>
              </a:lnSpc>
              <a:spcBef>
                <a:spcPts val="575"/>
              </a:spcBef>
              <a:buChar char="•"/>
              <a:tabLst>
                <a:tab pos="355600" algn="l"/>
                <a:tab pos="356235" algn="l"/>
              </a:tabLst>
            </a:pPr>
            <a:r>
              <a:rPr sz="2400" dirty="0">
                <a:latin typeface="Times New Roman"/>
                <a:cs typeface="Times New Roman"/>
              </a:rPr>
              <a:t>Child- </a:t>
            </a:r>
            <a:r>
              <a:rPr sz="2400" spc="-5" dirty="0">
                <a:latin typeface="Times New Roman"/>
                <a:cs typeface="Times New Roman"/>
              </a:rPr>
              <a:t>3-5mg/kg </a:t>
            </a:r>
            <a:r>
              <a:rPr sz="2400" dirty="0">
                <a:latin typeface="Times New Roman"/>
                <a:cs typeface="Times New Roman"/>
              </a:rPr>
              <a:t>in 3 divided</a:t>
            </a:r>
            <a:r>
              <a:rPr sz="2400" spc="-4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doses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200000"/>
              </a:lnSpc>
              <a:spcBef>
                <a:spcPts val="10"/>
              </a:spcBef>
              <a:buChar char="•"/>
            </a:pPr>
            <a:endParaRPr sz="3500">
              <a:latin typeface="Times New Roman"/>
              <a:cs typeface="Times New Roman"/>
            </a:endParaRPr>
          </a:p>
          <a:p>
            <a:pPr marL="12700">
              <a:lnSpc>
                <a:spcPct val="200000"/>
              </a:lnSpc>
            </a:pPr>
            <a:r>
              <a:rPr lang="en-US" sz="24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P</a:t>
            </a:r>
            <a:r>
              <a:rPr sz="2400" b="1" spc="-5">
                <a:solidFill>
                  <a:srgbClr val="FF0000"/>
                </a:solidFill>
                <a:latin typeface="Times New Roman"/>
                <a:cs typeface="Times New Roman"/>
              </a:rPr>
              <a:t>rophylaxis</a:t>
            </a:r>
            <a:r>
              <a:rPr sz="24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:</a:t>
            </a:r>
            <a:endParaRPr sz="2400">
              <a:latin typeface="Times New Roman"/>
              <a:cs typeface="Times New Roman"/>
            </a:endParaRPr>
          </a:p>
          <a:p>
            <a:pPr marL="355600" indent="-343535">
              <a:lnSpc>
                <a:spcPct val="200000"/>
              </a:lnSpc>
              <a:spcBef>
                <a:spcPts val="575"/>
              </a:spcBef>
              <a:buChar char="•"/>
              <a:tabLst>
                <a:tab pos="355600" algn="l"/>
                <a:tab pos="356235" algn="l"/>
              </a:tabLst>
            </a:pPr>
            <a:r>
              <a:rPr sz="2400" spc="-5" dirty="0">
                <a:latin typeface="Times New Roman"/>
                <a:cs typeface="Times New Roman"/>
              </a:rPr>
              <a:t>30mg elemental </a:t>
            </a:r>
            <a:r>
              <a:rPr sz="2400" dirty="0">
                <a:latin typeface="Times New Roman"/>
                <a:cs typeface="Times New Roman"/>
              </a:rPr>
              <a:t>iron/day </a:t>
            </a:r>
            <a:r>
              <a:rPr sz="2400" spc="-5">
                <a:latin typeface="Times New Roman"/>
                <a:cs typeface="Times New Roman"/>
              </a:rPr>
              <a:t>is</a:t>
            </a:r>
            <a:r>
              <a:rPr sz="2400" spc="-45">
                <a:latin typeface="Times New Roman"/>
                <a:cs typeface="Times New Roman"/>
              </a:rPr>
              <a:t> </a:t>
            </a:r>
            <a:r>
              <a:rPr sz="2400" spc="-5">
                <a:latin typeface="Times New Roman"/>
                <a:cs typeface="Times New Roman"/>
              </a:rPr>
              <a:t>sufficient</a:t>
            </a:r>
            <a:r>
              <a:rPr lang="en-US" sz="2400" spc="-5" dirty="0">
                <a:latin typeface="Times New Roman"/>
                <a:cs typeface="Times New Roman"/>
              </a:rPr>
              <a:t>.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35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7924800" cy="4572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u="sng" dirty="0">
                <a:solidFill>
                  <a:schemeClr val="tx1"/>
                </a:solidFill>
              </a:rPr>
              <a:t>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990600"/>
            <a:ext cx="7467600" cy="5483352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dirty="0"/>
              <a:t>Definition of </a:t>
            </a:r>
            <a:r>
              <a:rPr lang="en-US" dirty="0" err="1"/>
              <a:t>haematinics</a:t>
            </a:r>
            <a:endParaRPr lang="en-US" dirty="0"/>
          </a:p>
          <a:p>
            <a:pPr>
              <a:lnSpc>
                <a:spcPct val="150000"/>
              </a:lnSpc>
            </a:pPr>
            <a:r>
              <a:rPr lang="en-US" dirty="0"/>
              <a:t>Sources of Iron </a:t>
            </a:r>
          </a:p>
          <a:p>
            <a:pPr>
              <a:lnSpc>
                <a:spcPct val="150000"/>
              </a:lnSpc>
            </a:pPr>
            <a:r>
              <a:rPr lang="en-US" dirty="0"/>
              <a:t>Distribution of iron </a:t>
            </a:r>
          </a:p>
          <a:p>
            <a:pPr>
              <a:lnSpc>
                <a:spcPct val="150000"/>
              </a:lnSpc>
            </a:pPr>
            <a:r>
              <a:rPr lang="en-US" dirty="0"/>
              <a:t>Iron metabolism &amp; Elimination</a:t>
            </a:r>
          </a:p>
          <a:p>
            <a:pPr>
              <a:lnSpc>
                <a:spcPct val="150000"/>
              </a:lnSpc>
            </a:pPr>
            <a:r>
              <a:rPr lang="en-US" dirty="0"/>
              <a:t>Different iron preparations</a:t>
            </a:r>
          </a:p>
          <a:p>
            <a:pPr>
              <a:lnSpc>
                <a:spcPct val="150000"/>
              </a:lnSpc>
            </a:pPr>
            <a:r>
              <a:rPr lang="en-US" dirty="0"/>
              <a:t>Iron poisoning treatment </a:t>
            </a:r>
          </a:p>
          <a:p>
            <a:pPr>
              <a:lnSpc>
                <a:spcPct val="150000"/>
              </a:lnSpc>
            </a:pPr>
            <a:r>
              <a:rPr lang="en-US" dirty="0"/>
              <a:t>Erythropoietin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563562"/>
          </a:xfrm>
        </p:spPr>
        <p:txBody>
          <a:bodyPr/>
          <a:lstStyle/>
          <a:p>
            <a:pPr algn="ctr"/>
            <a:r>
              <a:rPr lang="en-US" b="1" u="sng" dirty="0">
                <a:solidFill>
                  <a:schemeClr val="tx1"/>
                </a:solidFill>
              </a:rPr>
              <a:t>Adverse  effects  of oral iron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066800"/>
            <a:ext cx="8001000" cy="5407152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en-US" dirty="0" err="1"/>
              <a:t>Epigastric</a:t>
            </a:r>
            <a:r>
              <a:rPr lang="en-US" dirty="0"/>
              <a:t> pain</a:t>
            </a:r>
          </a:p>
          <a:p>
            <a:pPr>
              <a:lnSpc>
                <a:spcPct val="150000"/>
              </a:lnSpc>
            </a:pPr>
            <a:r>
              <a:rPr lang="en-US" dirty="0"/>
              <a:t>Heartburn</a:t>
            </a:r>
          </a:p>
          <a:p>
            <a:pPr>
              <a:lnSpc>
                <a:spcPct val="150000"/>
              </a:lnSpc>
            </a:pPr>
            <a:r>
              <a:rPr lang="en-US" dirty="0"/>
              <a:t>Nausea</a:t>
            </a:r>
          </a:p>
          <a:p>
            <a:pPr>
              <a:lnSpc>
                <a:spcPct val="150000"/>
              </a:lnSpc>
            </a:pPr>
            <a:r>
              <a:rPr lang="en-US" dirty="0"/>
              <a:t>Vomiting </a:t>
            </a:r>
          </a:p>
          <a:p>
            <a:pPr>
              <a:lnSpc>
                <a:spcPct val="150000"/>
              </a:lnSpc>
            </a:pPr>
            <a:r>
              <a:rPr lang="en-US" dirty="0"/>
              <a:t>Bloating </a:t>
            </a:r>
          </a:p>
          <a:p>
            <a:pPr>
              <a:lnSpc>
                <a:spcPct val="150000"/>
              </a:lnSpc>
            </a:pPr>
            <a:r>
              <a:rPr lang="en-US" dirty="0"/>
              <a:t>Staining of teeth </a:t>
            </a:r>
          </a:p>
          <a:p>
            <a:pPr>
              <a:lnSpc>
                <a:spcPct val="150000"/>
              </a:lnSpc>
            </a:pPr>
            <a:r>
              <a:rPr lang="en-US" dirty="0"/>
              <a:t>Metallic taste, colic, etc. </a:t>
            </a:r>
          </a:p>
          <a:p>
            <a:pPr>
              <a:lnSpc>
                <a:spcPct val="150000"/>
              </a:lnSpc>
            </a:pPr>
            <a:r>
              <a:rPr lang="en-US" dirty="0"/>
              <a:t>Tolerance to oral iron can be improved by initiating therapy at low dose and gradually escalating to the optimum dose.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48736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100" b="1" u="sng" dirty="0">
                <a:solidFill>
                  <a:schemeClr val="tx1"/>
                </a:solidFill>
              </a:rPr>
              <a:t>Parenteral iron</a:t>
            </a:r>
            <a:endParaRPr lang="en-US" b="1" u="sng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066800"/>
            <a:ext cx="8077200" cy="5407152"/>
          </a:xfrm>
        </p:spPr>
        <p:txBody>
          <a:bodyPr/>
          <a:lstStyle/>
          <a:p>
            <a:pPr>
              <a:lnSpc>
                <a:spcPct val="200000"/>
              </a:lnSpc>
              <a:buNone/>
            </a:pPr>
            <a:r>
              <a:rPr lang="en-US" dirty="0"/>
              <a:t>Iron therapy by injection is indicated only when:</a:t>
            </a:r>
          </a:p>
          <a:p>
            <a:pPr>
              <a:lnSpc>
                <a:spcPct val="200000"/>
              </a:lnSpc>
              <a:buNone/>
            </a:pPr>
            <a:r>
              <a:rPr lang="en-US" dirty="0"/>
              <a:t> 1. Oral iron is not tolerated: bowel upset is too much. </a:t>
            </a:r>
          </a:p>
          <a:p>
            <a:pPr>
              <a:lnSpc>
                <a:spcPct val="200000"/>
              </a:lnSpc>
              <a:buNone/>
            </a:pPr>
            <a:r>
              <a:rPr lang="en-US" dirty="0"/>
              <a:t>2. Failure to absorb oral iron: </a:t>
            </a:r>
            <a:r>
              <a:rPr lang="en-US" dirty="0" err="1"/>
              <a:t>malabsorption</a:t>
            </a:r>
            <a:r>
              <a:rPr lang="en-US" dirty="0"/>
              <a:t> inflammatory bowel disease. </a:t>
            </a:r>
          </a:p>
          <a:p>
            <a:pPr>
              <a:lnSpc>
                <a:spcPct val="200000"/>
              </a:lnSpc>
              <a:buNone/>
            </a:pPr>
            <a:r>
              <a:rPr lang="en-US" dirty="0"/>
              <a:t>Chronic inflammation decreases iron absorption, as well as the rate at which iron can be utilized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848600" cy="609600"/>
          </a:xfrm>
        </p:spPr>
        <p:txBody>
          <a:bodyPr/>
          <a:lstStyle/>
          <a:p>
            <a:pPr algn="ctr"/>
            <a:r>
              <a:rPr lang="en-US" b="1" u="sng" dirty="0">
                <a:solidFill>
                  <a:schemeClr val="tx1"/>
                </a:solidFill>
              </a:rPr>
              <a:t>Parenteral iron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914400"/>
            <a:ext cx="8229600" cy="5559552"/>
          </a:xfrm>
        </p:spPr>
        <p:txBody>
          <a:bodyPr>
            <a:normAutofit lnSpcReduction="10000"/>
          </a:bodyPr>
          <a:lstStyle/>
          <a:p>
            <a:pPr>
              <a:lnSpc>
                <a:spcPct val="200000"/>
              </a:lnSpc>
              <a:buNone/>
            </a:pPr>
            <a:r>
              <a:rPr lang="en-US" dirty="0"/>
              <a:t>3. Non-compliance to oral iron. </a:t>
            </a:r>
          </a:p>
          <a:p>
            <a:pPr>
              <a:lnSpc>
                <a:spcPct val="200000"/>
              </a:lnSpc>
              <a:buNone/>
            </a:pPr>
            <a:r>
              <a:rPr lang="en-US" dirty="0"/>
              <a:t>4. In presence of severe deficiency with chronic bleeding. </a:t>
            </a:r>
          </a:p>
          <a:p>
            <a:pPr marL="12700">
              <a:lnSpc>
                <a:spcPct val="200000"/>
              </a:lnSpc>
              <a:buNone/>
            </a:pPr>
            <a:r>
              <a:rPr lang="en-US" dirty="0"/>
              <a:t>5. Along with erythropoietin: oral iron may not be absorbed at sufficient rate to meet the demands of induced rapid </a:t>
            </a:r>
            <a:r>
              <a:rPr lang="en-US" dirty="0" err="1"/>
              <a:t>erythropoiesis</a:t>
            </a:r>
            <a:r>
              <a:rPr lang="en-US" dirty="0"/>
              <a:t>.</a:t>
            </a:r>
          </a:p>
          <a:p>
            <a:pPr marL="12700">
              <a:lnSpc>
                <a:spcPct val="150000"/>
              </a:lnSpc>
              <a:buNone/>
            </a:pPr>
            <a:r>
              <a:rPr lang="en-US" spc="-5" dirty="0">
                <a:latin typeface="Times New Roman"/>
                <a:cs typeface="Times New Roman"/>
              </a:rPr>
              <a:t> For </a:t>
            </a:r>
            <a:r>
              <a:rPr lang="en-US" spc="-5" dirty="0" err="1">
                <a:latin typeface="Times New Roman"/>
                <a:cs typeface="Times New Roman"/>
              </a:rPr>
              <a:t>replinishment</a:t>
            </a:r>
            <a:r>
              <a:rPr lang="en-US" spc="-5" dirty="0">
                <a:latin typeface="Times New Roman"/>
                <a:cs typeface="Times New Roman"/>
              </a:rPr>
              <a:t> </a:t>
            </a:r>
            <a:r>
              <a:rPr lang="en-US" dirty="0">
                <a:latin typeface="Times New Roman"/>
                <a:cs typeface="Times New Roman"/>
              </a:rPr>
              <a:t>of iron </a:t>
            </a:r>
            <a:r>
              <a:rPr lang="en-US" spc="-5" dirty="0">
                <a:latin typeface="Times New Roman"/>
                <a:cs typeface="Times New Roman"/>
              </a:rPr>
              <a:t>stores </a:t>
            </a:r>
            <a:r>
              <a:rPr lang="en-US" dirty="0">
                <a:latin typeface="Times New Roman"/>
                <a:cs typeface="Times New Roman"/>
              </a:rPr>
              <a:t>this </a:t>
            </a:r>
            <a:r>
              <a:rPr lang="en-US" spc="-5" dirty="0">
                <a:latin typeface="Times New Roman"/>
                <a:cs typeface="Times New Roman"/>
              </a:rPr>
              <a:t>formula </a:t>
            </a:r>
            <a:r>
              <a:rPr lang="en-US" dirty="0">
                <a:latin typeface="Times New Roman"/>
                <a:cs typeface="Times New Roman"/>
              </a:rPr>
              <a:t>is been</a:t>
            </a:r>
            <a:r>
              <a:rPr lang="en-US" spc="-40" dirty="0">
                <a:latin typeface="Times New Roman"/>
                <a:cs typeface="Times New Roman"/>
              </a:rPr>
              <a:t> </a:t>
            </a:r>
            <a:r>
              <a:rPr lang="en-US" dirty="0">
                <a:latin typeface="Times New Roman"/>
                <a:cs typeface="Times New Roman"/>
              </a:rPr>
              <a:t>used</a:t>
            </a:r>
          </a:p>
          <a:p>
            <a:pPr marL="12700">
              <a:lnSpc>
                <a:spcPct val="150000"/>
              </a:lnSpc>
              <a:spcBef>
                <a:spcPts val="575"/>
              </a:spcBef>
            </a:pPr>
            <a:r>
              <a:rPr lang="en-US" b="1" dirty="0">
                <a:solidFill>
                  <a:srgbClr val="FF0000"/>
                </a:solidFill>
                <a:latin typeface="Times New Roman"/>
                <a:cs typeface="Times New Roman"/>
              </a:rPr>
              <a:t>Iron requirement (mg) = 4.4 × body </a:t>
            </a:r>
            <a:r>
              <a:rPr lang="en-US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weight </a:t>
            </a:r>
            <a:r>
              <a:rPr lang="en-US" b="1" dirty="0">
                <a:solidFill>
                  <a:srgbClr val="FF0000"/>
                </a:solidFill>
                <a:latin typeface="Times New Roman"/>
                <a:cs typeface="Times New Roman"/>
              </a:rPr>
              <a:t>(kg) × </a:t>
            </a:r>
            <a:r>
              <a:rPr lang="en-US" b="1" dirty="0" err="1">
                <a:solidFill>
                  <a:srgbClr val="FF0000"/>
                </a:solidFill>
                <a:latin typeface="Times New Roman"/>
                <a:cs typeface="Times New Roman"/>
              </a:rPr>
              <a:t>Hb</a:t>
            </a:r>
            <a:r>
              <a:rPr lang="en-US" b="1" dirty="0">
                <a:solidFill>
                  <a:srgbClr val="FF0000"/>
                </a:solidFill>
                <a:latin typeface="Times New Roman"/>
                <a:cs typeface="Times New Roman"/>
              </a:rPr>
              <a:t> deficit</a:t>
            </a:r>
            <a:r>
              <a:rPr lang="en-US" b="1" spc="-12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en-US" b="1" dirty="0">
                <a:solidFill>
                  <a:srgbClr val="FF0000"/>
                </a:solidFill>
                <a:latin typeface="Times New Roman"/>
                <a:cs typeface="Times New Roman"/>
              </a:rPr>
              <a:t>(g/dl)</a:t>
            </a:r>
            <a:endParaRPr lang="en-US" dirty="0">
              <a:latin typeface="Times New Roman"/>
              <a:cs typeface="Times New Roman"/>
            </a:endParaRPr>
          </a:p>
          <a:p>
            <a:pPr>
              <a:lnSpc>
                <a:spcPct val="200000"/>
              </a:lnSpc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51459" y="188976"/>
            <a:ext cx="8712835" cy="576580"/>
          </a:xfrm>
          <a:custGeom>
            <a:avLst/>
            <a:gdLst/>
            <a:ahLst/>
            <a:cxnLst/>
            <a:rect l="l" t="t" r="r" b="b"/>
            <a:pathLst>
              <a:path w="8712835" h="576580">
                <a:moveTo>
                  <a:pt x="8712708" y="0"/>
                </a:moveTo>
                <a:lnTo>
                  <a:pt x="0" y="0"/>
                </a:lnTo>
                <a:lnTo>
                  <a:pt x="0" y="576072"/>
                </a:lnTo>
                <a:lnTo>
                  <a:pt x="8712708" y="576072"/>
                </a:lnTo>
                <a:lnTo>
                  <a:pt x="871270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79831" y="533400"/>
            <a:ext cx="8856345" cy="6209282"/>
          </a:xfrm>
          <a:custGeom>
            <a:avLst/>
            <a:gdLst/>
            <a:ahLst/>
            <a:cxnLst/>
            <a:rect l="l" t="t" r="r" b="b"/>
            <a:pathLst>
              <a:path w="8856345" h="5834380">
                <a:moveTo>
                  <a:pt x="8855964" y="0"/>
                </a:moveTo>
                <a:lnTo>
                  <a:pt x="0" y="0"/>
                </a:lnTo>
                <a:lnTo>
                  <a:pt x="0" y="5833872"/>
                </a:lnTo>
                <a:lnTo>
                  <a:pt x="8855964" y="5833872"/>
                </a:lnTo>
                <a:lnTo>
                  <a:pt x="8855964" y="0"/>
                </a:lnTo>
                <a:close/>
              </a:path>
            </a:pathLst>
          </a:custGeom>
          <a:solidFill>
            <a:srgbClr val="BADFE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752600" y="0"/>
            <a:ext cx="5587618" cy="50590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5"/>
              </a:spcBef>
            </a:pPr>
            <a:r>
              <a:rPr sz="3200" b="1" u="sng">
                <a:solidFill>
                  <a:srgbClr val="FF0000"/>
                </a:solidFill>
                <a:latin typeface="Times New Roman"/>
                <a:cs typeface="Times New Roman"/>
              </a:rPr>
              <a:t>Organic</a:t>
            </a:r>
            <a:r>
              <a:rPr sz="3200" b="1" u="sng" spc="-75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en-US" sz="3200" b="1" u="sng" spc="-75" dirty="0">
                <a:solidFill>
                  <a:srgbClr val="FF0000"/>
                </a:solidFill>
                <a:latin typeface="Times New Roman"/>
                <a:cs typeface="Times New Roman"/>
              </a:rPr>
              <a:t> P</a:t>
            </a:r>
            <a:r>
              <a:rPr sz="3200" b="1" u="sng">
                <a:solidFill>
                  <a:srgbClr val="FF0000"/>
                </a:solidFill>
                <a:latin typeface="Times New Roman"/>
                <a:cs typeface="Times New Roman"/>
              </a:rPr>
              <a:t>reparations</a:t>
            </a:r>
            <a:endParaRPr sz="3200" b="1" u="sng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58267" y="838201"/>
            <a:ext cx="8580933" cy="4703852"/>
          </a:xfrm>
          <a:prstGeom prst="rect">
            <a:avLst/>
          </a:prstGeom>
        </p:spPr>
        <p:txBody>
          <a:bodyPr vert="horz" wrap="square" lIns="0" tIns="86360" rIns="0" bIns="0" rtlCol="0">
            <a:spAutoFit/>
          </a:bodyPr>
          <a:lstStyle/>
          <a:p>
            <a:pPr marL="355600" indent="-342900">
              <a:lnSpc>
                <a:spcPct val="150000"/>
              </a:lnSpc>
              <a:spcBef>
                <a:spcPts val="680"/>
              </a:spcBef>
              <a:buFont typeface="Times New Roman"/>
              <a:buChar char="•"/>
              <a:tabLst>
                <a:tab pos="354965" algn="l"/>
                <a:tab pos="355600" algn="l"/>
              </a:tabLst>
            </a:pPr>
            <a:r>
              <a:rPr sz="2400" b="1" dirty="0">
                <a:latin typeface="Times New Roman"/>
                <a:cs typeface="Times New Roman"/>
              </a:rPr>
              <a:t>Iron dextran &amp; iron sorbitol - citric acid</a:t>
            </a:r>
            <a:r>
              <a:rPr sz="2400" b="1" spc="-100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(i.m)</a:t>
            </a:r>
            <a:endParaRPr sz="2400">
              <a:latin typeface="Times New Roman"/>
              <a:cs typeface="Times New Roman"/>
            </a:endParaRPr>
          </a:p>
          <a:p>
            <a:pPr marL="355600" indent="-342900">
              <a:lnSpc>
                <a:spcPct val="150000"/>
              </a:lnSpc>
              <a:spcBef>
                <a:spcPts val="575"/>
              </a:spcBef>
              <a:buFont typeface="Times New Roman"/>
              <a:buChar char="•"/>
              <a:tabLst>
                <a:tab pos="354965" algn="l"/>
                <a:tab pos="355600" algn="l"/>
              </a:tabLst>
            </a:pPr>
            <a:r>
              <a:rPr sz="2400" b="1" dirty="0">
                <a:latin typeface="Times New Roman"/>
                <a:cs typeface="Times New Roman"/>
              </a:rPr>
              <a:t>Ferrous </a:t>
            </a:r>
            <a:r>
              <a:rPr sz="2400" b="1" spc="-5" dirty="0">
                <a:latin typeface="Times New Roman"/>
                <a:cs typeface="Times New Roman"/>
              </a:rPr>
              <a:t>sucrose </a:t>
            </a:r>
            <a:r>
              <a:rPr sz="2400" b="1" dirty="0">
                <a:latin typeface="Times New Roman"/>
                <a:cs typeface="Times New Roman"/>
              </a:rPr>
              <a:t>&amp; ferric</a:t>
            </a:r>
            <a:r>
              <a:rPr sz="2400" b="1" spc="-50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carboxymaltose</a:t>
            </a:r>
            <a:endParaRPr sz="2400">
              <a:latin typeface="Times New Roman"/>
              <a:cs typeface="Times New Roman"/>
            </a:endParaRPr>
          </a:p>
          <a:p>
            <a:pPr marL="1701164" algn="ctr">
              <a:lnSpc>
                <a:spcPct val="100000"/>
              </a:lnSpc>
            </a:pPr>
            <a:r>
              <a:rPr sz="2800" b="1" u="sng" spc="-5">
                <a:solidFill>
                  <a:srgbClr val="FF0000"/>
                </a:solidFill>
                <a:latin typeface="Times New Roman"/>
                <a:cs typeface="Times New Roman"/>
              </a:rPr>
              <a:t>Iron </a:t>
            </a:r>
            <a:r>
              <a:rPr sz="2800" b="1" u="sng" spc="-5" dirty="0">
                <a:solidFill>
                  <a:srgbClr val="FF0000"/>
                </a:solidFill>
                <a:latin typeface="Times New Roman"/>
                <a:cs typeface="Times New Roman"/>
              </a:rPr>
              <a:t>dextran:</a:t>
            </a:r>
            <a:r>
              <a:rPr sz="2800" b="1" u="sng" spc="1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800" b="1" u="sng" spc="-5" dirty="0">
                <a:solidFill>
                  <a:srgbClr val="FF0000"/>
                </a:solidFill>
                <a:latin typeface="Times New Roman"/>
                <a:cs typeface="Times New Roman"/>
              </a:rPr>
              <a:t>i.v/i.m</a:t>
            </a:r>
            <a:endParaRPr sz="2800" u="sng">
              <a:latin typeface="Times New Roman"/>
              <a:cs typeface="Times New Roman"/>
            </a:endParaRPr>
          </a:p>
          <a:p>
            <a:pPr marL="355600" marR="5080" indent="-342900">
              <a:lnSpc>
                <a:spcPct val="100000"/>
              </a:lnSpc>
              <a:spcBef>
                <a:spcPts val="595"/>
              </a:spcBef>
              <a:buChar char="•"/>
              <a:tabLst>
                <a:tab pos="354965" algn="l"/>
                <a:tab pos="355600" algn="l"/>
              </a:tabLst>
            </a:pPr>
            <a:r>
              <a:rPr sz="2400" dirty="0">
                <a:latin typeface="Times New Roman"/>
                <a:cs typeface="Times New Roman"/>
              </a:rPr>
              <a:t>Colloidal preparation of ferric oxyhydroxide </a:t>
            </a:r>
            <a:r>
              <a:rPr sz="2400" spc="-5">
                <a:latin typeface="Times New Roman"/>
                <a:cs typeface="Times New Roman"/>
              </a:rPr>
              <a:t>complexed</a:t>
            </a:r>
            <a:r>
              <a:rPr sz="2400" spc="-140">
                <a:latin typeface="Times New Roman"/>
                <a:cs typeface="Times New Roman"/>
              </a:rPr>
              <a:t> </a:t>
            </a:r>
            <a:r>
              <a:rPr lang="en-US" sz="2400" spc="-140" dirty="0">
                <a:latin typeface="Times New Roman"/>
                <a:cs typeface="Times New Roman"/>
              </a:rPr>
              <a:t> </a:t>
            </a:r>
            <a:r>
              <a:rPr sz="2400">
                <a:latin typeface="Times New Roman"/>
                <a:cs typeface="Times New Roman"/>
              </a:rPr>
              <a:t>with  </a:t>
            </a:r>
            <a:r>
              <a:rPr sz="2400" spc="-5">
                <a:latin typeface="Times New Roman"/>
                <a:cs typeface="Times New Roman"/>
              </a:rPr>
              <a:t>polymerized</a:t>
            </a:r>
            <a:r>
              <a:rPr sz="2400" spc="-25">
                <a:latin typeface="Times New Roman"/>
                <a:cs typeface="Times New Roman"/>
              </a:rPr>
              <a:t> </a:t>
            </a:r>
            <a:r>
              <a:rPr sz="2400">
                <a:latin typeface="Times New Roman"/>
                <a:cs typeface="Times New Roman"/>
              </a:rPr>
              <a:t>dextran</a:t>
            </a:r>
            <a:r>
              <a:rPr lang="en-US" sz="2400" dirty="0">
                <a:latin typeface="Times New Roman"/>
                <a:cs typeface="Times New Roman"/>
              </a:rPr>
              <a:t>.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Font typeface="Times New Roman"/>
              <a:buChar char="•"/>
            </a:pPr>
            <a:endParaRPr sz="35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Char char="•"/>
              <a:tabLst>
                <a:tab pos="354965" algn="l"/>
                <a:tab pos="355600" algn="l"/>
              </a:tabLst>
            </a:pPr>
            <a:r>
              <a:rPr sz="2400" dirty="0">
                <a:latin typeface="Times New Roman"/>
                <a:cs typeface="Times New Roman"/>
              </a:rPr>
              <a:t>High </a:t>
            </a:r>
            <a:r>
              <a:rPr sz="2400" spc="-5" dirty="0">
                <a:latin typeface="Times New Roman"/>
                <a:cs typeface="Times New Roman"/>
              </a:rPr>
              <a:t>molecular </a:t>
            </a:r>
            <a:r>
              <a:rPr sz="2400" dirty="0">
                <a:latin typeface="Times New Roman"/>
                <a:cs typeface="Times New Roman"/>
              </a:rPr>
              <a:t>weight &gt;</a:t>
            </a:r>
            <a:r>
              <a:rPr sz="2400">
                <a:latin typeface="Times New Roman"/>
                <a:cs typeface="Times New Roman"/>
              </a:rPr>
              <a:t>6000,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sz="2400">
                <a:latin typeface="Times New Roman"/>
                <a:cs typeface="Times New Roman"/>
              </a:rPr>
              <a:t>dark </a:t>
            </a:r>
            <a:r>
              <a:rPr sz="2400" dirty="0">
                <a:latin typeface="Times New Roman"/>
                <a:cs typeface="Times New Roman"/>
              </a:rPr>
              <a:t>brown </a:t>
            </a:r>
            <a:r>
              <a:rPr sz="2400">
                <a:latin typeface="Times New Roman"/>
                <a:cs typeface="Times New Roman"/>
              </a:rPr>
              <a:t>viscous</a:t>
            </a:r>
            <a:r>
              <a:rPr sz="2400" spc="-65">
                <a:latin typeface="Times New Roman"/>
                <a:cs typeface="Times New Roman"/>
              </a:rPr>
              <a:t> </a:t>
            </a:r>
            <a:r>
              <a:rPr sz="2400">
                <a:latin typeface="Times New Roman"/>
                <a:cs typeface="Times New Roman"/>
              </a:rPr>
              <a:t>liquid</a:t>
            </a:r>
            <a:r>
              <a:rPr lang="en-US" sz="2400" dirty="0">
                <a:latin typeface="Times New Roman"/>
                <a:cs typeface="Times New Roman"/>
              </a:rPr>
              <a:t>.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Font typeface="Times New Roman"/>
              <a:buChar char="•"/>
            </a:pPr>
            <a:endParaRPr sz="35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latin typeface="Times New Roman"/>
                <a:cs typeface="Times New Roman"/>
              </a:rPr>
              <a:t>50mg </a:t>
            </a:r>
            <a:r>
              <a:rPr sz="2400" dirty="0">
                <a:latin typeface="Times New Roman"/>
                <a:cs typeface="Times New Roman"/>
              </a:rPr>
              <a:t>of </a:t>
            </a:r>
            <a:r>
              <a:rPr sz="2400" spc="-5" dirty="0">
                <a:latin typeface="Times New Roman"/>
                <a:cs typeface="Times New Roman"/>
              </a:rPr>
              <a:t>elemental </a:t>
            </a:r>
            <a:r>
              <a:rPr sz="2400" dirty="0">
                <a:latin typeface="Times New Roman"/>
                <a:cs typeface="Times New Roman"/>
              </a:rPr>
              <a:t>iron </a:t>
            </a:r>
            <a:r>
              <a:rPr sz="2400" spc="-5" dirty="0">
                <a:latin typeface="Times New Roman"/>
                <a:cs typeface="Times New Roman"/>
              </a:rPr>
              <a:t>is </a:t>
            </a:r>
            <a:r>
              <a:rPr sz="2400" dirty="0">
                <a:latin typeface="Times New Roman"/>
                <a:cs typeface="Times New Roman"/>
              </a:rPr>
              <a:t>present in </a:t>
            </a:r>
            <a:r>
              <a:rPr sz="2400">
                <a:latin typeface="Times New Roman"/>
                <a:cs typeface="Times New Roman"/>
              </a:rPr>
              <a:t>one</a:t>
            </a:r>
            <a:r>
              <a:rPr sz="2400" spc="-70">
                <a:latin typeface="Times New Roman"/>
                <a:cs typeface="Times New Roman"/>
              </a:rPr>
              <a:t> </a:t>
            </a:r>
            <a:r>
              <a:rPr sz="2400" spc="-10">
                <a:latin typeface="Times New Roman"/>
                <a:cs typeface="Times New Roman"/>
              </a:rPr>
              <a:t>ml</a:t>
            </a:r>
            <a:r>
              <a:rPr lang="en-US" sz="2400" spc="-10" dirty="0">
                <a:latin typeface="Times New Roman"/>
                <a:cs typeface="Times New Roman"/>
              </a:rPr>
              <a:t>.Only preparation that can be </a:t>
            </a:r>
            <a:r>
              <a:rPr lang="en-US" sz="2400" b="1" spc="-10" dirty="0">
                <a:latin typeface="Times New Roman"/>
                <a:cs typeface="Times New Roman"/>
              </a:rPr>
              <a:t>injected </a:t>
            </a:r>
            <a:r>
              <a:rPr lang="en-US" sz="2400" b="1" spc="-10" dirty="0" err="1">
                <a:latin typeface="Times New Roman"/>
                <a:cs typeface="Times New Roman"/>
              </a:rPr>
              <a:t>i.m</a:t>
            </a:r>
            <a:r>
              <a:rPr lang="en-US" sz="2400" b="1" spc="-10" dirty="0">
                <a:latin typeface="Times New Roman"/>
                <a:cs typeface="Times New Roman"/>
              </a:rPr>
              <a:t> as well as </a:t>
            </a:r>
            <a:r>
              <a:rPr lang="en-US" sz="2400" b="1" spc="-10" dirty="0" err="1">
                <a:latin typeface="Times New Roman"/>
                <a:cs typeface="Times New Roman"/>
              </a:rPr>
              <a:t>i.v</a:t>
            </a:r>
            <a:r>
              <a:rPr lang="en-US" sz="2400" b="1" spc="-10" dirty="0">
                <a:latin typeface="Times New Roman"/>
                <a:cs typeface="Times New Roman"/>
              </a:rPr>
              <a:t>.</a:t>
            </a:r>
            <a:endParaRPr sz="2400" b="1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305800" cy="685800"/>
          </a:xfrm>
        </p:spPr>
        <p:txBody>
          <a:bodyPr>
            <a:normAutofit/>
          </a:bodyPr>
          <a:lstStyle/>
          <a:p>
            <a:pPr algn="ctr"/>
            <a:r>
              <a:rPr lang="en-US" sz="2800" b="1" u="sng" spc="-5" dirty="0">
                <a:solidFill>
                  <a:srgbClr val="FF0000"/>
                </a:solidFill>
                <a:latin typeface="Times New Roman"/>
                <a:cs typeface="Times New Roman"/>
              </a:rPr>
              <a:t>Iron </a:t>
            </a:r>
            <a:r>
              <a:rPr lang="en-US" sz="2800" b="1" u="sng" spc="-5" dirty="0" err="1">
                <a:solidFill>
                  <a:srgbClr val="FF0000"/>
                </a:solidFill>
                <a:latin typeface="Times New Roman"/>
                <a:cs typeface="Times New Roman"/>
              </a:rPr>
              <a:t>dextran</a:t>
            </a:r>
            <a:r>
              <a:rPr lang="en-US" sz="2800" b="1" u="sng" spc="-5" dirty="0">
                <a:solidFill>
                  <a:srgbClr val="FF0000"/>
                </a:solidFill>
                <a:latin typeface="Times New Roman"/>
                <a:cs typeface="Times New Roman"/>
              </a:rPr>
              <a:t>:</a:t>
            </a:r>
            <a:r>
              <a:rPr lang="en-US" sz="2800" b="1" u="sng" spc="1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en-US" sz="2800" b="1" u="sng" spc="-5" dirty="0" err="1">
                <a:solidFill>
                  <a:srgbClr val="FF0000"/>
                </a:solidFill>
                <a:latin typeface="Times New Roman"/>
                <a:cs typeface="Times New Roman"/>
              </a:rPr>
              <a:t>i.v</a:t>
            </a:r>
            <a:r>
              <a:rPr lang="en-US" sz="2800" b="1" u="sng" spc="-5" dirty="0">
                <a:solidFill>
                  <a:srgbClr val="FF0000"/>
                </a:solidFill>
                <a:latin typeface="Times New Roman"/>
                <a:cs typeface="Times New Roman"/>
              </a:rPr>
              <a:t>/</a:t>
            </a:r>
            <a:r>
              <a:rPr lang="en-US" sz="2800" b="1" u="sng" spc="-5" dirty="0" err="1">
                <a:solidFill>
                  <a:srgbClr val="FF0000"/>
                </a:solidFill>
                <a:latin typeface="Times New Roman"/>
                <a:cs typeface="Times New Roman"/>
              </a:rPr>
              <a:t>i.m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685800"/>
            <a:ext cx="8534400" cy="5788152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US" dirty="0"/>
              <a:t>By </a:t>
            </a:r>
            <a:r>
              <a:rPr lang="en-US" dirty="0" err="1"/>
              <a:t>i.m</a:t>
            </a:r>
            <a:r>
              <a:rPr lang="en-US" dirty="0"/>
              <a:t>. route it is absorbed through </a:t>
            </a:r>
            <a:r>
              <a:rPr lang="en-US" dirty="0" err="1"/>
              <a:t>lymphatics</a:t>
            </a:r>
            <a:r>
              <a:rPr lang="en-US" dirty="0"/>
              <a:t>, circulates without binding to </a:t>
            </a:r>
            <a:r>
              <a:rPr lang="en-US" dirty="0" err="1"/>
              <a:t>transferrin</a:t>
            </a:r>
            <a:r>
              <a:rPr lang="en-US" dirty="0"/>
              <a:t> and is engulfed by RE cells where iron dissociates and is made available to the </a:t>
            </a:r>
            <a:r>
              <a:rPr lang="en-US" dirty="0" err="1"/>
              <a:t>erythron</a:t>
            </a:r>
            <a:r>
              <a:rPr lang="en-US" dirty="0"/>
              <a:t> for </a:t>
            </a:r>
            <a:r>
              <a:rPr lang="en-US" dirty="0" err="1"/>
              <a:t>haeme</a:t>
            </a:r>
            <a:r>
              <a:rPr lang="en-US" dirty="0"/>
              <a:t> synthesis. </a:t>
            </a:r>
          </a:p>
          <a:p>
            <a:pPr>
              <a:lnSpc>
                <a:spcPct val="150000"/>
              </a:lnSpc>
            </a:pPr>
            <a:r>
              <a:rPr lang="en-US" dirty="0"/>
              <a:t>In the injected muscle 10–30% of the dose remains locally bound and becomes unavailable for utilization for several weeks. </a:t>
            </a:r>
          </a:p>
          <a:p>
            <a:pPr>
              <a:lnSpc>
                <a:spcPct val="150000"/>
              </a:lnSpc>
            </a:pPr>
            <a:r>
              <a:rPr lang="en-US" dirty="0"/>
              <a:t>Thus, 25% extra needs to be added to the calculated dose. </a:t>
            </a:r>
          </a:p>
          <a:p>
            <a:pPr>
              <a:lnSpc>
                <a:spcPct val="150000"/>
              </a:lnSpc>
            </a:pPr>
            <a:r>
              <a:rPr lang="en-US" dirty="0"/>
              <a:t>Iron-</a:t>
            </a:r>
            <a:r>
              <a:rPr lang="en-US" dirty="0" err="1"/>
              <a:t>dextran</a:t>
            </a:r>
            <a:r>
              <a:rPr lang="en-US" dirty="0"/>
              <a:t> is </a:t>
            </a:r>
            <a:r>
              <a:rPr lang="en-US" dirty="0">
                <a:solidFill>
                  <a:srgbClr val="FF0000"/>
                </a:solidFill>
              </a:rPr>
              <a:t>not excreted in urine or in bile.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/>
          <p:nvPr/>
        </p:nvSpPr>
        <p:spPr>
          <a:xfrm>
            <a:off x="0" y="75819"/>
            <a:ext cx="9143999" cy="6858381"/>
          </a:xfrm>
          <a:custGeom>
            <a:avLst/>
            <a:gdLst/>
            <a:ahLst/>
            <a:cxnLst/>
            <a:rect l="l" t="t" r="r" b="b"/>
            <a:pathLst>
              <a:path w="8856345" h="6166484">
                <a:moveTo>
                  <a:pt x="8855964" y="0"/>
                </a:moveTo>
                <a:lnTo>
                  <a:pt x="0" y="0"/>
                </a:lnTo>
                <a:lnTo>
                  <a:pt x="0" y="6166104"/>
                </a:lnTo>
                <a:lnTo>
                  <a:pt x="8855964" y="6166104"/>
                </a:lnTo>
                <a:lnTo>
                  <a:pt x="8855964" y="0"/>
                </a:lnTo>
                <a:close/>
              </a:path>
            </a:pathLst>
          </a:custGeom>
          <a:solidFill>
            <a:srgbClr val="BADFE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3657600" y="0"/>
            <a:ext cx="1371600" cy="44371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sz="2400" b="1" spc="-75">
                <a:latin typeface="Times New Roman"/>
                <a:cs typeface="Times New Roman"/>
              </a:rPr>
              <a:t> </a:t>
            </a:r>
            <a:r>
              <a:rPr sz="2800" b="1" u="sng" dirty="0">
                <a:solidFill>
                  <a:schemeClr val="tx1"/>
                </a:solidFill>
                <a:latin typeface="Times New Roman"/>
                <a:cs typeface="Times New Roman"/>
              </a:rPr>
              <a:t>i.m:</a:t>
            </a:r>
            <a:endParaRPr sz="2800" b="1" u="sng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58267" y="457201"/>
            <a:ext cx="8551545" cy="330603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"/>
              </a:spcBef>
              <a:buFont typeface="Times New Roman"/>
              <a:buChar char="•"/>
            </a:pPr>
            <a:endParaRPr sz="3500">
              <a:latin typeface="Times New Roman"/>
              <a:cs typeface="Times New Roman"/>
            </a:endParaRPr>
          </a:p>
          <a:p>
            <a:pPr marL="355600" indent="-342900">
              <a:lnSpc>
                <a:spcPct val="200000"/>
              </a:lnSpc>
              <a:buChar char="•"/>
              <a:tabLst>
                <a:tab pos="354965" algn="l"/>
                <a:tab pos="355600" algn="l"/>
              </a:tabLst>
            </a:pPr>
            <a:r>
              <a:rPr sz="2400" dirty="0">
                <a:latin typeface="Times New Roman"/>
                <a:cs typeface="Times New Roman"/>
              </a:rPr>
              <a:t>Given deep in gluteal region </a:t>
            </a:r>
            <a:r>
              <a:rPr sz="2400">
                <a:latin typeface="Times New Roman"/>
                <a:cs typeface="Times New Roman"/>
              </a:rPr>
              <a:t>using 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sz="2400" b="1" u="sng">
                <a:latin typeface="Times New Roman"/>
                <a:cs typeface="Times New Roman"/>
              </a:rPr>
              <a:t>Z track</a:t>
            </a:r>
            <a:r>
              <a:rPr sz="2400" b="1" u="sng" spc="-130">
                <a:latin typeface="Times New Roman"/>
                <a:cs typeface="Times New Roman"/>
              </a:rPr>
              <a:t> </a:t>
            </a:r>
            <a:r>
              <a:rPr sz="2400" b="1" u="sng">
                <a:latin typeface="Times New Roman"/>
                <a:cs typeface="Times New Roman"/>
              </a:rPr>
              <a:t>technique</a:t>
            </a:r>
            <a:r>
              <a:rPr lang="en-US" sz="2400" dirty="0">
                <a:latin typeface="Times New Roman"/>
                <a:cs typeface="Times New Roman"/>
              </a:rPr>
              <a:t>.</a:t>
            </a:r>
          </a:p>
          <a:p>
            <a:pPr marL="355600" indent="-342900">
              <a:lnSpc>
                <a:spcPct val="200000"/>
              </a:lnSpc>
              <a:buChar char="•"/>
              <a:tabLst>
                <a:tab pos="354965" algn="l"/>
                <a:tab pos="355600" algn="l"/>
              </a:tabLst>
            </a:pPr>
            <a:r>
              <a:rPr lang="en-US" sz="2400" dirty="0"/>
              <a:t> Iron </a:t>
            </a:r>
            <a:r>
              <a:rPr lang="en-US" sz="2400" dirty="0" err="1"/>
              <a:t>dextran</a:t>
            </a:r>
            <a:r>
              <a:rPr lang="en-US" sz="2400" dirty="0"/>
              <a:t> can be injected 2 ml daily, or on alternate days, or 5 ml each side on the same day.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Font typeface="Times New Roman"/>
              <a:buChar char="•"/>
            </a:pPr>
            <a:endParaRPr sz="35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8839200" cy="6858000"/>
          </a:xfrm>
          <a:custGeom>
            <a:avLst/>
            <a:gdLst/>
            <a:ahLst/>
            <a:cxnLst/>
            <a:rect l="l" t="t" r="r" b="b"/>
            <a:pathLst>
              <a:path w="8229600" h="5649595">
                <a:moveTo>
                  <a:pt x="8229600" y="0"/>
                </a:moveTo>
                <a:lnTo>
                  <a:pt x="0" y="0"/>
                </a:lnTo>
                <a:lnTo>
                  <a:pt x="0" y="5649468"/>
                </a:lnTo>
                <a:lnTo>
                  <a:pt x="8229600" y="5649468"/>
                </a:lnTo>
                <a:lnTo>
                  <a:pt x="8229600" y="0"/>
                </a:lnTo>
                <a:close/>
              </a:path>
            </a:pathLst>
          </a:custGeom>
          <a:solidFill>
            <a:srgbClr val="BADFE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371600" y="0"/>
            <a:ext cx="5562600" cy="50590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5"/>
              </a:spcBef>
            </a:pPr>
            <a:r>
              <a:rPr sz="3200" b="1" u="sng" dirty="0">
                <a:solidFill>
                  <a:srgbClr val="FF0000"/>
                </a:solidFill>
                <a:latin typeface="Times New Roman"/>
                <a:cs typeface="Times New Roman"/>
              </a:rPr>
              <a:t>On </a:t>
            </a:r>
            <a:r>
              <a:rPr sz="3200" b="1" u="sng">
                <a:solidFill>
                  <a:srgbClr val="FF0000"/>
                </a:solidFill>
                <a:latin typeface="Times New Roman"/>
                <a:cs typeface="Times New Roman"/>
              </a:rPr>
              <a:t>i.v</a:t>
            </a:r>
            <a:r>
              <a:rPr sz="3200" b="1" u="sng" spc="-105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3200" b="1" u="sng">
                <a:solidFill>
                  <a:srgbClr val="FF0000"/>
                </a:solidFill>
                <a:latin typeface="Times New Roman"/>
                <a:cs typeface="Times New Roman"/>
              </a:rPr>
              <a:t>administration</a:t>
            </a:r>
            <a:endParaRPr sz="3200" u="sng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81000" y="838200"/>
            <a:ext cx="8382000" cy="515269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330200" indent="-343535">
              <a:lnSpc>
                <a:spcPct val="150000"/>
              </a:lnSpc>
              <a:spcBef>
                <a:spcPts val="100"/>
              </a:spcBef>
              <a:buChar char="•"/>
              <a:tabLst>
                <a:tab pos="355600" algn="l"/>
                <a:tab pos="356235" algn="l"/>
              </a:tabLst>
            </a:pPr>
            <a:r>
              <a:rPr sz="2400" spc="-5" dirty="0">
                <a:latin typeface="Times New Roman"/>
                <a:cs typeface="Times New Roman"/>
              </a:rPr>
              <a:t>After </a:t>
            </a:r>
            <a:r>
              <a:rPr sz="2400" dirty="0">
                <a:latin typeface="Times New Roman"/>
                <a:cs typeface="Times New Roman"/>
              </a:rPr>
              <a:t>test </a:t>
            </a:r>
            <a:r>
              <a:rPr sz="2400">
                <a:latin typeface="Times New Roman"/>
                <a:cs typeface="Times New Roman"/>
              </a:rPr>
              <a:t>dose </a:t>
            </a:r>
            <a:r>
              <a:rPr lang="en-US" sz="2400" dirty="0">
                <a:latin typeface="Times New Roman"/>
                <a:cs typeface="Times New Roman"/>
              </a:rPr>
              <a:t>of 0.5 ml </a:t>
            </a:r>
            <a:r>
              <a:rPr sz="2400">
                <a:latin typeface="Times New Roman"/>
                <a:cs typeface="Times New Roman"/>
              </a:rPr>
              <a:t>injected </a:t>
            </a:r>
            <a:r>
              <a:rPr sz="2400" spc="-5" dirty="0">
                <a:latin typeface="Times New Roman"/>
                <a:cs typeface="Times New Roman"/>
              </a:rPr>
              <a:t>I.V </a:t>
            </a:r>
            <a:r>
              <a:rPr sz="2400" dirty="0">
                <a:latin typeface="Times New Roman"/>
                <a:cs typeface="Times New Roman"/>
              </a:rPr>
              <a:t>over </a:t>
            </a:r>
            <a:r>
              <a:rPr sz="2400" spc="-5" dirty="0">
                <a:latin typeface="Times New Roman"/>
                <a:cs typeface="Times New Roman"/>
              </a:rPr>
              <a:t>5-10mins, </a:t>
            </a:r>
            <a:r>
              <a:rPr sz="2400" spc="-10" dirty="0">
                <a:latin typeface="Times New Roman"/>
                <a:cs typeface="Times New Roman"/>
              </a:rPr>
              <a:t>2ml </a:t>
            </a:r>
            <a:r>
              <a:rPr sz="2400">
                <a:latin typeface="Times New Roman"/>
                <a:cs typeface="Times New Roman"/>
              </a:rPr>
              <a:t>injected/day  </a:t>
            </a:r>
            <a:r>
              <a:rPr lang="en-US" sz="2400" dirty="0">
                <a:latin typeface="Times New Roman"/>
                <a:cs typeface="Times New Roman"/>
              </a:rPr>
              <a:t>by taking </a:t>
            </a:r>
            <a:r>
              <a:rPr sz="2400" spc="-5">
                <a:latin typeface="Times New Roman"/>
                <a:cs typeface="Times New Roman"/>
              </a:rPr>
              <a:t>10</a:t>
            </a:r>
            <a:r>
              <a:rPr lang="en-US" sz="2400" spc="-5" dirty="0">
                <a:latin typeface="Times New Roman"/>
                <a:cs typeface="Times New Roman"/>
              </a:rPr>
              <a:t> </a:t>
            </a:r>
            <a:r>
              <a:rPr sz="2400" spc="-5">
                <a:latin typeface="Times New Roman"/>
                <a:cs typeface="Times New Roman"/>
              </a:rPr>
              <a:t>mins</a:t>
            </a:r>
            <a:r>
              <a:rPr lang="en-US" sz="2400" spc="-5" dirty="0">
                <a:latin typeface="Times New Roman"/>
                <a:cs typeface="Times New Roman"/>
              </a:rPr>
              <a:t> for injection.</a:t>
            </a:r>
            <a:endParaRPr sz="2400">
              <a:latin typeface="Times New Roman"/>
              <a:cs typeface="Times New Roman"/>
            </a:endParaRPr>
          </a:p>
          <a:p>
            <a:pPr marL="355600" marR="171450" indent="-343535">
              <a:lnSpc>
                <a:spcPct val="150000"/>
              </a:lnSpc>
              <a:spcBef>
                <a:spcPts val="575"/>
              </a:spcBef>
              <a:buChar char="•"/>
              <a:tabLst>
                <a:tab pos="355600" algn="l"/>
                <a:tab pos="356235" algn="l"/>
              </a:tabLst>
            </a:pPr>
            <a:r>
              <a:rPr sz="2400" spc="-5" dirty="0">
                <a:latin typeface="Times New Roman"/>
                <a:cs typeface="Times New Roman"/>
              </a:rPr>
              <a:t>Alternatively </a:t>
            </a:r>
            <a:r>
              <a:rPr sz="2400" dirty="0">
                <a:latin typeface="Times New Roman"/>
                <a:cs typeface="Times New Roman"/>
              </a:rPr>
              <a:t>total calculated dose is diluted in </a:t>
            </a:r>
            <a:r>
              <a:rPr sz="2400" spc="-5" dirty="0">
                <a:latin typeface="Times New Roman"/>
                <a:cs typeface="Times New Roman"/>
              </a:rPr>
              <a:t>500ml </a:t>
            </a:r>
            <a:r>
              <a:rPr sz="2400" dirty="0">
                <a:latin typeface="Times New Roman"/>
                <a:cs typeface="Times New Roman"/>
              </a:rPr>
              <a:t>of  glucose/saline solution </a:t>
            </a:r>
            <a:r>
              <a:rPr sz="2400" spc="-5" dirty="0">
                <a:latin typeface="Times New Roman"/>
                <a:cs typeface="Times New Roman"/>
              </a:rPr>
              <a:t>infused </a:t>
            </a:r>
            <a:r>
              <a:rPr sz="2400" dirty="0">
                <a:latin typeface="Times New Roman"/>
                <a:cs typeface="Times New Roman"/>
              </a:rPr>
              <a:t>i.v </a:t>
            </a:r>
            <a:r>
              <a:rPr sz="2400" spc="-5">
                <a:latin typeface="Times New Roman"/>
                <a:cs typeface="Times New Roman"/>
              </a:rPr>
              <a:t>over </a:t>
            </a:r>
            <a:r>
              <a:rPr lang="en-US" sz="2400" spc="-5" dirty="0">
                <a:latin typeface="Times New Roman"/>
                <a:cs typeface="Times New Roman"/>
              </a:rPr>
              <a:t> </a:t>
            </a:r>
            <a:r>
              <a:rPr sz="2400">
                <a:latin typeface="Times New Roman"/>
                <a:cs typeface="Times New Roman"/>
              </a:rPr>
              <a:t>6-8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sz="2400">
                <a:latin typeface="Times New Roman"/>
                <a:cs typeface="Times New Roman"/>
              </a:rPr>
              <a:t>hrs 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sz="2400">
                <a:latin typeface="Times New Roman"/>
                <a:cs typeface="Times New Roman"/>
              </a:rPr>
              <a:t>under</a:t>
            </a:r>
            <a:r>
              <a:rPr sz="2400" spc="-85">
                <a:latin typeface="Times New Roman"/>
                <a:cs typeface="Times New Roman"/>
              </a:rPr>
              <a:t> </a:t>
            </a:r>
            <a:r>
              <a:rPr sz="2400">
                <a:latin typeface="Times New Roman"/>
                <a:cs typeface="Times New Roman"/>
              </a:rPr>
              <a:t>constant  observation</a:t>
            </a:r>
            <a:r>
              <a:rPr lang="en-US" sz="2400" dirty="0">
                <a:latin typeface="Times New Roman"/>
                <a:cs typeface="Times New Roman"/>
              </a:rPr>
              <a:t>.</a:t>
            </a:r>
            <a:endParaRPr sz="2400">
              <a:latin typeface="Times New Roman"/>
              <a:cs typeface="Times New Roman"/>
            </a:endParaRPr>
          </a:p>
          <a:p>
            <a:pPr marL="355600" marR="525780" indent="-343535">
              <a:lnSpc>
                <a:spcPct val="150000"/>
              </a:lnSpc>
              <a:spcBef>
                <a:spcPts val="575"/>
              </a:spcBef>
              <a:buChar char="•"/>
              <a:tabLst>
                <a:tab pos="355600" algn="l"/>
                <a:tab pos="356235" algn="l"/>
              </a:tabLst>
            </a:pPr>
            <a:r>
              <a:rPr sz="2400" dirty="0">
                <a:latin typeface="Times New Roman"/>
                <a:cs typeface="Times New Roman"/>
              </a:rPr>
              <a:t>If any </a:t>
            </a:r>
            <a:r>
              <a:rPr sz="2400" spc="-5" dirty="0">
                <a:latin typeface="Times New Roman"/>
                <a:cs typeface="Times New Roman"/>
              </a:rPr>
              <a:t>complaints </a:t>
            </a:r>
            <a:r>
              <a:rPr sz="2400" dirty="0">
                <a:latin typeface="Times New Roman"/>
                <a:cs typeface="Times New Roman"/>
              </a:rPr>
              <a:t>of </a:t>
            </a:r>
            <a:r>
              <a:rPr sz="2400" b="1" dirty="0">
                <a:solidFill>
                  <a:srgbClr val="FF0000"/>
                </a:solidFill>
                <a:latin typeface="Times New Roman"/>
                <a:cs typeface="Times New Roman"/>
              </a:rPr>
              <a:t>giddiness, </a:t>
            </a:r>
            <a:r>
              <a:rPr sz="24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paresthesia, </a:t>
            </a:r>
            <a:r>
              <a:rPr sz="2400" b="1" dirty="0">
                <a:solidFill>
                  <a:srgbClr val="FF0000"/>
                </a:solidFill>
                <a:latin typeface="Times New Roman"/>
                <a:cs typeface="Times New Roman"/>
              </a:rPr>
              <a:t>chest</a:t>
            </a:r>
            <a:r>
              <a:rPr sz="2400" b="1" spc="-7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FF0000"/>
                </a:solidFill>
                <a:latin typeface="Times New Roman"/>
                <a:cs typeface="Times New Roman"/>
              </a:rPr>
              <a:t>tightn</a:t>
            </a:r>
            <a:r>
              <a:rPr sz="2400" dirty="0">
                <a:solidFill>
                  <a:srgbClr val="FF0000"/>
                </a:solidFill>
                <a:latin typeface="Times New Roman"/>
                <a:cs typeface="Times New Roman"/>
              </a:rPr>
              <a:t>ess </a:t>
            </a:r>
            <a:r>
              <a:rPr sz="2400" dirty="0">
                <a:latin typeface="Times New Roman"/>
                <a:cs typeface="Times New Roman"/>
              </a:rPr>
              <a:t> present </a:t>
            </a:r>
            <a:r>
              <a:rPr sz="2400" b="1" u="sng" dirty="0">
                <a:latin typeface="Times New Roman"/>
                <a:cs typeface="Times New Roman"/>
              </a:rPr>
              <a:t>should </a:t>
            </a:r>
            <a:r>
              <a:rPr sz="2400" b="1" u="sng">
                <a:latin typeface="Times New Roman"/>
                <a:cs typeface="Times New Roman"/>
              </a:rPr>
              <a:t>be</a:t>
            </a:r>
            <a:r>
              <a:rPr sz="2400" b="1" u="sng" spc="-40">
                <a:latin typeface="Times New Roman"/>
                <a:cs typeface="Times New Roman"/>
              </a:rPr>
              <a:t> </a:t>
            </a:r>
            <a:r>
              <a:rPr sz="2400" b="1" u="sng" spc="-5">
                <a:latin typeface="Times New Roman"/>
                <a:cs typeface="Times New Roman"/>
              </a:rPr>
              <a:t>terminated</a:t>
            </a:r>
            <a:r>
              <a:rPr lang="en-US" sz="2400" b="1" u="sng" spc="-5" dirty="0">
                <a:latin typeface="Times New Roman"/>
                <a:cs typeface="Times New Roman"/>
              </a:rPr>
              <a:t>.</a:t>
            </a:r>
            <a:endParaRPr sz="3500" b="1" u="sng">
              <a:latin typeface="Times New Roman"/>
              <a:cs typeface="Times New Roman"/>
            </a:endParaRPr>
          </a:p>
          <a:p>
            <a:pPr marL="12700" marR="5080">
              <a:lnSpc>
                <a:spcPct val="150000"/>
              </a:lnSpc>
              <a:spcBef>
                <a:spcPts val="5"/>
              </a:spcBef>
              <a:tabLst>
                <a:tab pos="6339840" algn="l"/>
              </a:tabLst>
            </a:pPr>
            <a:r>
              <a:rPr sz="2400" dirty="0">
                <a:latin typeface="Times New Roman"/>
                <a:cs typeface="Times New Roman"/>
              </a:rPr>
              <a:t>To avoid </a:t>
            </a:r>
            <a:r>
              <a:rPr sz="2400" spc="-5" dirty="0">
                <a:latin typeface="Times New Roman"/>
                <a:cs typeface="Times New Roman"/>
              </a:rPr>
              <a:t>risk </a:t>
            </a:r>
            <a:r>
              <a:rPr sz="2400" dirty="0">
                <a:latin typeface="Times New Roman"/>
                <a:cs typeface="Times New Roman"/>
              </a:rPr>
              <a:t>of </a:t>
            </a:r>
            <a:r>
              <a:rPr sz="2400" spc="-5" dirty="0">
                <a:latin typeface="Times New Roman"/>
                <a:cs typeface="Times New Roman"/>
              </a:rPr>
              <a:t>hypersensitivity 0.25-0.5ml</a:t>
            </a:r>
            <a:r>
              <a:rPr sz="2400" spc="4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inj</a:t>
            </a:r>
            <a:r>
              <a:rPr sz="2400" spc="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i.v	over to</a:t>
            </a:r>
            <a:r>
              <a:rPr sz="2400" spc="-114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½-1hr  reactions perform </a:t>
            </a:r>
            <a:r>
              <a:rPr sz="2400" spc="-5" dirty="0">
                <a:latin typeface="Times New Roman"/>
                <a:cs typeface="Times New Roman"/>
              </a:rPr>
              <a:t>sensitivity </a:t>
            </a:r>
            <a:r>
              <a:rPr sz="2400" dirty="0">
                <a:latin typeface="Times New Roman"/>
                <a:cs typeface="Times New Roman"/>
              </a:rPr>
              <a:t>test with </a:t>
            </a:r>
            <a:r>
              <a:rPr sz="2400" spc="-5" dirty="0">
                <a:latin typeface="Times New Roman"/>
                <a:cs typeface="Times New Roman"/>
              </a:rPr>
              <a:t>small </a:t>
            </a:r>
            <a:r>
              <a:rPr sz="2400" dirty="0">
                <a:latin typeface="Times New Roman"/>
                <a:cs typeface="Times New Roman"/>
              </a:rPr>
              <a:t>test dose </a:t>
            </a:r>
            <a:r>
              <a:rPr sz="2400" spc="-5">
                <a:latin typeface="Times New Roman"/>
                <a:cs typeface="Times New Roman"/>
              </a:rPr>
              <a:t>before  </a:t>
            </a:r>
            <a:r>
              <a:rPr sz="2400">
                <a:latin typeface="Times New Roman"/>
                <a:cs typeface="Times New Roman"/>
              </a:rPr>
              <a:t>i.v/i.m</a:t>
            </a:r>
            <a:r>
              <a:rPr lang="en-US" sz="2400" dirty="0">
                <a:latin typeface="Times New Roman"/>
                <a:cs typeface="Times New Roman"/>
              </a:rPr>
              <a:t>.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04800" y="0"/>
            <a:ext cx="8382000" cy="548640"/>
          </a:xfrm>
          <a:custGeom>
            <a:avLst/>
            <a:gdLst/>
            <a:ahLst/>
            <a:cxnLst/>
            <a:rect l="l" t="t" r="r" b="b"/>
            <a:pathLst>
              <a:path w="8229600" h="274320">
                <a:moveTo>
                  <a:pt x="8229600" y="0"/>
                </a:moveTo>
                <a:lnTo>
                  <a:pt x="0" y="0"/>
                </a:lnTo>
                <a:lnTo>
                  <a:pt x="0" y="274319"/>
                </a:lnTo>
                <a:lnTo>
                  <a:pt x="8229600" y="274319"/>
                </a:lnTo>
                <a:lnTo>
                  <a:pt x="8229600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362200" y="228600"/>
            <a:ext cx="4953000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sz="2400" b="1" u="sng" spc="-5" dirty="0">
                <a:solidFill>
                  <a:srgbClr val="FF0000"/>
                </a:solidFill>
                <a:latin typeface="Times New Roman"/>
                <a:cs typeface="Times New Roman"/>
              </a:rPr>
              <a:t>ADVERSE DRUG</a:t>
            </a:r>
            <a:r>
              <a:rPr sz="2400" b="1" u="sng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400" b="1" u="sng" spc="-5" dirty="0">
                <a:solidFill>
                  <a:srgbClr val="FF0000"/>
                </a:solidFill>
                <a:latin typeface="Times New Roman"/>
                <a:cs typeface="Times New Roman"/>
              </a:rPr>
              <a:t>REACTIONS</a:t>
            </a:r>
            <a:endParaRPr sz="2400" u="sng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79831" y="691895"/>
            <a:ext cx="8784590" cy="5832475"/>
          </a:xfrm>
          <a:custGeom>
            <a:avLst/>
            <a:gdLst/>
            <a:ahLst/>
            <a:cxnLst/>
            <a:rect l="l" t="t" r="r" b="b"/>
            <a:pathLst>
              <a:path w="8784590" h="5832475">
                <a:moveTo>
                  <a:pt x="8784336" y="0"/>
                </a:moveTo>
                <a:lnTo>
                  <a:pt x="0" y="0"/>
                </a:lnTo>
                <a:lnTo>
                  <a:pt x="0" y="5832348"/>
                </a:lnTo>
                <a:lnTo>
                  <a:pt x="8784336" y="5832348"/>
                </a:lnTo>
                <a:lnTo>
                  <a:pt x="8784336" y="0"/>
                </a:lnTo>
                <a:close/>
              </a:path>
            </a:pathLst>
          </a:custGeom>
          <a:solidFill>
            <a:srgbClr val="BADFE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258267" y="641731"/>
            <a:ext cx="8580755" cy="6345007"/>
          </a:xfrm>
          <a:prstGeom prst="rect">
            <a:avLst/>
          </a:prstGeom>
        </p:spPr>
        <p:txBody>
          <a:bodyPr vert="horz" wrap="square" lIns="0" tIns="85725" rIns="0" bIns="0" rtlCol="0">
            <a:spAutoFit/>
          </a:bodyPr>
          <a:lstStyle/>
          <a:p>
            <a:pPr marL="12700" algn="ctr">
              <a:lnSpc>
                <a:spcPct val="200000"/>
              </a:lnSpc>
              <a:spcBef>
                <a:spcPts val="675"/>
              </a:spcBef>
            </a:pPr>
            <a:r>
              <a:rPr sz="2400" b="1" u="sng" dirty="0">
                <a:solidFill>
                  <a:srgbClr val="FF0000"/>
                </a:solidFill>
                <a:latin typeface="Times New Roman"/>
                <a:cs typeface="Times New Roman"/>
              </a:rPr>
              <a:t>Local:</a:t>
            </a:r>
            <a:endParaRPr sz="2400" u="sng">
              <a:latin typeface="Times New Roman"/>
              <a:cs typeface="Times New Roman"/>
            </a:endParaRPr>
          </a:p>
          <a:p>
            <a:pPr marL="12700">
              <a:lnSpc>
                <a:spcPct val="200000"/>
              </a:lnSpc>
              <a:spcBef>
                <a:spcPts val="575"/>
              </a:spcBef>
            </a:pPr>
            <a:r>
              <a:rPr sz="2400" spc="-5" dirty="0">
                <a:latin typeface="Times New Roman"/>
                <a:cs typeface="Times New Roman"/>
              </a:rPr>
              <a:t>Pain at inj </a:t>
            </a:r>
            <a:r>
              <a:rPr sz="2400" dirty="0">
                <a:latin typeface="Times New Roman"/>
                <a:cs typeface="Times New Roman"/>
              </a:rPr>
              <a:t>site, pigmentation, sterile </a:t>
            </a:r>
            <a:r>
              <a:rPr sz="2400" spc="-5" dirty="0">
                <a:latin typeface="Times New Roman"/>
                <a:cs typeface="Times New Roman"/>
              </a:rPr>
              <a:t>abscess- </a:t>
            </a:r>
            <a:r>
              <a:rPr sz="2400" dirty="0">
                <a:latin typeface="Times New Roman"/>
                <a:cs typeface="Times New Roman"/>
              </a:rPr>
              <a:t>old </a:t>
            </a:r>
            <a:r>
              <a:rPr sz="2400" spc="-5">
                <a:latin typeface="Times New Roman"/>
                <a:cs typeface="Times New Roman"/>
              </a:rPr>
              <a:t>deblitated</a:t>
            </a:r>
            <a:r>
              <a:rPr sz="2400" spc="-125">
                <a:latin typeface="Times New Roman"/>
                <a:cs typeface="Times New Roman"/>
              </a:rPr>
              <a:t> </a:t>
            </a:r>
            <a:r>
              <a:rPr sz="2400" spc="-5">
                <a:latin typeface="Times New Roman"/>
                <a:cs typeface="Times New Roman"/>
              </a:rPr>
              <a:t>pts</a:t>
            </a:r>
            <a:r>
              <a:rPr lang="en-US" sz="2400" spc="-5" dirty="0">
                <a:latin typeface="Times New Roman"/>
                <a:cs typeface="Times New Roman"/>
              </a:rPr>
              <a:t>.</a:t>
            </a:r>
            <a:endParaRPr sz="2400">
              <a:latin typeface="Times New Roman"/>
              <a:cs typeface="Times New Roman"/>
            </a:endParaRPr>
          </a:p>
          <a:p>
            <a:pPr marL="12700" algn="ctr">
              <a:lnSpc>
                <a:spcPct val="200000"/>
              </a:lnSpc>
              <a:spcBef>
                <a:spcPts val="575"/>
              </a:spcBef>
            </a:pPr>
            <a:r>
              <a:rPr sz="2400" b="1" u="sng" dirty="0">
                <a:solidFill>
                  <a:srgbClr val="FF0000"/>
                </a:solidFill>
                <a:latin typeface="Times New Roman"/>
                <a:cs typeface="Times New Roman"/>
              </a:rPr>
              <a:t>Systemic:</a:t>
            </a:r>
            <a:endParaRPr sz="2400" u="sng">
              <a:latin typeface="Times New Roman"/>
              <a:cs typeface="Times New Roman"/>
            </a:endParaRPr>
          </a:p>
          <a:p>
            <a:pPr marL="12700">
              <a:lnSpc>
                <a:spcPct val="200000"/>
              </a:lnSpc>
              <a:spcBef>
                <a:spcPts val="575"/>
              </a:spcBef>
            </a:pPr>
            <a:r>
              <a:rPr sz="2400" dirty="0">
                <a:latin typeface="Times New Roman"/>
                <a:cs typeface="Times New Roman"/>
              </a:rPr>
              <a:t>Fever, headache, joint pain, flushing, </a:t>
            </a:r>
            <a:r>
              <a:rPr sz="2400" spc="-5" dirty="0">
                <a:latin typeface="Times New Roman"/>
                <a:cs typeface="Times New Roman"/>
              </a:rPr>
              <a:t>palpitation, </a:t>
            </a:r>
            <a:r>
              <a:rPr sz="2400" dirty="0">
                <a:latin typeface="Times New Roman"/>
                <a:cs typeface="Times New Roman"/>
              </a:rPr>
              <a:t>chest</a:t>
            </a:r>
            <a:r>
              <a:rPr sz="2400" spc="-14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pain,</a:t>
            </a:r>
            <a:endParaRPr sz="2400">
              <a:latin typeface="Times New Roman"/>
              <a:cs typeface="Times New Roman"/>
            </a:endParaRPr>
          </a:p>
          <a:p>
            <a:pPr marL="12700">
              <a:lnSpc>
                <a:spcPct val="200000"/>
              </a:lnSpc>
              <a:spcBef>
                <a:spcPts val="5"/>
              </a:spcBef>
            </a:pPr>
            <a:r>
              <a:rPr sz="2400" dirty="0">
                <a:latin typeface="Times New Roman"/>
                <a:cs typeface="Times New Roman"/>
              </a:rPr>
              <a:t>dyspnoea, </a:t>
            </a:r>
            <a:r>
              <a:rPr sz="2400" spc="-5" dirty="0">
                <a:latin typeface="Times New Roman"/>
                <a:cs typeface="Times New Roman"/>
              </a:rPr>
              <a:t>lymph </a:t>
            </a:r>
            <a:r>
              <a:rPr sz="2400">
                <a:latin typeface="Times New Roman"/>
                <a:cs typeface="Times New Roman"/>
              </a:rPr>
              <a:t>node</a:t>
            </a:r>
            <a:r>
              <a:rPr sz="2400" spc="-20">
                <a:latin typeface="Times New Roman"/>
                <a:cs typeface="Times New Roman"/>
              </a:rPr>
              <a:t> </a:t>
            </a:r>
            <a:r>
              <a:rPr sz="2400" spc="-5">
                <a:latin typeface="Times New Roman"/>
                <a:cs typeface="Times New Roman"/>
              </a:rPr>
              <a:t>enlargement</a:t>
            </a:r>
            <a:r>
              <a:rPr lang="en-US" sz="2400" spc="-5" dirty="0">
                <a:latin typeface="Times New Roman"/>
                <a:cs typeface="Times New Roman"/>
              </a:rPr>
              <a:t>.</a:t>
            </a:r>
            <a:endParaRPr sz="2400">
              <a:latin typeface="Times New Roman"/>
              <a:cs typeface="Times New Roman"/>
            </a:endParaRPr>
          </a:p>
          <a:p>
            <a:pPr marL="12700" algn="ctr">
              <a:lnSpc>
                <a:spcPct val="200000"/>
              </a:lnSpc>
              <a:spcBef>
                <a:spcPts val="575"/>
              </a:spcBef>
            </a:pPr>
            <a:r>
              <a:rPr sz="2400" b="1" u="sng" spc="-5" dirty="0">
                <a:solidFill>
                  <a:srgbClr val="FF0000"/>
                </a:solidFill>
                <a:latin typeface="Times New Roman"/>
                <a:cs typeface="Times New Roman"/>
              </a:rPr>
              <a:t>Rare:</a:t>
            </a:r>
            <a:endParaRPr sz="2400" u="sng">
              <a:latin typeface="Times New Roman"/>
              <a:cs typeface="Times New Roman"/>
            </a:endParaRPr>
          </a:p>
          <a:p>
            <a:pPr marL="12700">
              <a:lnSpc>
                <a:spcPct val="200000"/>
              </a:lnSpc>
              <a:spcBef>
                <a:spcPts val="575"/>
              </a:spcBef>
            </a:pPr>
            <a:r>
              <a:rPr sz="2400" dirty="0">
                <a:latin typeface="Times New Roman"/>
                <a:cs typeface="Times New Roman"/>
              </a:rPr>
              <a:t>Anaphylactoid reaction vascular collapse </a:t>
            </a:r>
            <a:r>
              <a:rPr sz="2400">
                <a:latin typeface="Times New Roman"/>
                <a:cs typeface="Times New Roman"/>
              </a:rPr>
              <a:t>and</a:t>
            </a:r>
            <a:r>
              <a:rPr sz="2400" spc="-155">
                <a:latin typeface="Times New Roman"/>
                <a:cs typeface="Times New Roman"/>
              </a:rPr>
              <a:t> </a:t>
            </a:r>
            <a:r>
              <a:rPr sz="2400">
                <a:latin typeface="Times New Roman"/>
                <a:cs typeface="Times New Roman"/>
              </a:rPr>
              <a:t>death</a:t>
            </a:r>
            <a:r>
              <a:rPr lang="en-US" sz="2400" dirty="0">
                <a:latin typeface="Times New Roman"/>
                <a:cs typeface="Times New Roman"/>
              </a:rPr>
              <a:t>.</a:t>
            </a:r>
          </a:p>
          <a:p>
            <a:pPr marL="12700">
              <a:lnSpc>
                <a:spcPct val="200000"/>
              </a:lnSpc>
              <a:spcBef>
                <a:spcPts val="575"/>
              </a:spcBef>
            </a:pPr>
            <a:endParaRPr lang="en-US" sz="24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467600" cy="838200"/>
          </a:xfrm>
        </p:spPr>
        <p:txBody>
          <a:bodyPr>
            <a:normAutofit/>
          </a:bodyPr>
          <a:lstStyle/>
          <a:p>
            <a:pPr algn="ctr"/>
            <a:r>
              <a:rPr lang="en-US" sz="2400" b="1" u="sng" spc="-5" dirty="0">
                <a:solidFill>
                  <a:srgbClr val="FF0000"/>
                </a:solidFill>
                <a:latin typeface="Times New Roman"/>
                <a:cs typeface="Times New Roman"/>
              </a:rPr>
              <a:t>IRON  SORBITOL  CITRIC ACID</a:t>
            </a:r>
            <a:r>
              <a:rPr lang="en-US" sz="2400" b="1" u="sng" spc="65" dirty="0">
                <a:solidFill>
                  <a:srgbClr val="FF0000"/>
                </a:solidFill>
                <a:latin typeface="Times New Roman"/>
                <a:cs typeface="Times New Roman"/>
              </a:rPr>
              <a:t>  </a:t>
            </a:r>
            <a:r>
              <a:rPr lang="en-US" sz="2400" b="1" u="sng" spc="-5" dirty="0">
                <a:solidFill>
                  <a:srgbClr val="FF0000"/>
                </a:solidFill>
                <a:latin typeface="Times New Roman"/>
                <a:cs typeface="Times New Roman"/>
              </a:rPr>
              <a:t>COMPLEX:</a:t>
            </a:r>
            <a:br>
              <a:rPr lang="en-US" sz="2400" u="sng" dirty="0">
                <a:latin typeface="Times New Roman"/>
                <a:cs typeface="Times New Roman"/>
              </a:rPr>
            </a:b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609600"/>
            <a:ext cx="8001000" cy="5864352"/>
          </a:xfrm>
        </p:spPr>
        <p:txBody>
          <a:bodyPr/>
          <a:lstStyle/>
          <a:p>
            <a:pPr>
              <a:lnSpc>
                <a:spcPct val="200000"/>
              </a:lnSpc>
            </a:pPr>
            <a:r>
              <a:rPr lang="en-US" dirty="0"/>
              <a:t>It is a low molecular weight complex which can be injected only </a:t>
            </a:r>
            <a:r>
              <a:rPr lang="en-US" dirty="0" err="1"/>
              <a:t>i.m</a:t>
            </a:r>
            <a:r>
              <a:rPr lang="en-US" dirty="0"/>
              <a:t>., from where absorption occurs directly into circulation and not through </a:t>
            </a:r>
            <a:r>
              <a:rPr lang="en-US" dirty="0" err="1"/>
              <a:t>lymphatics</a:t>
            </a:r>
            <a:r>
              <a:rPr lang="en-US" dirty="0"/>
              <a:t>. </a:t>
            </a:r>
          </a:p>
          <a:p>
            <a:pPr>
              <a:lnSpc>
                <a:spcPct val="200000"/>
              </a:lnSpc>
            </a:pPr>
            <a:r>
              <a:rPr lang="en-US" dirty="0"/>
              <a:t>No local binding in muscle occurs, but about 30% of the dose is excreted in urine; the calculated total dose has to be increased accordingly. 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467600" cy="838200"/>
          </a:xfrm>
        </p:spPr>
        <p:txBody>
          <a:bodyPr>
            <a:normAutofit/>
          </a:bodyPr>
          <a:lstStyle/>
          <a:p>
            <a:pPr algn="ctr"/>
            <a:r>
              <a:rPr lang="en-US" sz="2400" b="1" u="sng" spc="-5" dirty="0">
                <a:solidFill>
                  <a:srgbClr val="FF0000"/>
                </a:solidFill>
                <a:latin typeface="Times New Roman"/>
                <a:cs typeface="Times New Roman"/>
              </a:rPr>
              <a:t>IRON  SORBITOL  CITRIC ACID</a:t>
            </a:r>
            <a:r>
              <a:rPr lang="en-US" sz="2400" b="1" u="sng" spc="65" dirty="0">
                <a:solidFill>
                  <a:srgbClr val="FF0000"/>
                </a:solidFill>
                <a:latin typeface="Times New Roman"/>
                <a:cs typeface="Times New Roman"/>
              </a:rPr>
              <a:t>  </a:t>
            </a:r>
            <a:r>
              <a:rPr lang="en-US" sz="2400" b="1" u="sng" spc="-5" dirty="0">
                <a:solidFill>
                  <a:srgbClr val="FF0000"/>
                </a:solidFill>
                <a:latin typeface="Times New Roman"/>
                <a:cs typeface="Times New Roman"/>
              </a:rPr>
              <a:t>COMPLEX:</a:t>
            </a:r>
            <a:br>
              <a:rPr lang="en-US" sz="2400" u="sng" dirty="0">
                <a:latin typeface="Times New Roman"/>
                <a:cs typeface="Times New Roman"/>
              </a:rPr>
            </a:b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609600"/>
            <a:ext cx="8001000" cy="5864352"/>
          </a:xfrm>
        </p:spPr>
        <p:txBody>
          <a:bodyPr>
            <a:normAutofit lnSpcReduction="10000"/>
          </a:bodyPr>
          <a:lstStyle/>
          <a:p>
            <a:pPr>
              <a:lnSpc>
                <a:spcPct val="160000"/>
              </a:lnSpc>
            </a:pPr>
            <a:r>
              <a:rPr lang="en-US" dirty="0"/>
              <a:t>Patient may be alarmed because the urine turns brown after some time. Iron-</a:t>
            </a:r>
            <a:r>
              <a:rPr lang="en-US" dirty="0" err="1"/>
              <a:t>sorbitol</a:t>
            </a:r>
            <a:r>
              <a:rPr lang="en-US" dirty="0"/>
              <a:t>-citric acid </a:t>
            </a:r>
            <a:r>
              <a:rPr lang="en-US" u="sng" dirty="0">
                <a:solidFill>
                  <a:srgbClr val="FF0000"/>
                </a:solidFill>
              </a:rPr>
              <a:t>binds to </a:t>
            </a:r>
            <a:r>
              <a:rPr lang="en-US" u="sng" dirty="0" err="1">
                <a:solidFill>
                  <a:srgbClr val="FF0000"/>
                </a:solidFill>
              </a:rPr>
              <a:t>transferrin</a:t>
            </a:r>
            <a:r>
              <a:rPr lang="en-US" u="sng" dirty="0">
                <a:solidFill>
                  <a:srgbClr val="FF0000"/>
                </a:solidFill>
              </a:rPr>
              <a:t> in plasma and may saturate it if </a:t>
            </a:r>
            <a:r>
              <a:rPr lang="en-US" dirty="0"/>
              <a:t>present in large quantity.</a:t>
            </a:r>
          </a:p>
          <a:p>
            <a:pPr>
              <a:lnSpc>
                <a:spcPct val="160000"/>
              </a:lnSpc>
            </a:pPr>
            <a:r>
              <a:rPr lang="en-US" dirty="0"/>
              <a:t>That is why it is </a:t>
            </a:r>
            <a:r>
              <a:rPr lang="en-US" b="1" u="sng" dirty="0">
                <a:solidFill>
                  <a:srgbClr val="FF0000"/>
                </a:solidFill>
              </a:rPr>
              <a:t>not suitable for </a:t>
            </a:r>
            <a:r>
              <a:rPr lang="en-US" b="1" u="sng" dirty="0" err="1">
                <a:solidFill>
                  <a:srgbClr val="FF0000"/>
                </a:solidFill>
              </a:rPr>
              <a:t>i.v</a:t>
            </a:r>
            <a:r>
              <a:rPr lang="en-US" b="1" u="sng" dirty="0">
                <a:solidFill>
                  <a:srgbClr val="FF0000"/>
                </a:solidFill>
              </a:rPr>
              <a:t>. </a:t>
            </a:r>
            <a:r>
              <a:rPr lang="en-US" dirty="0"/>
              <a:t>injection or infusion, as the remaining free iron is highly toxic.</a:t>
            </a:r>
          </a:p>
          <a:p>
            <a:pPr>
              <a:lnSpc>
                <a:spcPct val="160000"/>
              </a:lnSpc>
            </a:pPr>
            <a:r>
              <a:rPr lang="en-US" dirty="0"/>
              <a:t> Even with the recommended </a:t>
            </a:r>
            <a:r>
              <a:rPr lang="en-US" dirty="0" err="1"/>
              <a:t>i.m</a:t>
            </a:r>
            <a:r>
              <a:rPr lang="en-US" dirty="0"/>
              <a:t>. dose, incidence of immediate reaction, including ventricular tachycardia, A-V block, other irregularities, hypotension, flushing is higher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086100" y="230124"/>
            <a:ext cx="2999231" cy="8991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971800" y="152400"/>
            <a:ext cx="2795270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sz="32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DEFINITI</a:t>
            </a:r>
            <a:r>
              <a:rPr sz="3200" b="1" u="sng" spc="5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sz="32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endParaRPr sz="3200" u="sng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342900" y="1053083"/>
            <a:ext cx="8343900" cy="5073650"/>
            <a:chOff x="342900" y="1053083"/>
            <a:chExt cx="8343900" cy="5073650"/>
          </a:xfrm>
        </p:grpSpPr>
        <p:sp>
          <p:nvSpPr>
            <p:cNvPr id="5" name="object 5"/>
            <p:cNvSpPr/>
            <p:nvPr/>
          </p:nvSpPr>
          <p:spPr>
            <a:xfrm>
              <a:off x="457200" y="1053083"/>
              <a:ext cx="8229600" cy="5073650"/>
            </a:xfrm>
            <a:custGeom>
              <a:avLst/>
              <a:gdLst/>
              <a:ahLst/>
              <a:cxnLst/>
              <a:rect l="l" t="t" r="r" b="b"/>
              <a:pathLst>
                <a:path w="8229600" h="5073650">
                  <a:moveTo>
                    <a:pt x="8229600" y="0"/>
                  </a:moveTo>
                  <a:lnTo>
                    <a:pt x="0" y="0"/>
                  </a:lnTo>
                  <a:lnTo>
                    <a:pt x="0" y="5073396"/>
                  </a:lnTo>
                  <a:lnTo>
                    <a:pt x="8229600" y="5073396"/>
                  </a:lnTo>
                  <a:lnTo>
                    <a:pt x="8229600" y="0"/>
                  </a:lnTo>
                  <a:close/>
                </a:path>
              </a:pathLst>
            </a:custGeom>
            <a:solidFill>
              <a:srgbClr val="BADFE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342900" y="2269236"/>
              <a:ext cx="562356" cy="736091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 txBox="1"/>
          <p:nvPr/>
        </p:nvSpPr>
        <p:spPr>
          <a:xfrm>
            <a:off x="228600" y="914400"/>
            <a:ext cx="8202295" cy="5275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200000"/>
              </a:lnSpc>
              <a:spcBef>
                <a:spcPts val="100"/>
              </a:spcBef>
              <a:buFont typeface="Wingdings" pitchFamily="2" charset="2"/>
              <a:buChar char="q"/>
            </a:pPr>
            <a:r>
              <a:rPr lang="en-US" sz="2400" b="1" spc="-5" dirty="0">
                <a:latin typeface="Calibri" pitchFamily="34" charset="0"/>
                <a:cs typeface="Times New Roman"/>
              </a:rPr>
              <a:t> </a:t>
            </a:r>
            <a:r>
              <a:rPr sz="2400" b="1" spc="-5">
                <a:latin typeface="Calibri" pitchFamily="34" charset="0"/>
                <a:cs typeface="Times New Roman"/>
              </a:rPr>
              <a:t>These </a:t>
            </a:r>
            <a:r>
              <a:rPr sz="2400" b="1" spc="-20" dirty="0">
                <a:latin typeface="Calibri" pitchFamily="34" charset="0"/>
                <a:cs typeface="Times New Roman"/>
              </a:rPr>
              <a:t>are </a:t>
            </a:r>
            <a:r>
              <a:rPr sz="2400" b="1" dirty="0">
                <a:latin typeface="Calibri" pitchFamily="34" charset="0"/>
                <a:cs typeface="Times New Roman"/>
              </a:rPr>
              <a:t>substances </a:t>
            </a:r>
            <a:r>
              <a:rPr sz="2400" b="1" spc="-15" dirty="0">
                <a:latin typeface="Calibri" pitchFamily="34" charset="0"/>
                <a:cs typeface="Times New Roman"/>
              </a:rPr>
              <a:t>required </a:t>
            </a:r>
            <a:r>
              <a:rPr sz="2400" b="1" dirty="0">
                <a:latin typeface="Calibri" pitchFamily="34" charset="0"/>
                <a:cs typeface="Times New Roman"/>
              </a:rPr>
              <a:t>in blood formation </a:t>
            </a:r>
            <a:r>
              <a:rPr sz="2400" b="1" spc="-20" dirty="0">
                <a:latin typeface="Calibri" pitchFamily="34" charset="0"/>
                <a:cs typeface="Times New Roman"/>
              </a:rPr>
              <a:t>are </a:t>
            </a:r>
            <a:r>
              <a:rPr sz="2400" b="1">
                <a:latin typeface="Calibri" pitchFamily="34" charset="0"/>
                <a:cs typeface="Times New Roman"/>
              </a:rPr>
              <a:t>used</a:t>
            </a:r>
            <a:r>
              <a:rPr sz="2400" b="1" spc="40">
                <a:latin typeface="Calibri" pitchFamily="34" charset="0"/>
                <a:cs typeface="Times New Roman"/>
              </a:rPr>
              <a:t> </a:t>
            </a:r>
            <a:r>
              <a:rPr sz="2400" b="1">
                <a:latin typeface="Calibri" pitchFamily="34" charset="0"/>
                <a:cs typeface="Times New Roman"/>
              </a:rPr>
              <a:t>as</a:t>
            </a:r>
            <a:r>
              <a:rPr lang="en-US" sz="2400" b="1" dirty="0">
                <a:latin typeface="Calibri" pitchFamily="34" charset="0"/>
                <a:cs typeface="Times New Roman"/>
              </a:rPr>
              <a:t> </a:t>
            </a:r>
            <a:r>
              <a:rPr sz="2400" b="1" spc="-5">
                <a:latin typeface="Calibri" pitchFamily="34" charset="0"/>
                <a:cs typeface="Times New Roman"/>
              </a:rPr>
              <a:t>adjuvants </a:t>
            </a:r>
            <a:r>
              <a:rPr lang="en-US" sz="2400" b="1" spc="-5" dirty="0">
                <a:latin typeface="Calibri" pitchFamily="34" charset="0"/>
                <a:cs typeface="Times New Roman"/>
              </a:rPr>
              <a:t> </a:t>
            </a:r>
            <a:r>
              <a:rPr sz="2400" b="1" spc="-5">
                <a:latin typeface="Calibri" pitchFamily="34" charset="0"/>
                <a:cs typeface="Times New Roman"/>
              </a:rPr>
              <a:t>in </a:t>
            </a:r>
            <a:r>
              <a:rPr sz="2400" b="1" spc="-5" dirty="0">
                <a:latin typeface="Calibri" pitchFamily="34" charset="0"/>
                <a:cs typeface="Times New Roman"/>
              </a:rPr>
              <a:t>treatment </a:t>
            </a:r>
            <a:r>
              <a:rPr sz="2400" b="1">
                <a:latin typeface="Calibri" pitchFamily="34" charset="0"/>
                <a:cs typeface="Times New Roman"/>
              </a:rPr>
              <a:t>of an</a:t>
            </a:r>
            <a:r>
              <a:rPr lang="en-US" sz="2400" b="1" dirty="0">
                <a:latin typeface="Calibri" pitchFamily="34" charset="0"/>
                <a:cs typeface="Times New Roman"/>
              </a:rPr>
              <a:t>a</a:t>
            </a:r>
            <a:r>
              <a:rPr sz="2400" b="1">
                <a:latin typeface="Calibri" pitchFamily="34" charset="0"/>
                <a:cs typeface="Times New Roman"/>
              </a:rPr>
              <a:t>emia</a:t>
            </a:r>
            <a:r>
              <a:rPr lang="en-US" sz="2400" b="1" dirty="0">
                <a:latin typeface="Calibri" pitchFamily="34" charset="0"/>
                <a:cs typeface="Times New Roman"/>
              </a:rPr>
              <a:t>.</a:t>
            </a:r>
          </a:p>
          <a:p>
            <a:pPr marL="12700">
              <a:lnSpc>
                <a:spcPct val="200000"/>
              </a:lnSpc>
              <a:spcBef>
                <a:spcPts val="5"/>
              </a:spcBef>
              <a:buFont typeface="Wingdings" pitchFamily="2" charset="2"/>
              <a:buChar char="q"/>
            </a:pPr>
            <a:r>
              <a:rPr lang="en-US" sz="2400" b="1" dirty="0">
                <a:latin typeface="Calibri" pitchFamily="34" charset="0"/>
              </a:rPr>
              <a:t>  </a:t>
            </a:r>
            <a:r>
              <a:rPr lang="en-US" sz="2400" b="1" dirty="0" err="1">
                <a:latin typeface="Calibri" pitchFamily="34" charset="0"/>
              </a:rPr>
              <a:t>Anaemia</a:t>
            </a:r>
            <a:r>
              <a:rPr lang="en-US" sz="2400" b="1" dirty="0">
                <a:latin typeface="Calibri" pitchFamily="34" charset="0"/>
              </a:rPr>
              <a:t>  occurs  when the balance  between production and destruction of RBCs is disturbed by:</a:t>
            </a:r>
            <a:r>
              <a:rPr lang="en-US" sz="2400" dirty="0"/>
              <a:t> </a:t>
            </a:r>
          </a:p>
          <a:p>
            <a:pPr marL="12700">
              <a:lnSpc>
                <a:spcPct val="200000"/>
              </a:lnSpc>
              <a:spcBef>
                <a:spcPts val="5"/>
              </a:spcBef>
            </a:pPr>
            <a:r>
              <a:rPr lang="en-US" sz="2400" dirty="0"/>
              <a:t>(a) </a:t>
            </a:r>
            <a:r>
              <a:rPr lang="en-US" sz="2400" dirty="0">
                <a:latin typeface="Calibri" pitchFamily="34" charset="0"/>
              </a:rPr>
              <a:t>Blood loss (acute or chronic)</a:t>
            </a:r>
          </a:p>
          <a:p>
            <a:pPr marL="12700">
              <a:lnSpc>
                <a:spcPct val="200000"/>
              </a:lnSpc>
              <a:spcBef>
                <a:spcPts val="5"/>
              </a:spcBef>
            </a:pPr>
            <a:r>
              <a:rPr lang="en-US" sz="2400" dirty="0">
                <a:latin typeface="Calibri" pitchFamily="34" charset="0"/>
              </a:rPr>
              <a:t> (b) Impaired red cell formation due to</a:t>
            </a:r>
            <a:endParaRPr sz="2400" b="1">
              <a:latin typeface="Calibri" pitchFamily="34" charset="0"/>
              <a:cs typeface="Times New Roman"/>
            </a:endParaRPr>
          </a:p>
          <a:p>
            <a:pPr marL="443865" indent="-431800">
              <a:lnSpc>
                <a:spcPct val="200000"/>
              </a:lnSpc>
              <a:spcBef>
                <a:spcPts val="655"/>
              </a:spcBef>
              <a:tabLst>
                <a:tab pos="443865" algn="l"/>
                <a:tab pos="444500" algn="l"/>
              </a:tabLst>
            </a:pPr>
            <a:r>
              <a:rPr lang="en-US" sz="2800" spc="-5" dirty="0">
                <a:latin typeface="Calibri" pitchFamily="34" charset="0"/>
                <a:cs typeface="Times New Roman"/>
              </a:rPr>
              <a:t>  </a:t>
            </a:r>
            <a:r>
              <a:rPr lang="en-US" sz="2400" dirty="0">
                <a:latin typeface="Calibri" pitchFamily="34" charset="0"/>
              </a:rPr>
              <a:t>• Deficiency of essential factors, i.e. iron, vitamin B12, folic acid.</a:t>
            </a:r>
            <a:endParaRPr sz="2800">
              <a:latin typeface="Calibri" pitchFamily="34" charset="0"/>
              <a:cs typeface="Times New Roman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458200" cy="4572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u="sng" dirty="0">
                <a:solidFill>
                  <a:schemeClr val="tx1"/>
                </a:solidFill>
              </a:rPr>
              <a:t>Ferrous-sucrose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609600"/>
            <a:ext cx="8153400" cy="5864352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dirty="0"/>
              <a:t>Newer formulation is a high molecular weight complex of iron hydroxide with sucrose, that on </a:t>
            </a:r>
            <a:r>
              <a:rPr lang="en-US" dirty="0" err="1"/>
              <a:t>i.v</a:t>
            </a:r>
            <a:r>
              <a:rPr lang="en-US" dirty="0"/>
              <a:t>. injection is taken up by RE cells, where iron dissociates and is utilized. </a:t>
            </a:r>
          </a:p>
          <a:p>
            <a:pPr>
              <a:lnSpc>
                <a:spcPct val="150000"/>
              </a:lnSpc>
            </a:pPr>
            <a:r>
              <a:rPr lang="en-US" dirty="0"/>
              <a:t>It is safer than the older formulations and a dose of 100 mg can be injected </a:t>
            </a:r>
            <a:r>
              <a:rPr lang="en-US" dirty="0" err="1"/>
              <a:t>i.v</a:t>
            </a:r>
            <a:r>
              <a:rPr lang="en-US" dirty="0"/>
              <a:t>. taking 5 min, once daily to once weekly till the total calculated dose is administered. </a:t>
            </a:r>
          </a:p>
          <a:p>
            <a:pPr>
              <a:lnSpc>
                <a:spcPct val="150000"/>
              </a:lnSpc>
            </a:pPr>
            <a:r>
              <a:rPr lang="en-US" dirty="0"/>
              <a:t>Solution is </a:t>
            </a:r>
            <a:r>
              <a:rPr lang="en-US" u="sng" dirty="0">
                <a:solidFill>
                  <a:srgbClr val="FF0000"/>
                </a:solidFill>
              </a:rPr>
              <a:t>highly alkaline ruling out </a:t>
            </a:r>
            <a:r>
              <a:rPr lang="en-US" u="sng" dirty="0" err="1">
                <a:solidFill>
                  <a:srgbClr val="FF0000"/>
                </a:solidFill>
              </a:rPr>
              <a:t>i.m</a:t>
            </a:r>
            <a:r>
              <a:rPr lang="en-US" u="sng" dirty="0">
                <a:solidFill>
                  <a:srgbClr val="FF0000"/>
                </a:solidFill>
              </a:rPr>
              <a:t>./</a:t>
            </a:r>
            <a:r>
              <a:rPr lang="en-US" u="sng" dirty="0" err="1">
                <a:solidFill>
                  <a:srgbClr val="FF0000"/>
                </a:solidFill>
              </a:rPr>
              <a:t>s.c</a:t>
            </a:r>
            <a:r>
              <a:rPr lang="en-US" u="sng" dirty="0">
                <a:solidFill>
                  <a:srgbClr val="FF0000"/>
                </a:solidFill>
              </a:rPr>
              <a:t>. injection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7848600" cy="6016752"/>
          </a:xfrm>
        </p:spPr>
        <p:txBody>
          <a:bodyPr/>
          <a:lstStyle/>
          <a:p>
            <a:pPr>
              <a:lnSpc>
                <a:spcPct val="200000"/>
              </a:lnSpc>
            </a:pPr>
            <a:r>
              <a:rPr lang="en-US" dirty="0"/>
              <a:t>The incidence of hypersensitivity reaction is very low. </a:t>
            </a:r>
          </a:p>
          <a:p>
            <a:pPr>
              <a:lnSpc>
                <a:spcPct val="200000"/>
              </a:lnSpc>
            </a:pPr>
            <a:r>
              <a:rPr lang="en-US" dirty="0"/>
              <a:t>This preparation is particularly indicated for </a:t>
            </a:r>
            <a:r>
              <a:rPr lang="en-US" dirty="0" err="1"/>
              <a:t>anaemia</a:t>
            </a:r>
            <a:r>
              <a:rPr lang="en-US" dirty="0"/>
              <a:t> in kidney disease patients, but reports of kidney damage are on record.</a:t>
            </a:r>
          </a:p>
          <a:p>
            <a:pPr>
              <a:lnSpc>
                <a:spcPct val="200000"/>
              </a:lnSpc>
            </a:pPr>
            <a:r>
              <a:rPr lang="en-US" dirty="0"/>
              <a:t> Oral iron should not be given concurrently and till 5 days after the last injection.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077200" cy="5334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u="sng" dirty="0"/>
              <a:t>Ferric </a:t>
            </a:r>
            <a:r>
              <a:rPr lang="en-US" b="1" u="sng" dirty="0" err="1"/>
              <a:t>carboxymaltose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914400"/>
            <a:ext cx="8229600" cy="5559552"/>
          </a:xfrm>
        </p:spPr>
        <p:txBody>
          <a:bodyPr>
            <a:normAutofit fontScale="92500"/>
          </a:bodyPr>
          <a:lstStyle/>
          <a:p>
            <a:pPr>
              <a:lnSpc>
                <a:spcPct val="150000"/>
              </a:lnSpc>
            </a:pPr>
            <a:r>
              <a:rPr lang="en-US" dirty="0"/>
              <a:t>It is the latest formulation of iron in which a ferric hydroxide core is stabilized by a carbohydrate shell. </a:t>
            </a:r>
          </a:p>
          <a:p>
            <a:pPr>
              <a:lnSpc>
                <a:spcPct val="150000"/>
              </a:lnSpc>
            </a:pPr>
            <a:r>
              <a:rPr lang="en-US" dirty="0"/>
              <a:t>The macromolecule is rapidly taken up by the RE cells, primarily in bone marrow (</a:t>
            </a:r>
            <a:r>
              <a:rPr lang="en-US" dirty="0" err="1"/>
              <a:t>upto</a:t>
            </a:r>
            <a:r>
              <a:rPr lang="en-US" dirty="0"/>
              <a:t> 80%), as well as in liver and spleen.</a:t>
            </a:r>
          </a:p>
          <a:p>
            <a:r>
              <a:rPr lang="en-US" dirty="0"/>
              <a:t> Iron is released and delivered subsequently to the target cells.</a:t>
            </a:r>
          </a:p>
          <a:p>
            <a:pPr>
              <a:lnSpc>
                <a:spcPct val="150000"/>
              </a:lnSpc>
            </a:pPr>
            <a:r>
              <a:rPr lang="en-US" dirty="0"/>
              <a:t> It is administered either as daily 100 mg </a:t>
            </a:r>
            <a:r>
              <a:rPr lang="en-US" dirty="0" err="1"/>
              <a:t>i.v</a:t>
            </a:r>
            <a:r>
              <a:rPr lang="en-US" dirty="0"/>
              <a:t>. injection, or </a:t>
            </a:r>
            <a:r>
              <a:rPr lang="en-US" dirty="0" err="1"/>
              <a:t>upto</a:t>
            </a:r>
            <a:r>
              <a:rPr lang="en-US" dirty="0"/>
              <a:t> 1000 mg is diluted with 100 ml saline (not glucose solution) and infused </a:t>
            </a:r>
            <a:r>
              <a:rPr lang="en-US" dirty="0" err="1"/>
              <a:t>i.v</a:t>
            </a:r>
            <a:r>
              <a:rPr lang="en-US" dirty="0"/>
              <a:t>. taking 15 min or more.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077200" cy="5334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u="sng" dirty="0"/>
              <a:t>Ferric </a:t>
            </a:r>
            <a:r>
              <a:rPr lang="en-US" b="1" u="sng" dirty="0" err="1"/>
              <a:t>carboxymaltose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914400"/>
            <a:ext cx="8229600" cy="5559552"/>
          </a:xfrm>
        </p:spPr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en-US" dirty="0"/>
              <a:t>It should not be injected </a:t>
            </a:r>
            <a:r>
              <a:rPr lang="en-US" dirty="0" err="1"/>
              <a:t>i.m</a:t>
            </a:r>
            <a:r>
              <a:rPr lang="en-US" dirty="0"/>
              <a:t>.</a:t>
            </a:r>
          </a:p>
          <a:p>
            <a:pPr>
              <a:lnSpc>
                <a:spcPct val="200000"/>
              </a:lnSpc>
            </a:pPr>
            <a:r>
              <a:rPr lang="en-US" dirty="0"/>
              <a:t>The incidence of acute reaction is very low.</a:t>
            </a:r>
          </a:p>
          <a:p>
            <a:pPr>
              <a:lnSpc>
                <a:spcPct val="200000"/>
              </a:lnSpc>
            </a:pPr>
            <a:r>
              <a:rPr lang="en-US" dirty="0"/>
              <a:t> Pain at injection site, and rashes have occurred, but anaphylaxis is rare.</a:t>
            </a:r>
          </a:p>
          <a:p>
            <a:pPr>
              <a:lnSpc>
                <a:spcPct val="200000"/>
              </a:lnSpc>
            </a:pPr>
            <a:r>
              <a:rPr lang="en-US" dirty="0"/>
              <a:t> Headache, nausea, abdominal pain are generally mild. Hypotension, flushing and chest pain are infrequent. 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2400" y="0"/>
            <a:ext cx="8534400" cy="877163"/>
          </a:xfrm>
          <a:prstGeom prst="rect">
            <a:avLst/>
          </a:prstGeom>
          <a:solidFill>
            <a:srgbClr val="FFFFFF"/>
          </a:solidFill>
        </p:spPr>
        <p:txBody>
          <a:bodyPr vert="horz" wrap="square" lIns="0" tIns="15240" rIns="0" bIns="0" rtlCol="0">
            <a:spAutoFit/>
          </a:bodyPr>
          <a:lstStyle/>
          <a:p>
            <a:pPr algn="ctr">
              <a:spcBef>
                <a:spcPts val="120"/>
              </a:spcBef>
            </a:pPr>
            <a:r>
              <a:rPr lang="en-US" sz="2800" b="1" u="sng" spc="-5" dirty="0">
                <a:solidFill>
                  <a:srgbClr val="FF0000"/>
                </a:solidFill>
                <a:latin typeface="Times New Roman"/>
                <a:cs typeface="Times New Roman"/>
              </a:rPr>
              <a:t>Iron </a:t>
            </a:r>
            <a:r>
              <a:rPr lang="en-US" sz="2800" b="1" u="sng" dirty="0">
                <a:solidFill>
                  <a:srgbClr val="FF0000"/>
                </a:solidFill>
                <a:latin typeface="Times New Roman"/>
                <a:cs typeface="Times New Roman"/>
              </a:rPr>
              <a:t>poisoning</a:t>
            </a:r>
            <a:br>
              <a:rPr lang="en-US" sz="2800" u="sng" dirty="0">
                <a:latin typeface="Times New Roman"/>
                <a:cs typeface="Times New Roman"/>
              </a:rPr>
            </a:br>
            <a:endParaRPr sz="2800" b="1" u="sng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28600" y="765048"/>
            <a:ext cx="8458200" cy="5759450"/>
          </a:xfrm>
          <a:custGeom>
            <a:avLst/>
            <a:gdLst/>
            <a:ahLst/>
            <a:cxnLst/>
            <a:rect l="l" t="t" r="r" b="b"/>
            <a:pathLst>
              <a:path w="8229600" h="5759450">
                <a:moveTo>
                  <a:pt x="8229600" y="0"/>
                </a:moveTo>
                <a:lnTo>
                  <a:pt x="0" y="0"/>
                </a:lnTo>
                <a:lnTo>
                  <a:pt x="0" y="5759196"/>
                </a:lnTo>
                <a:lnTo>
                  <a:pt x="8229600" y="5759196"/>
                </a:lnTo>
                <a:lnTo>
                  <a:pt x="8229600" y="0"/>
                </a:lnTo>
                <a:close/>
              </a:path>
            </a:pathLst>
          </a:custGeom>
          <a:solidFill>
            <a:srgbClr val="BADFE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304800" y="457200"/>
            <a:ext cx="8534400" cy="5903539"/>
          </a:xfrm>
          <a:prstGeom prst="rect">
            <a:avLst/>
          </a:prstGeom>
        </p:spPr>
        <p:txBody>
          <a:bodyPr vert="horz" wrap="square" lIns="0" tIns="8572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"/>
              </a:spcBef>
            </a:pPr>
            <a:endParaRPr sz="35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75"/>
              </a:spcBef>
            </a:pPr>
            <a:r>
              <a:rPr sz="2400">
                <a:latin typeface="Times New Roman"/>
                <a:cs typeface="Times New Roman"/>
              </a:rPr>
              <a:t>In </a:t>
            </a:r>
            <a:r>
              <a:rPr sz="2400" dirty="0">
                <a:latin typeface="Times New Roman"/>
                <a:cs typeface="Times New Roman"/>
              </a:rPr>
              <a:t>Infants and children 10-20 tab or equivalent </a:t>
            </a:r>
            <a:r>
              <a:rPr sz="2400">
                <a:latin typeface="Times New Roman"/>
                <a:cs typeface="Times New Roman"/>
              </a:rPr>
              <a:t>liquid</a:t>
            </a:r>
            <a:r>
              <a:rPr sz="2400" spc="-165">
                <a:latin typeface="Times New Roman"/>
                <a:cs typeface="Times New Roman"/>
              </a:rPr>
              <a:t> </a:t>
            </a:r>
            <a:r>
              <a:rPr sz="2400">
                <a:latin typeface="Times New Roman"/>
                <a:cs typeface="Times New Roman"/>
              </a:rPr>
              <a:t>preparation</a:t>
            </a:r>
            <a:r>
              <a:rPr lang="en-US" sz="2400" dirty="0">
                <a:latin typeface="Times New Roman"/>
                <a:cs typeface="Times New Roman"/>
              </a:rPr>
              <a:t> (&gt;60mg/kg iron) </a:t>
            </a:r>
            <a:r>
              <a:rPr sz="2400" spc="-5">
                <a:latin typeface="Times New Roman"/>
                <a:cs typeface="Times New Roman"/>
              </a:rPr>
              <a:t>cause </a:t>
            </a:r>
            <a:r>
              <a:rPr sz="2400">
                <a:latin typeface="Times New Roman"/>
                <a:cs typeface="Times New Roman"/>
              </a:rPr>
              <a:t>serious</a:t>
            </a:r>
            <a:r>
              <a:rPr sz="2400" spc="-25">
                <a:latin typeface="Times New Roman"/>
                <a:cs typeface="Times New Roman"/>
              </a:rPr>
              <a:t> </a:t>
            </a:r>
            <a:r>
              <a:rPr sz="2400">
                <a:latin typeface="Times New Roman"/>
                <a:cs typeface="Times New Roman"/>
              </a:rPr>
              <a:t>toxicity</a:t>
            </a:r>
            <a:r>
              <a:rPr lang="en-US" sz="2400" dirty="0">
                <a:latin typeface="Times New Roman"/>
                <a:cs typeface="Times New Roman"/>
              </a:rPr>
              <a:t>.</a:t>
            </a:r>
            <a:endParaRPr sz="2400">
              <a:latin typeface="Times New Roman"/>
              <a:cs typeface="Times New Roman"/>
            </a:endParaRPr>
          </a:p>
          <a:p>
            <a:pPr marL="12700" algn="ctr">
              <a:lnSpc>
                <a:spcPct val="100000"/>
              </a:lnSpc>
              <a:spcBef>
                <a:spcPts val="575"/>
              </a:spcBef>
            </a:pPr>
            <a:r>
              <a:rPr sz="2400" u="sng" dirty="0">
                <a:solidFill>
                  <a:srgbClr val="FF0000"/>
                </a:solidFill>
                <a:latin typeface="Times New Roman"/>
                <a:cs typeface="Times New Roman"/>
              </a:rPr>
              <a:t>Manifestations</a:t>
            </a:r>
            <a:r>
              <a:rPr sz="2400" u="sng" spc="-3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400" u="sng" dirty="0">
                <a:solidFill>
                  <a:srgbClr val="FF0000"/>
                </a:solidFill>
                <a:latin typeface="Times New Roman"/>
                <a:cs typeface="Times New Roman"/>
              </a:rPr>
              <a:t>are:</a:t>
            </a:r>
            <a:endParaRPr sz="2400" u="sng">
              <a:latin typeface="Times New Roman"/>
              <a:cs typeface="Times New Roman"/>
            </a:endParaRPr>
          </a:p>
          <a:p>
            <a:pPr marL="12700" marR="5080">
              <a:lnSpc>
                <a:spcPct val="100000"/>
              </a:lnSpc>
              <a:spcBef>
                <a:spcPts val="575"/>
              </a:spcBef>
            </a:pPr>
            <a:r>
              <a:rPr sz="2400" spc="-5">
                <a:latin typeface="Times New Roman"/>
                <a:cs typeface="Times New Roman"/>
              </a:rPr>
              <a:t>Vomiting</a:t>
            </a:r>
            <a:endParaRPr lang="en-US" sz="2400" spc="-5" dirty="0">
              <a:latin typeface="Times New Roman"/>
              <a:cs typeface="Times New Roman"/>
            </a:endParaRPr>
          </a:p>
          <a:p>
            <a:pPr marL="12700" marR="5080">
              <a:lnSpc>
                <a:spcPct val="100000"/>
              </a:lnSpc>
              <a:spcBef>
                <a:spcPts val="575"/>
              </a:spcBef>
            </a:pPr>
            <a:r>
              <a:rPr sz="2400" spc="-5">
                <a:latin typeface="Times New Roman"/>
                <a:cs typeface="Times New Roman"/>
              </a:rPr>
              <a:t>Abdominalpain</a:t>
            </a:r>
            <a:endParaRPr lang="en-US" sz="2400" spc="-5" dirty="0">
              <a:latin typeface="Times New Roman"/>
              <a:cs typeface="Times New Roman"/>
            </a:endParaRPr>
          </a:p>
          <a:p>
            <a:pPr marL="12700" marR="5080">
              <a:lnSpc>
                <a:spcPct val="100000"/>
              </a:lnSpc>
              <a:spcBef>
                <a:spcPts val="575"/>
              </a:spcBef>
            </a:pPr>
            <a:r>
              <a:rPr sz="2400" spc="-5">
                <a:latin typeface="Times New Roman"/>
                <a:cs typeface="Times New Roman"/>
              </a:rPr>
              <a:t>Haematemisis</a:t>
            </a:r>
            <a:endParaRPr lang="en-US" sz="2400" spc="-5" dirty="0">
              <a:latin typeface="Times New Roman"/>
              <a:cs typeface="Times New Roman"/>
            </a:endParaRPr>
          </a:p>
          <a:p>
            <a:pPr marL="12700" marR="5080">
              <a:lnSpc>
                <a:spcPct val="100000"/>
              </a:lnSpc>
              <a:spcBef>
                <a:spcPts val="575"/>
              </a:spcBef>
            </a:pPr>
            <a:r>
              <a:rPr lang="en-US" sz="2400" spc="-5" dirty="0">
                <a:latin typeface="Times New Roman"/>
                <a:cs typeface="Times New Roman"/>
              </a:rPr>
              <a:t>D</a:t>
            </a:r>
            <a:r>
              <a:rPr sz="2400" spc="-5">
                <a:latin typeface="Times New Roman"/>
                <a:cs typeface="Times New Roman"/>
              </a:rPr>
              <a:t>iarrhoea</a:t>
            </a:r>
            <a:endParaRPr lang="en-US" sz="2400" spc="-5" dirty="0">
              <a:latin typeface="Times New Roman"/>
              <a:cs typeface="Times New Roman"/>
            </a:endParaRPr>
          </a:p>
          <a:p>
            <a:pPr marL="12700" marR="5080">
              <a:lnSpc>
                <a:spcPct val="100000"/>
              </a:lnSpc>
              <a:spcBef>
                <a:spcPts val="575"/>
              </a:spcBef>
            </a:pPr>
            <a:r>
              <a:rPr lang="en-US" sz="2400" spc="-5" dirty="0">
                <a:latin typeface="Times New Roman"/>
                <a:cs typeface="Times New Roman"/>
              </a:rPr>
              <a:t>L</a:t>
            </a:r>
            <a:r>
              <a:rPr sz="2400" spc="-5">
                <a:latin typeface="Times New Roman"/>
                <a:cs typeface="Times New Roman"/>
              </a:rPr>
              <a:t>ethargy</a:t>
            </a:r>
            <a:endParaRPr lang="en-US" sz="2400" spc="-5" dirty="0">
              <a:latin typeface="Times New Roman"/>
              <a:cs typeface="Times New Roman"/>
            </a:endParaRPr>
          </a:p>
          <a:p>
            <a:pPr marL="12700" marR="5080">
              <a:lnSpc>
                <a:spcPct val="100000"/>
              </a:lnSpc>
              <a:spcBef>
                <a:spcPts val="575"/>
              </a:spcBef>
            </a:pPr>
            <a:r>
              <a:rPr lang="en-US" sz="2400" spc="-5" dirty="0">
                <a:latin typeface="Times New Roman"/>
                <a:cs typeface="Times New Roman"/>
              </a:rPr>
              <a:t>C</a:t>
            </a:r>
            <a:r>
              <a:rPr sz="2400" spc="-5">
                <a:latin typeface="Times New Roman"/>
                <a:cs typeface="Times New Roman"/>
              </a:rPr>
              <a:t>yanosis</a:t>
            </a:r>
            <a:endParaRPr lang="en-US" sz="2400" spc="-5" dirty="0">
              <a:latin typeface="Times New Roman"/>
              <a:cs typeface="Times New Roman"/>
            </a:endParaRPr>
          </a:p>
          <a:p>
            <a:pPr marL="12700" marR="5080">
              <a:lnSpc>
                <a:spcPct val="100000"/>
              </a:lnSpc>
              <a:spcBef>
                <a:spcPts val="575"/>
              </a:spcBef>
            </a:pPr>
            <a:r>
              <a:rPr lang="en-US" sz="2400" spc="-5" dirty="0">
                <a:latin typeface="Times New Roman"/>
                <a:cs typeface="Times New Roman"/>
              </a:rPr>
              <a:t>D</a:t>
            </a:r>
            <a:r>
              <a:rPr sz="2400" spc="-5">
                <a:latin typeface="Times New Roman"/>
                <a:cs typeface="Times New Roman"/>
              </a:rPr>
              <a:t>ehydration</a:t>
            </a:r>
            <a:endParaRPr lang="en-US" sz="2400" spc="-5" dirty="0">
              <a:latin typeface="Times New Roman"/>
              <a:cs typeface="Times New Roman"/>
            </a:endParaRPr>
          </a:p>
          <a:p>
            <a:pPr marL="12700" marR="5080" lvl="2">
              <a:spcBef>
                <a:spcPts val="575"/>
              </a:spcBef>
            </a:pPr>
            <a:r>
              <a:rPr lang="en-US" sz="2400" spc="-5" dirty="0">
                <a:latin typeface="Times New Roman"/>
                <a:cs typeface="Times New Roman"/>
              </a:rPr>
              <a:t>A</a:t>
            </a:r>
            <a:r>
              <a:rPr sz="2400" spc="-5">
                <a:latin typeface="Times New Roman"/>
                <a:cs typeface="Times New Roman"/>
              </a:rPr>
              <a:t>cidosis,convulsion,</a:t>
            </a:r>
            <a:r>
              <a:rPr lang="en-US" sz="2400" spc="-5" dirty="0">
                <a:latin typeface="Times New Roman"/>
                <a:cs typeface="Times New Roman"/>
              </a:rPr>
              <a:t> </a:t>
            </a:r>
            <a:r>
              <a:rPr sz="2400" spc="-5">
                <a:latin typeface="Times New Roman"/>
                <a:cs typeface="Times New Roman"/>
              </a:rPr>
              <a:t>shock,</a:t>
            </a:r>
            <a:r>
              <a:rPr lang="en-US" sz="2400" spc="-5" dirty="0">
                <a:latin typeface="Times New Roman"/>
                <a:cs typeface="Times New Roman"/>
              </a:rPr>
              <a:t> </a:t>
            </a:r>
            <a:r>
              <a:rPr sz="2400" spc="-5">
                <a:latin typeface="Times New Roman"/>
                <a:cs typeface="Times New Roman"/>
              </a:rPr>
              <a:t>cardiovascular</a:t>
            </a:r>
            <a:r>
              <a:rPr sz="2400" spc="95">
                <a:latin typeface="Times New Roman"/>
                <a:cs typeface="Times New Roman"/>
              </a:rPr>
              <a:t> </a:t>
            </a:r>
            <a:r>
              <a:rPr sz="2400">
                <a:latin typeface="Times New Roman"/>
                <a:cs typeface="Times New Roman"/>
              </a:rPr>
              <a:t>collapse</a:t>
            </a:r>
            <a:r>
              <a:rPr lang="en-US" sz="2400" dirty="0">
                <a:latin typeface="Times New Roman"/>
                <a:cs typeface="Times New Roman"/>
              </a:rPr>
              <a:t> and</a:t>
            </a:r>
            <a:r>
              <a:rPr lang="en-US" sz="2400" spc="-85" dirty="0">
                <a:latin typeface="Times New Roman"/>
                <a:cs typeface="Times New Roman"/>
              </a:rPr>
              <a:t> </a:t>
            </a:r>
            <a:r>
              <a:rPr lang="en-US" sz="2400" dirty="0">
                <a:latin typeface="Times New Roman"/>
                <a:cs typeface="Times New Roman"/>
              </a:rPr>
              <a:t>death.</a:t>
            </a:r>
          </a:p>
          <a:p>
            <a:pPr marL="12700" marR="5080">
              <a:lnSpc>
                <a:spcPct val="100000"/>
              </a:lnSpc>
              <a:spcBef>
                <a:spcPts val="575"/>
              </a:spcBef>
            </a:pPr>
            <a:endParaRPr sz="2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4294967295"/>
          </p:nvPr>
        </p:nvSpPr>
        <p:spPr>
          <a:xfrm>
            <a:off x="8359140" y="6290385"/>
            <a:ext cx="274320" cy="2247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50"/>
              </a:lnSpc>
            </a:pPr>
            <a:fld id="{81D60167-4931-47E6-BA6A-407CBD079E47}" type="slidenum">
              <a:rPr dirty="0"/>
              <a:pPr marL="38100">
                <a:lnSpc>
                  <a:spcPts val="1650"/>
                </a:lnSpc>
              </a:pPr>
              <a:t>34</a:t>
            </a:fld>
            <a:endParaRPr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08204" y="981455"/>
            <a:ext cx="8856345" cy="5615940"/>
          </a:xfrm>
          <a:custGeom>
            <a:avLst/>
            <a:gdLst/>
            <a:ahLst/>
            <a:cxnLst/>
            <a:rect l="l" t="t" r="r" b="b"/>
            <a:pathLst>
              <a:path w="8856345" h="5615940">
                <a:moveTo>
                  <a:pt x="8855964" y="0"/>
                </a:moveTo>
                <a:lnTo>
                  <a:pt x="0" y="0"/>
                </a:lnTo>
                <a:lnTo>
                  <a:pt x="0" y="5615940"/>
                </a:lnTo>
                <a:lnTo>
                  <a:pt x="8855964" y="5615940"/>
                </a:lnTo>
                <a:lnTo>
                  <a:pt x="8855964" y="0"/>
                </a:lnTo>
                <a:close/>
              </a:path>
            </a:pathLst>
          </a:custGeom>
          <a:solidFill>
            <a:srgbClr val="BADFE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186639" y="152400"/>
            <a:ext cx="8566785" cy="6659644"/>
          </a:xfrm>
          <a:prstGeom prst="rect">
            <a:avLst/>
          </a:prstGeom>
        </p:spPr>
        <p:txBody>
          <a:bodyPr vert="horz" wrap="square" lIns="0" tIns="85725" rIns="0" bIns="0" rtlCol="0">
            <a:spAutoFit/>
          </a:bodyPr>
          <a:lstStyle/>
          <a:p>
            <a:pPr marL="355600" indent="-343535">
              <a:lnSpc>
                <a:spcPct val="100000"/>
              </a:lnSpc>
              <a:spcBef>
                <a:spcPts val="675"/>
              </a:spcBef>
              <a:buChar char="•"/>
              <a:tabLst>
                <a:tab pos="355600" algn="l"/>
                <a:tab pos="356235" algn="l"/>
              </a:tabLst>
            </a:pPr>
            <a:r>
              <a:rPr sz="2400" spc="-5">
                <a:latin typeface="Times New Roman"/>
                <a:cs typeface="Times New Roman"/>
              </a:rPr>
              <a:t>Haemorrhage</a:t>
            </a:r>
            <a:endParaRPr sz="2400">
              <a:latin typeface="Times New Roman"/>
              <a:cs typeface="Times New Roman"/>
            </a:endParaRPr>
          </a:p>
          <a:p>
            <a:pPr marL="355600" indent="-343535">
              <a:lnSpc>
                <a:spcPct val="100000"/>
              </a:lnSpc>
              <a:spcBef>
                <a:spcPts val="575"/>
              </a:spcBef>
              <a:buChar char="•"/>
              <a:tabLst>
                <a:tab pos="355600" algn="l"/>
                <a:tab pos="356235" algn="l"/>
              </a:tabLst>
            </a:pPr>
            <a:r>
              <a:rPr sz="2400" dirty="0">
                <a:latin typeface="Times New Roman"/>
                <a:cs typeface="Times New Roman"/>
              </a:rPr>
              <a:t>Hepatic necrosis and brain </a:t>
            </a:r>
            <a:r>
              <a:rPr sz="2400" spc="-5" dirty="0">
                <a:latin typeface="Times New Roman"/>
                <a:cs typeface="Times New Roman"/>
              </a:rPr>
              <a:t>damage</a:t>
            </a:r>
            <a:r>
              <a:rPr sz="2400" spc="-7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present.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  <a:buFont typeface="Times New Roman"/>
              <a:buChar char="•"/>
            </a:pPr>
            <a:endParaRPr sz="2950">
              <a:latin typeface="Times New Roman"/>
              <a:cs typeface="Times New Roman"/>
            </a:endParaRPr>
          </a:p>
          <a:p>
            <a:pPr marL="12700" marR="1965960" indent="3022600">
              <a:lnSpc>
                <a:spcPct val="120000"/>
              </a:lnSpc>
            </a:pPr>
            <a:r>
              <a:rPr sz="2800" b="1" u="sng" spc="-5" dirty="0">
                <a:solidFill>
                  <a:srgbClr val="FF0000"/>
                </a:solidFill>
                <a:latin typeface="Times New Roman"/>
                <a:cs typeface="Times New Roman"/>
              </a:rPr>
              <a:t>Treatment of</a:t>
            </a:r>
            <a:r>
              <a:rPr sz="2800" b="1" u="sng" spc="-4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800" b="1" u="sng" dirty="0">
                <a:solidFill>
                  <a:srgbClr val="FF0000"/>
                </a:solidFill>
                <a:latin typeface="Times New Roman"/>
                <a:cs typeface="Times New Roman"/>
              </a:rPr>
              <a:t>poisoning  </a:t>
            </a:r>
            <a:r>
              <a:rPr sz="28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Supportive</a:t>
            </a:r>
            <a:r>
              <a:rPr sz="2800" b="1" spc="-1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8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measures</a:t>
            </a:r>
            <a:endParaRPr sz="2800">
              <a:latin typeface="Times New Roman"/>
              <a:cs typeface="Times New Roman"/>
            </a:endParaRPr>
          </a:p>
          <a:p>
            <a:pPr marL="12700" marR="5090160">
              <a:lnSpc>
                <a:spcPct val="120100"/>
              </a:lnSpc>
              <a:spcBef>
                <a:spcPts val="15"/>
              </a:spcBef>
            </a:pPr>
            <a:r>
              <a:rPr lang="en-US" sz="2400" dirty="0">
                <a:solidFill>
                  <a:srgbClr val="0C1C1D"/>
                </a:solidFill>
                <a:latin typeface="Times New Roman"/>
                <a:cs typeface="Times New Roman"/>
              </a:rPr>
              <a:t>F</a:t>
            </a:r>
            <a:r>
              <a:rPr sz="2400">
                <a:solidFill>
                  <a:srgbClr val="0C1C1D"/>
                </a:solidFill>
                <a:latin typeface="Times New Roman"/>
                <a:cs typeface="Times New Roman"/>
              </a:rPr>
              <a:t>luid </a:t>
            </a:r>
            <a:r>
              <a:rPr lang="en-US" sz="2400" dirty="0">
                <a:solidFill>
                  <a:srgbClr val="0C1C1D"/>
                </a:solidFill>
                <a:latin typeface="Times New Roman"/>
                <a:cs typeface="Times New Roman"/>
              </a:rPr>
              <a:t>&amp;</a:t>
            </a:r>
            <a:r>
              <a:rPr sz="2400">
                <a:solidFill>
                  <a:srgbClr val="0C1C1D"/>
                </a:solidFill>
                <a:latin typeface="Times New Roman"/>
                <a:cs typeface="Times New Roman"/>
              </a:rPr>
              <a:t> electrolyte</a:t>
            </a:r>
            <a:r>
              <a:rPr sz="2400" spc="-155">
                <a:solidFill>
                  <a:srgbClr val="0C1C1D"/>
                </a:solidFill>
                <a:latin typeface="Times New Roman"/>
                <a:cs typeface="Times New Roman"/>
              </a:rPr>
              <a:t> </a:t>
            </a:r>
            <a:r>
              <a:rPr sz="2400">
                <a:solidFill>
                  <a:srgbClr val="0C1C1D"/>
                </a:solidFill>
                <a:latin typeface="Times New Roman"/>
                <a:cs typeface="Times New Roman"/>
              </a:rPr>
              <a:t>bala</a:t>
            </a:r>
            <a:r>
              <a:rPr lang="en-US" sz="2400" dirty="0" err="1">
                <a:solidFill>
                  <a:srgbClr val="0C1C1D"/>
                </a:solidFill>
                <a:latin typeface="Times New Roman"/>
                <a:cs typeface="Times New Roman"/>
              </a:rPr>
              <a:t>nce</a:t>
            </a:r>
            <a:r>
              <a:rPr sz="2400">
                <a:solidFill>
                  <a:srgbClr val="0C1C1D"/>
                </a:solidFill>
                <a:latin typeface="Times New Roman"/>
                <a:cs typeface="Times New Roman"/>
              </a:rPr>
              <a:t> </a:t>
            </a:r>
            <a:r>
              <a:rPr lang="en-US" sz="2400" dirty="0">
                <a:solidFill>
                  <a:srgbClr val="0C1C1D"/>
                </a:solidFill>
                <a:latin typeface="Times New Roman"/>
                <a:cs typeface="Times New Roman"/>
              </a:rPr>
              <a:t>V</a:t>
            </a:r>
            <a:r>
              <a:rPr sz="2400">
                <a:solidFill>
                  <a:srgbClr val="0C1C1D"/>
                </a:solidFill>
                <a:latin typeface="Times New Roman"/>
                <a:cs typeface="Times New Roman"/>
              </a:rPr>
              <a:t>itals</a:t>
            </a:r>
            <a:r>
              <a:rPr sz="2400" spc="-35">
                <a:solidFill>
                  <a:srgbClr val="0C1C1D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0C1C1D"/>
                </a:solidFill>
                <a:latin typeface="Times New Roman"/>
                <a:cs typeface="Times New Roman"/>
              </a:rPr>
              <a:t>monitoring</a:t>
            </a:r>
            <a:endParaRPr sz="2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75"/>
              </a:spcBef>
            </a:pPr>
            <a:r>
              <a:rPr sz="2400" dirty="0">
                <a:solidFill>
                  <a:srgbClr val="0C1C1D"/>
                </a:solidFill>
                <a:latin typeface="Times New Roman"/>
                <a:cs typeface="Times New Roman"/>
              </a:rPr>
              <a:t>Diazepam i.v </a:t>
            </a:r>
            <a:r>
              <a:rPr sz="2400" spc="-5">
                <a:solidFill>
                  <a:srgbClr val="0C1C1D"/>
                </a:solidFill>
                <a:latin typeface="Times New Roman"/>
                <a:cs typeface="Times New Roman"/>
              </a:rPr>
              <a:t>–</a:t>
            </a:r>
            <a:r>
              <a:rPr sz="2400" spc="-30">
                <a:solidFill>
                  <a:srgbClr val="0C1C1D"/>
                </a:solidFill>
                <a:latin typeface="Times New Roman"/>
                <a:cs typeface="Times New Roman"/>
              </a:rPr>
              <a:t> </a:t>
            </a:r>
            <a:r>
              <a:rPr sz="2400">
                <a:solidFill>
                  <a:srgbClr val="0C1C1D"/>
                </a:solidFill>
                <a:latin typeface="Times New Roman"/>
                <a:cs typeface="Times New Roman"/>
              </a:rPr>
              <a:t>convulsions</a:t>
            </a:r>
            <a:endParaRPr sz="3500">
              <a:latin typeface="Times New Roman"/>
              <a:cs typeface="Times New Roman"/>
            </a:endParaRPr>
          </a:p>
          <a:p>
            <a:pPr marL="12700">
              <a:lnSpc>
                <a:spcPct val="150000"/>
              </a:lnSpc>
            </a:pPr>
            <a:r>
              <a:rPr lang="en-US" sz="24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To p</a:t>
            </a:r>
            <a:r>
              <a:rPr sz="2400" b="1" spc="-5">
                <a:solidFill>
                  <a:srgbClr val="FF0000"/>
                </a:solidFill>
                <a:latin typeface="Times New Roman"/>
                <a:cs typeface="Times New Roman"/>
              </a:rPr>
              <a:t>revent </a:t>
            </a:r>
            <a:r>
              <a:rPr lang="en-US" sz="24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further </a:t>
            </a:r>
            <a:r>
              <a:rPr sz="2400" b="1">
                <a:solidFill>
                  <a:srgbClr val="FF0000"/>
                </a:solidFill>
                <a:latin typeface="Times New Roman"/>
                <a:cs typeface="Times New Roman"/>
              </a:rPr>
              <a:t>absorption </a:t>
            </a:r>
            <a:r>
              <a:rPr lang="en-US" sz="2400" b="1" dirty="0">
                <a:solidFill>
                  <a:srgbClr val="FF0000"/>
                </a:solidFill>
                <a:latin typeface="Times New Roman"/>
                <a:cs typeface="Times New Roman"/>
              </a:rPr>
              <a:t>of iron </a:t>
            </a:r>
            <a:r>
              <a:rPr sz="2400" b="1" spc="-5">
                <a:solidFill>
                  <a:srgbClr val="FF0000"/>
                </a:solidFill>
                <a:latin typeface="Times New Roman"/>
                <a:cs typeface="Times New Roman"/>
              </a:rPr>
              <a:t>from</a:t>
            </a:r>
            <a:r>
              <a:rPr sz="2400" b="1" spc="-3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4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gut:</a:t>
            </a:r>
            <a:endParaRPr sz="2400">
              <a:latin typeface="Times New Roman"/>
              <a:cs typeface="Times New Roman"/>
            </a:endParaRPr>
          </a:p>
          <a:p>
            <a:pPr marL="355600" indent="-343535">
              <a:lnSpc>
                <a:spcPct val="150000"/>
              </a:lnSpc>
              <a:spcBef>
                <a:spcPts val="575"/>
              </a:spcBef>
              <a:buChar char="•"/>
              <a:tabLst>
                <a:tab pos="355600" algn="l"/>
                <a:tab pos="356235" algn="l"/>
              </a:tabLst>
            </a:pPr>
            <a:r>
              <a:rPr lang="en-US" sz="2400" dirty="0">
                <a:latin typeface="Times New Roman"/>
                <a:cs typeface="Times New Roman"/>
              </a:rPr>
              <a:t>In</a:t>
            </a:r>
            <a:r>
              <a:rPr sz="2400">
                <a:latin typeface="Times New Roman"/>
                <a:cs typeface="Times New Roman"/>
              </a:rPr>
              <a:t>duce </a:t>
            </a:r>
            <a:r>
              <a:rPr sz="2400" spc="-5" dirty="0">
                <a:latin typeface="Times New Roman"/>
                <a:cs typeface="Times New Roman"/>
              </a:rPr>
              <a:t>vomiting </a:t>
            </a:r>
            <a:r>
              <a:rPr sz="2400" dirty="0">
                <a:latin typeface="Times New Roman"/>
                <a:cs typeface="Times New Roman"/>
              </a:rPr>
              <a:t>&amp; gastric lavage with </a:t>
            </a:r>
            <a:r>
              <a:rPr sz="2400" spc="-5" dirty="0">
                <a:latin typeface="Times New Roman"/>
                <a:cs typeface="Times New Roman"/>
              </a:rPr>
              <a:t>sodium </a:t>
            </a:r>
            <a:r>
              <a:rPr sz="2400">
                <a:latin typeface="Times New Roman"/>
                <a:cs typeface="Times New Roman"/>
              </a:rPr>
              <a:t>bicarbonate</a:t>
            </a:r>
            <a:r>
              <a:rPr sz="2400" spc="-170">
                <a:latin typeface="Times New Roman"/>
                <a:cs typeface="Times New Roman"/>
              </a:rPr>
              <a:t> </a:t>
            </a:r>
            <a:r>
              <a:rPr sz="2400">
                <a:latin typeface="Times New Roman"/>
                <a:cs typeface="Times New Roman"/>
              </a:rPr>
              <a:t>solution</a:t>
            </a:r>
            <a:r>
              <a:rPr lang="en-US" sz="2400" dirty="0">
                <a:latin typeface="Times New Roman"/>
                <a:cs typeface="Times New Roman"/>
              </a:rPr>
              <a:t> to render iron insoluble.</a:t>
            </a:r>
            <a:endParaRPr sz="2400">
              <a:latin typeface="Times New Roman"/>
              <a:cs typeface="Times New Roman"/>
            </a:endParaRPr>
          </a:p>
          <a:p>
            <a:pPr marL="355600" indent="-343535">
              <a:lnSpc>
                <a:spcPct val="150000"/>
              </a:lnSpc>
              <a:spcBef>
                <a:spcPts val="575"/>
              </a:spcBef>
              <a:buChar char="•"/>
              <a:tabLst>
                <a:tab pos="355600" algn="l"/>
                <a:tab pos="356235" algn="l"/>
              </a:tabLst>
            </a:pPr>
            <a:r>
              <a:rPr sz="2400" dirty="0">
                <a:latin typeface="Times New Roman"/>
                <a:cs typeface="Times New Roman"/>
              </a:rPr>
              <a:t>Egg yolk and </a:t>
            </a:r>
            <a:r>
              <a:rPr sz="2400" spc="-5" dirty="0">
                <a:latin typeface="Times New Roman"/>
                <a:cs typeface="Times New Roman"/>
              </a:rPr>
              <a:t>milk </a:t>
            </a:r>
            <a:r>
              <a:rPr sz="2400" dirty="0">
                <a:latin typeface="Times New Roman"/>
                <a:cs typeface="Times New Roman"/>
              </a:rPr>
              <a:t>orally it causes </a:t>
            </a:r>
            <a:r>
              <a:rPr sz="2400" spc="-5">
                <a:latin typeface="Times New Roman"/>
                <a:cs typeface="Times New Roman"/>
              </a:rPr>
              <a:t>complex </a:t>
            </a:r>
            <a:r>
              <a:rPr sz="2400">
                <a:latin typeface="Times New Roman"/>
                <a:cs typeface="Times New Roman"/>
              </a:rPr>
              <a:t>of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sz="2400" spc="-90">
                <a:latin typeface="Times New Roman"/>
                <a:cs typeface="Times New Roman"/>
              </a:rPr>
              <a:t> </a:t>
            </a:r>
            <a:r>
              <a:rPr sz="2400">
                <a:latin typeface="Times New Roman"/>
                <a:cs typeface="Times New Roman"/>
              </a:rPr>
              <a:t>iron</a:t>
            </a:r>
            <a:r>
              <a:rPr lang="en-US" sz="2400" dirty="0">
                <a:latin typeface="Times New Roman"/>
                <a:cs typeface="Times New Roman"/>
              </a:rPr>
              <a:t>.Activated charcoal  does not adsorb iron.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1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8856345" h="5977255">
                <a:moveTo>
                  <a:pt x="8855964" y="0"/>
                </a:moveTo>
                <a:lnTo>
                  <a:pt x="0" y="0"/>
                </a:lnTo>
                <a:lnTo>
                  <a:pt x="0" y="5977128"/>
                </a:lnTo>
                <a:lnTo>
                  <a:pt x="8855964" y="5977128"/>
                </a:lnTo>
                <a:lnTo>
                  <a:pt x="8855964" y="0"/>
                </a:lnTo>
                <a:close/>
              </a:path>
            </a:pathLst>
          </a:custGeom>
          <a:solidFill>
            <a:srgbClr val="BADFE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52400" y="1"/>
            <a:ext cx="8839200" cy="563103"/>
          </a:xfrm>
          <a:prstGeom prst="rect">
            <a:avLst/>
          </a:prstGeom>
        </p:spPr>
        <p:txBody>
          <a:bodyPr vert="horz" wrap="square" lIns="0" tIns="38100" rIns="0" bIns="0" rtlCol="0">
            <a:spAutoFit/>
          </a:bodyPr>
          <a:lstStyle/>
          <a:p>
            <a:pPr marL="12700" marR="5080">
              <a:lnSpc>
                <a:spcPct val="115599"/>
              </a:lnSpc>
              <a:spcBef>
                <a:spcPts val="300"/>
              </a:spcBef>
            </a:pPr>
            <a:r>
              <a:rPr lang="en-US" sz="24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  </a:t>
            </a:r>
            <a:r>
              <a:rPr sz="2400" b="1" u="sng" spc="-5">
                <a:solidFill>
                  <a:srgbClr val="FF0000"/>
                </a:solidFill>
                <a:latin typeface="Times New Roman"/>
                <a:cs typeface="Times New Roman"/>
              </a:rPr>
              <a:t>Bind </a:t>
            </a:r>
            <a:r>
              <a:rPr sz="2400" b="1" u="sng" spc="-5" dirty="0">
                <a:solidFill>
                  <a:srgbClr val="FF0000"/>
                </a:solidFill>
                <a:latin typeface="Times New Roman"/>
                <a:cs typeface="Times New Roman"/>
              </a:rPr>
              <a:t>and </a:t>
            </a:r>
            <a:r>
              <a:rPr sz="2400" b="1" u="sng" dirty="0">
                <a:solidFill>
                  <a:srgbClr val="FF0000"/>
                </a:solidFill>
                <a:latin typeface="Times New Roman"/>
                <a:cs typeface="Times New Roman"/>
              </a:rPr>
              <a:t>remove iron </a:t>
            </a:r>
            <a:r>
              <a:rPr sz="2400" b="1" u="sng">
                <a:solidFill>
                  <a:srgbClr val="FF0000"/>
                </a:solidFill>
                <a:latin typeface="Times New Roman"/>
                <a:cs typeface="Times New Roman"/>
              </a:rPr>
              <a:t>already</a:t>
            </a:r>
            <a:r>
              <a:rPr sz="2400" b="1" u="sng" spc="-7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400" b="1" u="sng">
                <a:solidFill>
                  <a:srgbClr val="FF0000"/>
                </a:solidFill>
                <a:latin typeface="Times New Roman"/>
                <a:cs typeface="Times New Roman"/>
              </a:rPr>
              <a:t>absorbed</a:t>
            </a:r>
            <a:r>
              <a:rPr sz="3200" b="1" u="sng">
                <a:solidFill>
                  <a:srgbClr val="FF0000"/>
                </a:solidFill>
                <a:latin typeface="Times New Roman"/>
                <a:cs typeface="Times New Roman"/>
              </a:rPr>
              <a:t>:</a:t>
            </a:r>
            <a:r>
              <a:rPr sz="2400" b="1" u="sng">
                <a:solidFill>
                  <a:srgbClr val="FF0000"/>
                </a:solidFill>
                <a:latin typeface="Times New Roman"/>
                <a:cs typeface="Times New Roman"/>
              </a:rPr>
              <a:t>Desferrioxamine</a:t>
            </a:r>
            <a:r>
              <a:rPr sz="2400" b="1" u="sng" spc="-3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400" u="sng" dirty="0">
                <a:solidFill>
                  <a:srgbClr val="FF0000"/>
                </a:solidFill>
                <a:latin typeface="Times New Roman"/>
                <a:cs typeface="Times New Roman"/>
              </a:rPr>
              <a:t>:</a:t>
            </a:r>
            <a:endParaRPr sz="2400" u="sng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58267" y="838200"/>
            <a:ext cx="8543290" cy="4713791"/>
          </a:xfrm>
          <a:prstGeom prst="rect">
            <a:avLst/>
          </a:prstGeom>
        </p:spPr>
        <p:txBody>
          <a:bodyPr vert="horz" wrap="square" lIns="0" tIns="85725" rIns="0" bIns="0" rtlCol="0">
            <a:spAutoFit/>
          </a:bodyPr>
          <a:lstStyle/>
          <a:p>
            <a:pPr marL="355600" indent="-342900">
              <a:lnSpc>
                <a:spcPct val="200000"/>
              </a:lnSpc>
              <a:spcBef>
                <a:spcPts val="675"/>
              </a:spcBef>
              <a:buChar char="•"/>
              <a:tabLst>
                <a:tab pos="354965" algn="l"/>
                <a:tab pos="355600" algn="l"/>
              </a:tabLst>
            </a:pPr>
            <a:r>
              <a:rPr lang="en-US" sz="2400" dirty="0">
                <a:latin typeface="Times New Roman"/>
                <a:cs typeface="Times New Roman"/>
              </a:rPr>
              <a:t>I</a:t>
            </a:r>
            <a:r>
              <a:rPr sz="2400">
                <a:latin typeface="Times New Roman"/>
                <a:cs typeface="Times New Roman"/>
              </a:rPr>
              <a:t>ron </a:t>
            </a:r>
            <a:r>
              <a:rPr sz="2400" dirty="0">
                <a:latin typeface="Times New Roman"/>
                <a:cs typeface="Times New Roman"/>
              </a:rPr>
              <a:t>chelator </a:t>
            </a:r>
            <a:r>
              <a:rPr sz="2400" spc="-5" dirty="0">
                <a:latin typeface="Times New Roman"/>
                <a:cs typeface="Times New Roman"/>
              </a:rPr>
              <a:t>is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D.O.C</a:t>
            </a:r>
            <a:endParaRPr sz="2400">
              <a:latin typeface="Times New Roman"/>
              <a:cs typeface="Times New Roman"/>
            </a:endParaRPr>
          </a:p>
          <a:p>
            <a:pPr marL="355600" indent="-342900">
              <a:lnSpc>
                <a:spcPct val="200000"/>
              </a:lnSpc>
              <a:spcBef>
                <a:spcPts val="575"/>
              </a:spcBef>
              <a:buChar char="•"/>
              <a:tabLst>
                <a:tab pos="354965" algn="l"/>
                <a:tab pos="355600" algn="l"/>
              </a:tabLst>
            </a:pPr>
            <a:r>
              <a:rPr sz="2400" dirty="0">
                <a:latin typeface="Times New Roman"/>
                <a:cs typeface="Times New Roman"/>
              </a:rPr>
              <a:t>Obtained from </a:t>
            </a:r>
            <a:r>
              <a:rPr sz="2400" spc="-5" dirty="0">
                <a:latin typeface="Times New Roman"/>
                <a:cs typeface="Times New Roman"/>
              </a:rPr>
              <a:t>streptomyces </a:t>
            </a:r>
            <a:r>
              <a:rPr sz="2400" dirty="0">
                <a:latin typeface="Times New Roman"/>
                <a:cs typeface="Times New Roman"/>
              </a:rPr>
              <a:t>pilosus potent and</a:t>
            </a:r>
            <a:r>
              <a:rPr sz="2400" spc="-7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specific</a:t>
            </a:r>
            <a:endParaRPr sz="2400">
              <a:latin typeface="Times New Roman"/>
              <a:cs typeface="Times New Roman"/>
            </a:endParaRPr>
          </a:p>
          <a:p>
            <a:pPr marL="355600" indent="-342900">
              <a:lnSpc>
                <a:spcPct val="200000"/>
              </a:lnSpc>
              <a:spcBef>
                <a:spcPts val="575"/>
              </a:spcBef>
              <a:buChar char="•"/>
              <a:tabLst>
                <a:tab pos="354965" algn="l"/>
                <a:tab pos="355600" algn="l"/>
              </a:tabLst>
            </a:pPr>
            <a:r>
              <a:rPr sz="2400" dirty="0">
                <a:latin typeface="Times New Roman"/>
                <a:cs typeface="Times New Roman"/>
              </a:rPr>
              <a:t>Readily binds ferric iron to form</a:t>
            </a:r>
            <a:r>
              <a:rPr sz="2400" spc="-8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ferrioxamine</a:t>
            </a:r>
            <a:endParaRPr sz="2400">
              <a:latin typeface="Times New Roman"/>
              <a:cs typeface="Times New Roman"/>
            </a:endParaRPr>
          </a:p>
          <a:p>
            <a:pPr marL="355600" indent="-342900">
              <a:lnSpc>
                <a:spcPct val="200000"/>
              </a:lnSpc>
              <a:spcBef>
                <a:spcPts val="580"/>
              </a:spcBef>
              <a:buChar char="•"/>
              <a:tabLst>
                <a:tab pos="354965" algn="l"/>
                <a:tab pos="355600" algn="l"/>
              </a:tabLst>
            </a:pPr>
            <a:r>
              <a:rPr sz="2400" spc="-10" dirty="0">
                <a:latin typeface="Times New Roman"/>
                <a:cs typeface="Times New Roman"/>
              </a:rPr>
              <a:t>Well </a:t>
            </a:r>
            <a:r>
              <a:rPr sz="2400" dirty="0">
                <a:latin typeface="Times New Roman"/>
                <a:cs typeface="Times New Roman"/>
              </a:rPr>
              <a:t>tolerated</a:t>
            </a:r>
            <a:endParaRPr sz="2400">
              <a:latin typeface="Times New Roman"/>
              <a:cs typeface="Times New Roman"/>
            </a:endParaRPr>
          </a:p>
          <a:p>
            <a:pPr marL="355600" marR="21590" indent="-342900">
              <a:lnSpc>
                <a:spcPct val="200000"/>
              </a:lnSpc>
              <a:spcBef>
                <a:spcPts val="575"/>
              </a:spcBef>
              <a:buChar char="•"/>
              <a:tabLst>
                <a:tab pos="354965" algn="l"/>
                <a:tab pos="355600" algn="l"/>
              </a:tabLst>
            </a:pPr>
            <a:r>
              <a:rPr lang="en-US" sz="2400" dirty="0">
                <a:latin typeface="Times New Roman"/>
                <a:cs typeface="Times New Roman"/>
              </a:rPr>
              <a:t>R</a:t>
            </a:r>
            <a:r>
              <a:rPr sz="2400">
                <a:latin typeface="Times New Roman"/>
                <a:cs typeface="Times New Roman"/>
              </a:rPr>
              <a:t>apid </a:t>
            </a:r>
            <a:r>
              <a:rPr sz="2400" dirty="0">
                <a:latin typeface="Times New Roman"/>
                <a:cs typeface="Times New Roman"/>
              </a:rPr>
              <a:t>iv causes hypotension, </a:t>
            </a:r>
            <a:r>
              <a:rPr sz="2400" spc="-5" dirty="0">
                <a:latin typeface="Times New Roman"/>
                <a:cs typeface="Times New Roman"/>
              </a:rPr>
              <a:t>tachycardia, </a:t>
            </a:r>
            <a:r>
              <a:rPr sz="2400" dirty="0">
                <a:latin typeface="Times New Roman"/>
                <a:cs typeface="Times New Roman"/>
              </a:rPr>
              <a:t>anaphylactoid reaction</a:t>
            </a:r>
            <a:r>
              <a:rPr sz="2400" spc="-170" dirty="0">
                <a:latin typeface="Times New Roman"/>
                <a:cs typeface="Times New Roman"/>
              </a:rPr>
              <a:t> </a:t>
            </a:r>
            <a:r>
              <a:rPr sz="2400">
                <a:latin typeface="Times New Roman"/>
                <a:cs typeface="Times New Roman"/>
              </a:rPr>
              <a:t>&amp;  urticaria</a:t>
            </a:r>
            <a:r>
              <a:rPr lang="en-US" sz="2400" dirty="0">
                <a:latin typeface="Times New Roman"/>
                <a:cs typeface="Times New Roman"/>
              </a:rPr>
              <a:t>.</a:t>
            </a:r>
            <a:endParaRPr sz="35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287655" y="0"/>
            <a:ext cx="8856345" cy="6597523"/>
          </a:xfrm>
          <a:custGeom>
            <a:avLst/>
            <a:gdLst/>
            <a:ahLst/>
            <a:cxnLst/>
            <a:rect l="l" t="t" r="r" b="b"/>
            <a:pathLst>
              <a:path w="8856345" h="5977255">
                <a:moveTo>
                  <a:pt x="8855964" y="0"/>
                </a:moveTo>
                <a:lnTo>
                  <a:pt x="0" y="0"/>
                </a:lnTo>
                <a:lnTo>
                  <a:pt x="0" y="5977128"/>
                </a:lnTo>
                <a:lnTo>
                  <a:pt x="8855964" y="5977128"/>
                </a:lnTo>
                <a:lnTo>
                  <a:pt x="8855964" y="0"/>
                </a:lnTo>
                <a:close/>
              </a:path>
            </a:pathLst>
          </a:custGeom>
          <a:solidFill>
            <a:srgbClr val="BADFE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52400" y="1"/>
            <a:ext cx="8839200" cy="609719"/>
          </a:xfrm>
          <a:prstGeom prst="rect">
            <a:avLst/>
          </a:prstGeom>
        </p:spPr>
        <p:txBody>
          <a:bodyPr vert="horz" wrap="square" lIns="0" tIns="38100" rIns="0" bIns="0" rtlCol="0">
            <a:spAutoFit/>
          </a:bodyPr>
          <a:lstStyle/>
          <a:p>
            <a:pPr marL="12700" marR="5080">
              <a:lnSpc>
                <a:spcPct val="115599"/>
              </a:lnSpc>
              <a:spcBef>
                <a:spcPts val="300"/>
              </a:spcBef>
            </a:pPr>
            <a:r>
              <a:rPr lang="en-US" sz="24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  </a:t>
            </a:r>
            <a:r>
              <a:rPr sz="2400" b="1" u="sng" spc="-5">
                <a:solidFill>
                  <a:srgbClr val="FF0000"/>
                </a:solidFill>
                <a:latin typeface="Times New Roman"/>
                <a:cs typeface="Times New Roman"/>
              </a:rPr>
              <a:t>Bind </a:t>
            </a:r>
            <a:r>
              <a:rPr sz="2400" b="1" u="sng" spc="-5" dirty="0">
                <a:solidFill>
                  <a:srgbClr val="FF0000"/>
                </a:solidFill>
                <a:latin typeface="Times New Roman"/>
                <a:cs typeface="Times New Roman"/>
              </a:rPr>
              <a:t>and </a:t>
            </a:r>
            <a:r>
              <a:rPr sz="2400" b="1" u="sng" dirty="0">
                <a:solidFill>
                  <a:srgbClr val="FF0000"/>
                </a:solidFill>
                <a:latin typeface="Times New Roman"/>
                <a:cs typeface="Times New Roman"/>
              </a:rPr>
              <a:t>remove iron </a:t>
            </a:r>
            <a:r>
              <a:rPr sz="2400" b="1" u="sng">
                <a:solidFill>
                  <a:srgbClr val="FF0000"/>
                </a:solidFill>
                <a:latin typeface="Times New Roman"/>
                <a:cs typeface="Times New Roman"/>
              </a:rPr>
              <a:t>already</a:t>
            </a:r>
            <a:r>
              <a:rPr sz="2400" b="1" u="sng" spc="-7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400" b="1" u="sng">
                <a:solidFill>
                  <a:srgbClr val="FF0000"/>
                </a:solidFill>
                <a:latin typeface="Times New Roman"/>
                <a:cs typeface="Times New Roman"/>
              </a:rPr>
              <a:t>absorbed</a:t>
            </a:r>
            <a:r>
              <a:rPr sz="3200" b="1" u="sng">
                <a:solidFill>
                  <a:srgbClr val="FF0000"/>
                </a:solidFill>
                <a:latin typeface="Times New Roman"/>
                <a:cs typeface="Times New Roman"/>
              </a:rPr>
              <a:t>:</a:t>
            </a:r>
            <a:r>
              <a:rPr sz="2400" b="1" u="sng">
                <a:solidFill>
                  <a:srgbClr val="FF0000"/>
                </a:solidFill>
                <a:latin typeface="Times New Roman"/>
                <a:cs typeface="Times New Roman"/>
              </a:rPr>
              <a:t>Desferrioxamine</a:t>
            </a:r>
            <a:r>
              <a:rPr sz="2400" b="1" u="sng" spc="-3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0000"/>
                </a:solidFill>
                <a:latin typeface="Times New Roman"/>
                <a:cs typeface="Times New Roman"/>
              </a:rPr>
              <a:t>: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58267" y="838200"/>
            <a:ext cx="8543290" cy="3898183"/>
          </a:xfrm>
          <a:prstGeom prst="rect">
            <a:avLst/>
          </a:prstGeom>
        </p:spPr>
        <p:txBody>
          <a:bodyPr vert="horz" wrap="square" lIns="0" tIns="85725" rIns="0" bIns="0" rtlCol="0">
            <a:spAutoFit/>
          </a:bodyPr>
          <a:lstStyle/>
          <a:p>
            <a:pPr marL="12700">
              <a:lnSpc>
                <a:spcPct val="200000"/>
              </a:lnSpc>
              <a:buFont typeface="Wingdings" pitchFamily="2" charset="2"/>
              <a:buChar char="q"/>
            </a:pPr>
            <a:r>
              <a:rPr lang="en-US" sz="2400" b="1" u="sng" spc="-5" dirty="0">
                <a:latin typeface="Times New Roman"/>
                <a:cs typeface="Times New Roman"/>
              </a:rPr>
              <a:t> </a:t>
            </a:r>
            <a:r>
              <a:rPr sz="2400" b="1" u="sng" spc="-5">
                <a:latin typeface="Times New Roman"/>
                <a:cs typeface="Times New Roman"/>
              </a:rPr>
              <a:t>Dose</a:t>
            </a:r>
            <a:r>
              <a:rPr sz="2400" b="1" u="sng" spc="-5" dirty="0">
                <a:latin typeface="Times New Roman"/>
                <a:cs typeface="Times New Roman"/>
              </a:rPr>
              <a:t>: </a:t>
            </a:r>
            <a:r>
              <a:rPr sz="2400" spc="-5" dirty="0">
                <a:latin typeface="Times New Roman"/>
                <a:cs typeface="Times New Roman"/>
              </a:rPr>
              <a:t>I.M </a:t>
            </a:r>
            <a:r>
              <a:rPr sz="2400" dirty="0">
                <a:latin typeface="Times New Roman"/>
                <a:cs typeface="Times New Roman"/>
              </a:rPr>
              <a:t>0.5-1g </a:t>
            </a:r>
            <a:r>
              <a:rPr sz="2400" spc="-5" dirty="0">
                <a:latin typeface="Times New Roman"/>
                <a:cs typeface="Times New Roman"/>
              </a:rPr>
              <a:t>(50mg/kg) </a:t>
            </a:r>
            <a:r>
              <a:rPr sz="2400" dirty="0">
                <a:latin typeface="Times New Roman"/>
                <a:cs typeface="Times New Roman"/>
              </a:rPr>
              <a:t>repeatedly 4-12hrs required</a:t>
            </a:r>
            <a:r>
              <a:rPr sz="2400" spc="-5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or</a:t>
            </a:r>
            <a:endParaRPr sz="2400">
              <a:latin typeface="Times New Roman"/>
              <a:cs typeface="Times New Roman"/>
            </a:endParaRPr>
          </a:p>
          <a:p>
            <a:pPr marL="12700" marR="5080" indent="76200">
              <a:lnSpc>
                <a:spcPct val="200000"/>
              </a:lnSpc>
              <a:spcBef>
                <a:spcPts val="575"/>
              </a:spcBef>
            </a:pPr>
            <a:r>
              <a:rPr sz="2400" spc="-5" dirty="0">
                <a:latin typeface="Times New Roman"/>
                <a:cs typeface="Times New Roman"/>
              </a:rPr>
              <a:t>I.V </a:t>
            </a:r>
            <a:r>
              <a:rPr sz="2400" dirty="0">
                <a:latin typeface="Times New Roman"/>
                <a:cs typeface="Times New Roman"/>
              </a:rPr>
              <a:t>in case of </a:t>
            </a:r>
            <a:r>
              <a:rPr sz="2400" spc="-5" dirty="0">
                <a:latin typeface="Times New Roman"/>
                <a:cs typeface="Times New Roman"/>
              </a:rPr>
              <a:t>shock 10-15mg/kg/hr, </a:t>
            </a:r>
            <a:r>
              <a:rPr sz="2400" spc="-10" dirty="0">
                <a:latin typeface="Times New Roman"/>
                <a:cs typeface="Times New Roman"/>
              </a:rPr>
              <a:t>max </a:t>
            </a:r>
            <a:r>
              <a:rPr sz="2400" spc="-5" dirty="0">
                <a:latin typeface="Times New Roman"/>
                <a:cs typeface="Times New Roman"/>
              </a:rPr>
              <a:t>75mg/kg </a:t>
            </a:r>
            <a:r>
              <a:rPr sz="2400" dirty="0">
                <a:latin typeface="Times New Roman"/>
                <a:cs typeface="Times New Roman"/>
              </a:rPr>
              <a:t>in a day till serum  iron </a:t>
            </a:r>
            <a:r>
              <a:rPr sz="2400" spc="-5" dirty="0">
                <a:latin typeface="Times New Roman"/>
                <a:cs typeface="Times New Roman"/>
              </a:rPr>
              <a:t>falls </a:t>
            </a:r>
            <a:r>
              <a:rPr sz="2400" dirty="0">
                <a:latin typeface="Times New Roman"/>
                <a:cs typeface="Times New Roman"/>
              </a:rPr>
              <a:t>below</a:t>
            </a:r>
            <a:r>
              <a:rPr sz="2400" spc="-5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300µg/dl</a:t>
            </a:r>
            <a:endParaRPr sz="2400">
              <a:latin typeface="Times New Roman"/>
              <a:cs typeface="Times New Roman"/>
            </a:endParaRPr>
          </a:p>
          <a:p>
            <a:pPr marL="88900">
              <a:lnSpc>
                <a:spcPct val="200000"/>
              </a:lnSpc>
              <a:spcBef>
                <a:spcPts val="580"/>
              </a:spcBef>
              <a:buFont typeface="Wingdings" pitchFamily="2" charset="2"/>
              <a:buChar char="q"/>
            </a:pPr>
            <a:r>
              <a:rPr lang="en-US" sz="2400" dirty="0">
                <a:latin typeface="Times New Roman"/>
                <a:cs typeface="Times New Roman"/>
              </a:rPr>
              <a:t> Alternatively DTPA or </a:t>
            </a:r>
            <a:r>
              <a:rPr sz="2400">
                <a:latin typeface="Times New Roman"/>
                <a:cs typeface="Times New Roman"/>
              </a:rPr>
              <a:t>calcium </a:t>
            </a:r>
            <a:r>
              <a:rPr sz="2400" dirty="0">
                <a:latin typeface="Times New Roman"/>
                <a:cs typeface="Times New Roman"/>
              </a:rPr>
              <a:t>edetate can </a:t>
            </a:r>
            <a:r>
              <a:rPr sz="2400">
                <a:latin typeface="Times New Roman"/>
                <a:cs typeface="Times New Roman"/>
              </a:rPr>
              <a:t>be</a:t>
            </a:r>
            <a:r>
              <a:rPr sz="2400" spc="-85">
                <a:latin typeface="Times New Roman"/>
                <a:cs typeface="Times New Roman"/>
              </a:rPr>
              <a:t> </a:t>
            </a:r>
            <a:r>
              <a:rPr sz="2400">
                <a:latin typeface="Times New Roman"/>
                <a:cs typeface="Times New Roman"/>
              </a:rPr>
              <a:t>used.</a:t>
            </a:r>
            <a:endParaRPr lang="en-US" sz="2400" dirty="0">
              <a:latin typeface="Times New Roman"/>
              <a:cs typeface="Times New Roman"/>
            </a:endParaRPr>
          </a:p>
          <a:p>
            <a:pPr marL="88900">
              <a:lnSpc>
                <a:spcPct val="200000"/>
              </a:lnSpc>
              <a:spcBef>
                <a:spcPts val="580"/>
              </a:spcBef>
              <a:buFont typeface="Wingdings" pitchFamily="2" charset="2"/>
              <a:buChar char="q"/>
            </a:pPr>
            <a:r>
              <a:rPr lang="en-US" sz="2400" dirty="0">
                <a:latin typeface="Times New Roman"/>
                <a:cs typeface="Times New Roman"/>
              </a:rPr>
              <a:t> BAL is contraindicated because its iron </a:t>
            </a:r>
            <a:r>
              <a:rPr lang="en-US" sz="2400" dirty="0" err="1">
                <a:latin typeface="Times New Roman"/>
                <a:cs typeface="Times New Roman"/>
              </a:rPr>
              <a:t>chelate</a:t>
            </a:r>
            <a:r>
              <a:rPr lang="en-US" sz="2400" dirty="0">
                <a:latin typeface="Times New Roman"/>
                <a:cs typeface="Times New Roman"/>
              </a:rPr>
              <a:t> is also toxic.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08204" y="117347"/>
            <a:ext cx="8784590" cy="6480175"/>
          </a:xfrm>
          <a:custGeom>
            <a:avLst/>
            <a:gdLst/>
            <a:ahLst/>
            <a:cxnLst/>
            <a:rect l="l" t="t" r="r" b="b"/>
            <a:pathLst>
              <a:path w="8784590" h="6480175">
                <a:moveTo>
                  <a:pt x="8784336" y="0"/>
                </a:moveTo>
                <a:lnTo>
                  <a:pt x="0" y="0"/>
                </a:lnTo>
                <a:lnTo>
                  <a:pt x="0" y="6480048"/>
                </a:lnTo>
                <a:lnTo>
                  <a:pt x="8784336" y="6480048"/>
                </a:lnTo>
                <a:lnTo>
                  <a:pt x="8784336" y="0"/>
                </a:lnTo>
                <a:close/>
              </a:path>
            </a:pathLst>
          </a:custGeom>
          <a:solidFill>
            <a:srgbClr val="BADFE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86334" y="136017"/>
            <a:ext cx="7662266" cy="50526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en-US" sz="3200" b="1" u="sng" dirty="0">
                <a:solidFill>
                  <a:srgbClr val="FF0000"/>
                </a:solidFill>
                <a:latin typeface="Times New Roman"/>
                <a:cs typeface="Times New Roman"/>
              </a:rPr>
              <a:t>C</a:t>
            </a:r>
            <a:r>
              <a:rPr sz="3200" b="1" u="sng">
                <a:solidFill>
                  <a:srgbClr val="FF0000"/>
                </a:solidFill>
                <a:latin typeface="Times New Roman"/>
                <a:cs typeface="Times New Roman"/>
              </a:rPr>
              <a:t>ontraindication </a:t>
            </a:r>
            <a:r>
              <a:rPr sz="3200" b="1" u="sng" dirty="0">
                <a:solidFill>
                  <a:srgbClr val="FF0000"/>
                </a:solidFill>
                <a:latin typeface="Times New Roman"/>
                <a:cs typeface="Times New Roman"/>
              </a:rPr>
              <a:t>for treatment</a:t>
            </a:r>
            <a:r>
              <a:rPr sz="3200" b="1" u="sng" spc="-11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: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4294967295"/>
          </p:nvPr>
        </p:nvSpPr>
        <p:spPr>
          <a:xfrm>
            <a:off x="8359140" y="6290385"/>
            <a:ext cx="274320" cy="2247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50"/>
              </a:lnSpc>
            </a:pPr>
            <a:endParaRPr dirty="0"/>
          </a:p>
        </p:txBody>
      </p:sp>
      <p:sp>
        <p:nvSpPr>
          <p:cNvPr id="4" name="object 4"/>
          <p:cNvSpPr txBox="1"/>
          <p:nvPr/>
        </p:nvSpPr>
        <p:spPr>
          <a:xfrm>
            <a:off x="186334" y="626046"/>
            <a:ext cx="8588375" cy="5750292"/>
          </a:xfrm>
          <a:prstGeom prst="rect">
            <a:avLst/>
          </a:prstGeom>
        </p:spPr>
        <p:txBody>
          <a:bodyPr vert="horz" wrap="square" lIns="0" tIns="86360" rIns="0" bIns="0" rtlCol="0">
            <a:spAutoFit/>
          </a:bodyPr>
          <a:lstStyle/>
          <a:p>
            <a:pPr marL="355600" indent="-342900">
              <a:lnSpc>
                <a:spcPct val="150000"/>
              </a:lnSpc>
              <a:spcBef>
                <a:spcPts val="680"/>
              </a:spcBef>
              <a:buChar char="•"/>
              <a:tabLst>
                <a:tab pos="354965" algn="l"/>
                <a:tab pos="355600" algn="l"/>
              </a:tabLst>
            </a:pPr>
            <a:r>
              <a:rPr sz="2400" dirty="0">
                <a:latin typeface="Times New Roman"/>
                <a:cs typeface="Times New Roman"/>
              </a:rPr>
              <a:t>Severe renal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disease</a:t>
            </a:r>
            <a:endParaRPr sz="2400">
              <a:latin typeface="Times New Roman"/>
              <a:cs typeface="Times New Roman"/>
            </a:endParaRPr>
          </a:p>
          <a:p>
            <a:pPr marL="355600" indent="-342900">
              <a:lnSpc>
                <a:spcPct val="150000"/>
              </a:lnSpc>
              <a:spcBef>
                <a:spcPts val="580"/>
              </a:spcBef>
              <a:buChar char="•"/>
              <a:tabLst>
                <a:tab pos="354965" algn="l"/>
                <a:tab pos="355600" algn="l"/>
              </a:tabLst>
            </a:pPr>
            <a:r>
              <a:rPr sz="2400">
                <a:latin typeface="Times New Roman"/>
                <a:cs typeface="Times New Roman"/>
              </a:rPr>
              <a:t>Pregnant</a:t>
            </a:r>
            <a:r>
              <a:rPr sz="2400" spc="-25">
                <a:latin typeface="Times New Roman"/>
                <a:cs typeface="Times New Roman"/>
              </a:rPr>
              <a:t> </a:t>
            </a:r>
            <a:r>
              <a:rPr sz="2400" spc="-5">
                <a:latin typeface="Times New Roman"/>
                <a:cs typeface="Times New Roman"/>
              </a:rPr>
              <a:t>wome</a:t>
            </a:r>
            <a:r>
              <a:rPr lang="en-US" sz="2400" spc="-5" dirty="0">
                <a:latin typeface="Times New Roman"/>
                <a:cs typeface="Times New Roman"/>
              </a:rPr>
              <a:t>n</a:t>
            </a:r>
            <a:endParaRPr sz="35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400" b="1" dirty="0">
                <a:solidFill>
                  <a:srgbClr val="C00000"/>
                </a:solidFill>
                <a:latin typeface="Times New Roman"/>
                <a:cs typeface="Times New Roman"/>
              </a:rPr>
              <a:t>Hemochromatosis:</a:t>
            </a:r>
            <a:endParaRPr sz="2400">
              <a:latin typeface="Times New Roman"/>
              <a:cs typeface="Times New Roman"/>
            </a:endParaRPr>
          </a:p>
          <a:p>
            <a:pPr marL="354965" marR="602615" indent="-342900">
              <a:lnSpc>
                <a:spcPct val="150000"/>
              </a:lnSpc>
              <a:spcBef>
                <a:spcPts val="575"/>
              </a:spcBef>
              <a:buFont typeface="Times New Roman"/>
              <a:buChar char="•"/>
              <a:tabLst>
                <a:tab pos="354965" algn="l"/>
                <a:tab pos="355600" algn="l"/>
              </a:tabLst>
            </a:pPr>
            <a:r>
              <a:rPr sz="2400" b="1" dirty="0">
                <a:latin typeface="Times New Roman"/>
                <a:cs typeface="Times New Roman"/>
              </a:rPr>
              <a:t>Desferrioxamine </a:t>
            </a:r>
            <a:r>
              <a:rPr sz="2400" dirty="0">
                <a:latin typeface="Times New Roman"/>
                <a:cs typeface="Times New Roman"/>
              </a:rPr>
              <a:t>useful in prevention and </a:t>
            </a:r>
            <a:r>
              <a:rPr sz="2400" spc="-5" dirty="0">
                <a:latin typeface="Times New Roman"/>
                <a:cs typeface="Times New Roman"/>
              </a:rPr>
              <a:t>treatment </a:t>
            </a:r>
            <a:r>
              <a:rPr sz="2400" dirty="0">
                <a:latin typeface="Times New Roman"/>
                <a:cs typeface="Times New Roman"/>
              </a:rPr>
              <a:t>of iron  overload in chronic </a:t>
            </a:r>
            <a:r>
              <a:rPr sz="2400" spc="-5" dirty="0">
                <a:latin typeface="Times New Roman"/>
                <a:cs typeface="Times New Roman"/>
              </a:rPr>
              <a:t>anemia </a:t>
            </a:r>
            <a:r>
              <a:rPr sz="2400" dirty="0">
                <a:latin typeface="Times New Roman"/>
                <a:cs typeface="Times New Roman"/>
              </a:rPr>
              <a:t>in </a:t>
            </a:r>
            <a:r>
              <a:rPr sz="2400" spc="-5" dirty="0">
                <a:latin typeface="Times New Roman"/>
                <a:cs typeface="Times New Roman"/>
              </a:rPr>
              <a:t>thalassemia major </a:t>
            </a:r>
            <a:r>
              <a:rPr sz="2400" dirty="0">
                <a:latin typeface="Times New Roman"/>
                <a:cs typeface="Times New Roman"/>
              </a:rPr>
              <a:t>with</a:t>
            </a:r>
            <a:r>
              <a:rPr sz="2400" spc="-90" dirty="0">
                <a:latin typeface="Times New Roman"/>
                <a:cs typeface="Times New Roman"/>
              </a:rPr>
              <a:t> </a:t>
            </a:r>
            <a:r>
              <a:rPr sz="2400" spc="-5">
                <a:latin typeface="Times New Roman"/>
                <a:cs typeface="Times New Roman"/>
              </a:rPr>
              <a:t>multiple  </a:t>
            </a:r>
            <a:r>
              <a:rPr sz="2400">
                <a:latin typeface="Times New Roman"/>
                <a:cs typeface="Times New Roman"/>
              </a:rPr>
              <a:t>transfusions</a:t>
            </a:r>
            <a:r>
              <a:rPr lang="en-US" sz="2400" dirty="0">
                <a:latin typeface="Times New Roman"/>
                <a:cs typeface="Times New Roman"/>
              </a:rPr>
              <a:t>.</a:t>
            </a:r>
            <a:endParaRPr sz="2400">
              <a:latin typeface="Times New Roman"/>
              <a:cs typeface="Times New Roman"/>
            </a:endParaRPr>
          </a:p>
          <a:p>
            <a:pPr marL="354965" marR="582930" indent="-342900">
              <a:lnSpc>
                <a:spcPct val="150000"/>
              </a:lnSpc>
              <a:spcBef>
                <a:spcPts val="580"/>
              </a:spcBef>
              <a:buChar char="•"/>
              <a:tabLst>
                <a:tab pos="354965" algn="l"/>
                <a:tab pos="355600" algn="l"/>
              </a:tabLst>
            </a:pPr>
            <a:r>
              <a:rPr lang="en-US" sz="2400" dirty="0">
                <a:latin typeface="Times New Roman"/>
                <a:cs typeface="Times New Roman"/>
              </a:rPr>
              <a:t>G</a:t>
            </a:r>
            <a:r>
              <a:rPr sz="2400">
                <a:latin typeface="Times New Roman"/>
                <a:cs typeface="Times New Roman"/>
              </a:rPr>
              <a:t>iven </a:t>
            </a:r>
            <a:r>
              <a:rPr sz="2400" dirty="0">
                <a:latin typeface="Times New Roman"/>
                <a:cs typeface="Times New Roman"/>
              </a:rPr>
              <a:t>continuous infusion 2g </a:t>
            </a:r>
            <a:r>
              <a:rPr sz="2400" spc="-5" dirty="0">
                <a:latin typeface="Times New Roman"/>
                <a:cs typeface="Times New Roman"/>
              </a:rPr>
              <a:t>for </a:t>
            </a:r>
            <a:r>
              <a:rPr sz="2400" dirty="0">
                <a:latin typeface="Times New Roman"/>
                <a:cs typeface="Times New Roman"/>
              </a:rPr>
              <a:t>12hrs </a:t>
            </a:r>
            <a:r>
              <a:rPr sz="2400" spc="-5" dirty="0">
                <a:latin typeface="Times New Roman"/>
                <a:cs typeface="Times New Roman"/>
              </a:rPr>
              <a:t>OD,but phlebectomy is  treatment </a:t>
            </a:r>
            <a:r>
              <a:rPr sz="2400">
                <a:latin typeface="Times New Roman"/>
                <a:cs typeface="Times New Roman"/>
              </a:rPr>
              <a:t>of</a:t>
            </a:r>
            <a:r>
              <a:rPr sz="2400" spc="-30">
                <a:latin typeface="Times New Roman"/>
                <a:cs typeface="Times New Roman"/>
              </a:rPr>
              <a:t> </a:t>
            </a:r>
            <a:r>
              <a:rPr sz="2400">
                <a:latin typeface="Times New Roman"/>
                <a:cs typeface="Times New Roman"/>
              </a:rPr>
              <a:t>choice</a:t>
            </a:r>
            <a:r>
              <a:rPr lang="en-US" sz="2400" dirty="0">
                <a:latin typeface="Times New Roman"/>
                <a:cs typeface="Times New Roman"/>
              </a:rPr>
              <a:t>.</a:t>
            </a:r>
            <a:endParaRPr sz="2400">
              <a:latin typeface="Times New Roman"/>
              <a:cs typeface="Times New Roman"/>
            </a:endParaRPr>
          </a:p>
          <a:p>
            <a:pPr marL="354965" marR="5080" indent="-342900">
              <a:lnSpc>
                <a:spcPct val="150000"/>
              </a:lnSpc>
              <a:spcBef>
                <a:spcPts val="575"/>
              </a:spcBef>
              <a:buChar char="•"/>
              <a:tabLst>
                <a:tab pos="354965" algn="l"/>
                <a:tab pos="355600" algn="l"/>
              </a:tabLst>
            </a:pPr>
            <a:r>
              <a:rPr sz="2400" dirty="0">
                <a:latin typeface="Times New Roman"/>
                <a:cs typeface="Times New Roman"/>
              </a:rPr>
              <a:t>Deferiprone, </a:t>
            </a:r>
            <a:r>
              <a:rPr sz="2400" spc="-5" dirty="0">
                <a:latin typeface="Times New Roman"/>
                <a:cs typeface="Times New Roman"/>
              </a:rPr>
              <a:t>Deferasirox </a:t>
            </a:r>
            <a:r>
              <a:rPr sz="2400" dirty="0">
                <a:latin typeface="Times New Roman"/>
                <a:cs typeface="Times New Roman"/>
              </a:rPr>
              <a:t>are </a:t>
            </a:r>
            <a:r>
              <a:rPr sz="2400" spc="-5">
                <a:latin typeface="Times New Roman"/>
                <a:cs typeface="Times New Roman"/>
              </a:rPr>
              <a:t>alternative </a:t>
            </a:r>
            <a:r>
              <a:rPr sz="2400">
                <a:latin typeface="Times New Roman"/>
                <a:cs typeface="Times New Roman"/>
              </a:rPr>
              <a:t>choice</a:t>
            </a:r>
            <a:r>
              <a:rPr lang="en-US" sz="2400" dirty="0">
                <a:latin typeface="Times New Roman"/>
                <a:cs typeface="Times New Roman"/>
              </a:rPr>
              <a:t> for those</a:t>
            </a:r>
            <a:r>
              <a:rPr sz="2400">
                <a:latin typeface="Times New Roman"/>
                <a:cs typeface="Times New Roman"/>
              </a:rPr>
              <a:t> who cannot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sz="2400" spc="-75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tolerate  the </a:t>
            </a:r>
            <a:r>
              <a:rPr sz="2400">
                <a:latin typeface="Times New Roman"/>
                <a:cs typeface="Times New Roman"/>
              </a:rPr>
              <a:t>above</a:t>
            </a:r>
            <a:r>
              <a:rPr sz="2400" spc="-20">
                <a:latin typeface="Times New Roman"/>
                <a:cs typeface="Times New Roman"/>
              </a:rPr>
              <a:t> </a:t>
            </a:r>
            <a:r>
              <a:rPr sz="2400">
                <a:latin typeface="Times New Roman"/>
                <a:cs typeface="Times New Roman"/>
              </a:rPr>
              <a:t>drug</a:t>
            </a:r>
            <a:r>
              <a:rPr lang="en-US" sz="2400" dirty="0">
                <a:latin typeface="Times New Roman"/>
                <a:cs typeface="Times New Roman"/>
              </a:rPr>
              <a:t>.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63562"/>
          </a:xfrm>
        </p:spPr>
        <p:txBody>
          <a:bodyPr/>
          <a:lstStyle/>
          <a:p>
            <a:pPr algn="ctr"/>
            <a:r>
              <a:rPr lang="en-US" u="sng" dirty="0">
                <a:solidFill>
                  <a:schemeClr val="tx1"/>
                </a:solidFill>
              </a:rPr>
              <a:t>VITAMIN-B12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990600"/>
            <a:ext cx="7620000" cy="5483352"/>
          </a:xfrm>
        </p:spPr>
        <p:txBody>
          <a:bodyPr/>
          <a:lstStyle/>
          <a:p>
            <a:pPr>
              <a:lnSpc>
                <a:spcPct val="200000"/>
              </a:lnSpc>
            </a:pPr>
            <a:r>
              <a:rPr lang="en-US" dirty="0" err="1"/>
              <a:t>Cyanocobalamin</a:t>
            </a:r>
            <a:r>
              <a:rPr lang="en-US" dirty="0"/>
              <a:t> and </a:t>
            </a:r>
            <a:r>
              <a:rPr lang="en-US" dirty="0" err="1"/>
              <a:t>hydroxocobalamin</a:t>
            </a:r>
            <a:r>
              <a:rPr lang="en-US" dirty="0"/>
              <a:t> are complex cobalt containing compounds present in the diet and referred to as </a:t>
            </a:r>
            <a:r>
              <a:rPr lang="en-US" dirty="0" err="1"/>
              <a:t>vit</a:t>
            </a:r>
            <a:r>
              <a:rPr lang="en-US" dirty="0"/>
              <a:t> B12. </a:t>
            </a:r>
          </a:p>
          <a:p>
            <a:pPr>
              <a:lnSpc>
                <a:spcPct val="200000"/>
              </a:lnSpc>
            </a:pPr>
            <a:r>
              <a:rPr lang="en-US" dirty="0" err="1"/>
              <a:t>Vit</a:t>
            </a:r>
            <a:r>
              <a:rPr lang="en-US" dirty="0"/>
              <a:t> B12 occurs as water soluble, </a:t>
            </a:r>
            <a:r>
              <a:rPr lang="en-US" dirty="0" err="1"/>
              <a:t>thermostable</a:t>
            </a:r>
            <a:r>
              <a:rPr lang="en-US" dirty="0"/>
              <a:t> red crystals. It is synthesized in nature only by microorganisms; plants and animals acquire it from them.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086100" y="230124"/>
            <a:ext cx="2999231" cy="8991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971800" y="152400"/>
            <a:ext cx="2795270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sz="32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DEFINITI</a:t>
            </a:r>
            <a:r>
              <a:rPr sz="3200" b="1" u="sng" spc="5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sz="32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endParaRPr sz="3200" u="sng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342900" y="1053083"/>
            <a:ext cx="8343900" cy="5073650"/>
            <a:chOff x="342900" y="1053083"/>
            <a:chExt cx="8343900" cy="5073650"/>
          </a:xfrm>
        </p:grpSpPr>
        <p:sp>
          <p:nvSpPr>
            <p:cNvPr id="5" name="object 5"/>
            <p:cNvSpPr/>
            <p:nvPr/>
          </p:nvSpPr>
          <p:spPr>
            <a:xfrm>
              <a:off x="457200" y="1053083"/>
              <a:ext cx="8229600" cy="5073650"/>
            </a:xfrm>
            <a:custGeom>
              <a:avLst/>
              <a:gdLst/>
              <a:ahLst/>
              <a:cxnLst/>
              <a:rect l="l" t="t" r="r" b="b"/>
              <a:pathLst>
                <a:path w="8229600" h="5073650">
                  <a:moveTo>
                    <a:pt x="8229600" y="0"/>
                  </a:moveTo>
                  <a:lnTo>
                    <a:pt x="0" y="0"/>
                  </a:lnTo>
                  <a:lnTo>
                    <a:pt x="0" y="5073396"/>
                  </a:lnTo>
                  <a:lnTo>
                    <a:pt x="8229600" y="5073396"/>
                  </a:lnTo>
                  <a:lnTo>
                    <a:pt x="8229600" y="0"/>
                  </a:lnTo>
                  <a:close/>
                </a:path>
              </a:pathLst>
            </a:custGeom>
            <a:solidFill>
              <a:srgbClr val="BADFE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342900" y="2269236"/>
              <a:ext cx="562356" cy="736091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 txBox="1"/>
          <p:nvPr/>
        </p:nvSpPr>
        <p:spPr>
          <a:xfrm>
            <a:off x="457200" y="1130791"/>
            <a:ext cx="7973695" cy="306186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200000"/>
              </a:lnSpc>
              <a:spcBef>
                <a:spcPts val="100"/>
              </a:spcBef>
              <a:buFont typeface="Arial" pitchFamily="34" charset="0"/>
              <a:buChar char="•"/>
            </a:pPr>
            <a:r>
              <a:rPr lang="en-US" sz="2400" dirty="0"/>
              <a:t>Bone marrow depression (</a:t>
            </a:r>
            <a:r>
              <a:rPr lang="en-US" sz="2400" dirty="0" err="1"/>
              <a:t>hypoplastic</a:t>
            </a:r>
            <a:r>
              <a:rPr lang="en-US" sz="2400" dirty="0"/>
              <a:t> </a:t>
            </a:r>
            <a:r>
              <a:rPr lang="en-US" sz="2400" dirty="0" err="1"/>
              <a:t>anaemia</a:t>
            </a:r>
            <a:r>
              <a:rPr lang="en-US" sz="2400" dirty="0"/>
              <a:t>), erythropoietin deficiency. </a:t>
            </a:r>
          </a:p>
          <a:p>
            <a:pPr marL="12700">
              <a:lnSpc>
                <a:spcPct val="200000"/>
              </a:lnSpc>
              <a:spcBef>
                <a:spcPts val="100"/>
              </a:spcBef>
            </a:pPr>
            <a:r>
              <a:rPr lang="en-US" sz="2400" dirty="0"/>
              <a:t>(c) Increased destruction of RBCs (</a:t>
            </a:r>
            <a:r>
              <a:rPr lang="en-US" sz="2400" dirty="0" err="1"/>
              <a:t>haemolytic</a:t>
            </a:r>
            <a:r>
              <a:rPr lang="en-US" sz="2400" dirty="0"/>
              <a:t> </a:t>
            </a:r>
            <a:r>
              <a:rPr lang="en-US" sz="2400" dirty="0" err="1"/>
              <a:t>anaemia</a:t>
            </a:r>
            <a:r>
              <a:rPr lang="en-US" sz="2400" dirty="0"/>
              <a:t>)</a:t>
            </a:r>
            <a:endParaRPr sz="2400" b="1">
              <a:latin typeface="Calibri" pitchFamily="34" charset="0"/>
              <a:cs typeface="Times New Roman"/>
            </a:endParaRPr>
          </a:p>
          <a:p>
            <a:pPr marL="443865" indent="-431800">
              <a:lnSpc>
                <a:spcPct val="200000"/>
              </a:lnSpc>
              <a:spcBef>
                <a:spcPts val="655"/>
              </a:spcBef>
              <a:tabLst>
                <a:tab pos="443865" algn="l"/>
                <a:tab pos="444500" algn="l"/>
              </a:tabLst>
            </a:pPr>
            <a:r>
              <a:rPr lang="en-US" sz="2800" spc="-5" dirty="0">
                <a:latin typeface="Times New Roman"/>
                <a:cs typeface="Times New Roman"/>
              </a:rPr>
              <a:t> 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63562"/>
          </a:xfrm>
        </p:spPr>
        <p:txBody>
          <a:bodyPr/>
          <a:lstStyle/>
          <a:p>
            <a:pPr algn="ctr"/>
            <a:r>
              <a:rPr lang="en-US" b="1" u="sng" dirty="0">
                <a:solidFill>
                  <a:schemeClr val="tx1"/>
                </a:solidFill>
              </a:rPr>
              <a:t>Dietary sources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914400"/>
            <a:ext cx="8077200" cy="5559552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dirty="0"/>
              <a:t>Liver</a:t>
            </a:r>
          </a:p>
          <a:p>
            <a:pPr>
              <a:lnSpc>
                <a:spcPct val="150000"/>
              </a:lnSpc>
            </a:pPr>
            <a:r>
              <a:rPr lang="en-US" dirty="0"/>
              <a:t>Kidney </a:t>
            </a:r>
          </a:p>
          <a:p>
            <a:pPr>
              <a:lnSpc>
                <a:spcPct val="150000"/>
              </a:lnSpc>
            </a:pPr>
            <a:r>
              <a:rPr lang="en-US" dirty="0"/>
              <a:t>Sea fish, egg yolk, meat, cheese are the main </a:t>
            </a:r>
            <a:r>
              <a:rPr lang="en-US" dirty="0" err="1"/>
              <a:t>vit</a:t>
            </a:r>
            <a:r>
              <a:rPr lang="en-US" dirty="0"/>
              <a:t> B12 containing constituents of diet.</a:t>
            </a:r>
          </a:p>
          <a:p>
            <a:pPr>
              <a:lnSpc>
                <a:spcPct val="150000"/>
              </a:lnSpc>
            </a:pPr>
            <a:r>
              <a:rPr lang="en-US" dirty="0"/>
              <a:t> The only vegetable source is legumes (pulses) which get it from microorganisms </a:t>
            </a:r>
            <a:r>
              <a:rPr lang="en-US" dirty="0" err="1"/>
              <a:t>harboured</a:t>
            </a:r>
            <a:r>
              <a:rPr lang="en-US" dirty="0"/>
              <a:t> in their root nodules. </a:t>
            </a:r>
          </a:p>
          <a:p>
            <a:pPr>
              <a:lnSpc>
                <a:spcPct val="150000"/>
              </a:lnSpc>
            </a:pPr>
            <a:r>
              <a:rPr lang="en-US" b="1" u="sng" dirty="0"/>
              <a:t>Daily requirement </a:t>
            </a:r>
            <a:r>
              <a:rPr lang="en-US" dirty="0"/>
              <a:t>1–3 µg, pregnancy and lactation 3–5 µg.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63562"/>
          </a:xfrm>
        </p:spPr>
        <p:txBody>
          <a:bodyPr/>
          <a:lstStyle/>
          <a:p>
            <a:pPr algn="ctr"/>
            <a:r>
              <a:rPr lang="en-US" b="1" u="sng" dirty="0">
                <a:solidFill>
                  <a:schemeClr val="tx1"/>
                </a:solidFill>
              </a:rPr>
              <a:t>Metabolic functions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143000"/>
            <a:ext cx="7467600" cy="5330952"/>
          </a:xfrm>
        </p:spPr>
        <p:txBody>
          <a:bodyPr/>
          <a:lstStyle/>
          <a:p>
            <a:pPr>
              <a:lnSpc>
                <a:spcPct val="200000"/>
              </a:lnSpc>
            </a:pPr>
            <a:r>
              <a:rPr lang="en-US" dirty="0" err="1"/>
              <a:t>Vit</a:t>
            </a:r>
            <a:r>
              <a:rPr lang="en-US" dirty="0"/>
              <a:t> B12 is essential for the conversion of </a:t>
            </a:r>
            <a:r>
              <a:rPr lang="en-US" dirty="0" err="1"/>
              <a:t>homocysteine</a:t>
            </a:r>
            <a:r>
              <a:rPr lang="en-US" dirty="0"/>
              <a:t> to </a:t>
            </a:r>
            <a:r>
              <a:rPr lang="en-US" dirty="0" err="1"/>
              <a:t>methionine</a:t>
            </a:r>
            <a:r>
              <a:rPr lang="en-US" dirty="0"/>
              <a:t>. This reaction is also critical in making </a:t>
            </a:r>
            <a:r>
              <a:rPr lang="en-US" dirty="0" err="1"/>
              <a:t>tetrahydrofolic</a:t>
            </a:r>
            <a:r>
              <a:rPr lang="en-US" dirty="0"/>
              <a:t> acid (THFA) available for reutilization. </a:t>
            </a:r>
          </a:p>
          <a:p>
            <a:pPr>
              <a:lnSpc>
                <a:spcPct val="200000"/>
              </a:lnSpc>
            </a:pPr>
            <a:r>
              <a:rPr lang="en-US" dirty="0"/>
              <a:t> </a:t>
            </a:r>
            <a:r>
              <a:rPr lang="en-US" dirty="0" err="1"/>
              <a:t>Purine</a:t>
            </a:r>
            <a:r>
              <a:rPr lang="en-US" dirty="0"/>
              <a:t> and </a:t>
            </a:r>
            <a:r>
              <a:rPr lang="en-US" dirty="0" err="1"/>
              <a:t>pyrimidine</a:t>
            </a:r>
            <a:r>
              <a:rPr lang="en-US" dirty="0"/>
              <a:t> synthesis is affected primarily due to defective ‘one carbon’ transfer because of  </a:t>
            </a:r>
            <a:r>
              <a:rPr lang="en-US" b="1" dirty="0"/>
              <a:t>‘</a:t>
            </a:r>
            <a:r>
              <a:rPr lang="en-US" b="1" dirty="0" err="1"/>
              <a:t>folate</a:t>
            </a:r>
            <a:r>
              <a:rPr lang="en-US" b="1" dirty="0"/>
              <a:t> trap’. 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63562"/>
          </a:xfrm>
        </p:spPr>
        <p:txBody>
          <a:bodyPr/>
          <a:lstStyle/>
          <a:p>
            <a:pPr algn="ctr"/>
            <a:r>
              <a:rPr lang="en-US" b="1" u="sng" dirty="0">
                <a:solidFill>
                  <a:schemeClr val="tx1"/>
                </a:solidFill>
              </a:rPr>
              <a:t>Metabolic functions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990600"/>
            <a:ext cx="7620000" cy="5483352"/>
          </a:xfrm>
        </p:spPr>
        <p:txBody>
          <a:bodyPr>
            <a:normAutofit fontScale="92500"/>
          </a:bodyPr>
          <a:lstStyle/>
          <a:p>
            <a:pPr>
              <a:lnSpc>
                <a:spcPct val="200000"/>
              </a:lnSpc>
            </a:pPr>
            <a:r>
              <a:rPr lang="en-US" b="1" dirty="0" err="1"/>
              <a:t>Malonic</a:t>
            </a:r>
            <a:r>
              <a:rPr lang="en-US" b="1" dirty="0"/>
              <a:t> acid </a:t>
            </a:r>
            <a:r>
              <a:rPr lang="en-US" dirty="0"/>
              <a:t>converted to </a:t>
            </a:r>
            <a:r>
              <a:rPr lang="en-US" b="1" dirty="0" err="1"/>
              <a:t>Succinic</a:t>
            </a:r>
            <a:r>
              <a:rPr lang="en-US" b="1" dirty="0"/>
              <a:t> acid </a:t>
            </a:r>
            <a:r>
              <a:rPr lang="en-US" dirty="0"/>
              <a:t>is an important step in </a:t>
            </a:r>
            <a:r>
              <a:rPr lang="en-US" dirty="0" err="1"/>
              <a:t>propionic</a:t>
            </a:r>
            <a:r>
              <a:rPr lang="en-US" dirty="0"/>
              <a:t> acid metabolism. It links the carbohydrate and lipid metabolisms. </a:t>
            </a:r>
          </a:p>
          <a:p>
            <a:pPr>
              <a:lnSpc>
                <a:spcPct val="200000"/>
              </a:lnSpc>
            </a:pPr>
            <a:r>
              <a:rPr lang="en-US" dirty="0"/>
              <a:t>Interference with the reaction: </a:t>
            </a:r>
            <a:r>
              <a:rPr lang="en-US" dirty="0" err="1"/>
              <a:t>Methionine</a:t>
            </a:r>
            <a:r>
              <a:rPr lang="en-US" dirty="0"/>
              <a:t> to S-</a:t>
            </a:r>
            <a:r>
              <a:rPr lang="en-US" dirty="0" err="1"/>
              <a:t>adenosyl</a:t>
            </a:r>
            <a:r>
              <a:rPr lang="en-US" dirty="0"/>
              <a:t> </a:t>
            </a:r>
            <a:r>
              <a:rPr lang="en-US" dirty="0" err="1"/>
              <a:t>methionine</a:t>
            </a:r>
            <a:r>
              <a:rPr lang="en-US" dirty="0"/>
              <a:t> may be more important in the neurological damage of B12 deficiency, because it is needed in the synthesis of phospholipids and myelin. 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63562"/>
          </a:xfrm>
        </p:spPr>
        <p:txBody>
          <a:bodyPr/>
          <a:lstStyle/>
          <a:p>
            <a:pPr algn="ctr"/>
            <a:r>
              <a:rPr lang="en-US" b="1" u="sng" dirty="0">
                <a:solidFill>
                  <a:schemeClr val="tx1"/>
                </a:solidFill>
              </a:rPr>
              <a:t>Metabolic functions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143000"/>
            <a:ext cx="7467600" cy="5330952"/>
          </a:xfrm>
        </p:spPr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en-US" dirty="0" err="1"/>
              <a:t>Vit</a:t>
            </a:r>
            <a:r>
              <a:rPr lang="en-US" dirty="0"/>
              <a:t> B12 is essential for cell growth and multiplication.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63562"/>
          </a:xfrm>
        </p:spPr>
        <p:txBody>
          <a:bodyPr/>
          <a:lstStyle/>
          <a:p>
            <a:pPr algn="ctr"/>
            <a:r>
              <a:rPr lang="en-US" b="1" u="sng" dirty="0">
                <a:solidFill>
                  <a:schemeClr val="tx1"/>
                </a:solidFill>
              </a:rPr>
              <a:t>Manifestations of deficiency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066800"/>
            <a:ext cx="7467600" cy="5407152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dirty="0"/>
              <a:t> </a:t>
            </a:r>
            <a:r>
              <a:rPr lang="en-US" dirty="0" err="1"/>
              <a:t>Megaloblastic</a:t>
            </a:r>
            <a:r>
              <a:rPr lang="en-US" dirty="0"/>
              <a:t> </a:t>
            </a:r>
            <a:r>
              <a:rPr lang="en-US" dirty="0" err="1"/>
              <a:t>anaemia</a:t>
            </a:r>
            <a:r>
              <a:rPr lang="en-US" dirty="0"/>
              <a:t> (generally the first manifestation), </a:t>
            </a:r>
            <a:r>
              <a:rPr lang="en-US" dirty="0" err="1"/>
              <a:t>neutrophils</a:t>
            </a:r>
            <a:r>
              <a:rPr lang="en-US" dirty="0"/>
              <a:t> with </a:t>
            </a:r>
            <a:r>
              <a:rPr lang="en-US" dirty="0" err="1"/>
              <a:t>hypersegmented</a:t>
            </a:r>
            <a:r>
              <a:rPr lang="en-US" dirty="0"/>
              <a:t> nuclei, giant platelets. </a:t>
            </a:r>
          </a:p>
          <a:p>
            <a:pPr>
              <a:lnSpc>
                <a:spcPct val="150000"/>
              </a:lnSpc>
            </a:pPr>
            <a:r>
              <a:rPr lang="en-US" dirty="0"/>
              <a:t> </a:t>
            </a:r>
            <a:r>
              <a:rPr lang="en-US" dirty="0" err="1"/>
              <a:t>Glossitis</a:t>
            </a:r>
            <a:r>
              <a:rPr lang="en-US" dirty="0"/>
              <a:t>, </a:t>
            </a:r>
            <a:r>
              <a:rPr lang="en-US" dirty="0" err="1"/>
              <a:t>g.i</a:t>
            </a:r>
            <a:r>
              <a:rPr lang="en-US" dirty="0"/>
              <a:t>. disturbances: damage to epithelial structures.</a:t>
            </a:r>
          </a:p>
          <a:p>
            <a:pPr>
              <a:lnSpc>
                <a:spcPct val="150000"/>
              </a:lnSpc>
            </a:pPr>
            <a:r>
              <a:rPr lang="en-US" dirty="0"/>
              <a:t>  Neurological: </a:t>
            </a:r>
            <a:r>
              <a:rPr lang="en-US" dirty="0" err="1"/>
              <a:t>subacute</a:t>
            </a:r>
            <a:r>
              <a:rPr lang="en-US" dirty="0"/>
              <a:t> combined degeneration of spinal cord; peripheral neuritis—diminished vibration and position sense, </a:t>
            </a:r>
            <a:r>
              <a:rPr lang="en-US" dirty="0" err="1"/>
              <a:t>paresthesias</a:t>
            </a:r>
            <a:r>
              <a:rPr lang="en-US" dirty="0"/>
              <a:t>.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487362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u="sng" dirty="0">
                <a:solidFill>
                  <a:schemeClr val="tx1"/>
                </a:solidFill>
              </a:rPr>
              <a:t>ERYTHROPOIETIN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990600"/>
            <a:ext cx="8153400" cy="5483352"/>
          </a:xfrm>
        </p:spPr>
        <p:txBody>
          <a:bodyPr/>
          <a:lstStyle/>
          <a:p>
            <a:pPr>
              <a:lnSpc>
                <a:spcPct val="200000"/>
              </a:lnSpc>
            </a:pPr>
            <a:r>
              <a:rPr lang="en-US" dirty="0"/>
              <a:t>Erythropoietin (EPO) is a </a:t>
            </a:r>
            <a:r>
              <a:rPr lang="en-US" b="1" dirty="0" err="1"/>
              <a:t>sialoglycoprotein</a:t>
            </a:r>
            <a:r>
              <a:rPr lang="en-US" dirty="0"/>
              <a:t> hormone (MW 34000) produced by </a:t>
            </a:r>
            <a:r>
              <a:rPr lang="en-US" dirty="0" err="1"/>
              <a:t>peritubular</a:t>
            </a:r>
            <a:r>
              <a:rPr lang="en-US" dirty="0"/>
              <a:t> cells of the kidney that is </a:t>
            </a:r>
            <a:r>
              <a:rPr lang="en-US" b="1" u="sng" dirty="0"/>
              <a:t>essential for normal </a:t>
            </a:r>
            <a:r>
              <a:rPr lang="en-US" b="1" u="sng" dirty="0" err="1"/>
              <a:t>erythropoiesis</a:t>
            </a:r>
            <a:r>
              <a:rPr lang="en-US" dirty="0"/>
              <a:t>. </a:t>
            </a:r>
          </a:p>
          <a:p>
            <a:pPr>
              <a:lnSpc>
                <a:spcPct val="200000"/>
              </a:lnSpc>
            </a:pPr>
            <a:r>
              <a:rPr lang="en-US" dirty="0" err="1"/>
              <a:t>Anaemia</a:t>
            </a:r>
            <a:r>
              <a:rPr lang="en-US" dirty="0"/>
              <a:t> and hypoxia are sensed by kidney cells and induce rapid secretion of EPO → acts on </a:t>
            </a:r>
            <a:r>
              <a:rPr lang="en-US" dirty="0" err="1"/>
              <a:t>erythroid</a:t>
            </a:r>
            <a:r>
              <a:rPr lang="en-US" dirty="0"/>
              <a:t> marrow and: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63562"/>
          </a:xfrm>
        </p:spPr>
        <p:txBody>
          <a:bodyPr/>
          <a:lstStyle/>
          <a:p>
            <a:pPr algn="ctr"/>
            <a:r>
              <a:rPr lang="en-US" b="1" u="sng" dirty="0">
                <a:solidFill>
                  <a:schemeClr val="tx1"/>
                </a:solidFill>
              </a:rPr>
              <a:t>ERYTHROPOIETIN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143000"/>
            <a:ext cx="8153400" cy="5330952"/>
          </a:xfrm>
        </p:spPr>
        <p:txBody>
          <a:bodyPr/>
          <a:lstStyle/>
          <a:p>
            <a:pPr>
              <a:lnSpc>
                <a:spcPct val="200000"/>
              </a:lnSpc>
              <a:buNone/>
            </a:pPr>
            <a:r>
              <a:rPr lang="en-US" dirty="0"/>
              <a:t>(a) Stimulates proliferation of colony forming cells of the </a:t>
            </a:r>
            <a:r>
              <a:rPr lang="en-US" dirty="0" err="1"/>
              <a:t>erythroid</a:t>
            </a:r>
            <a:r>
              <a:rPr lang="en-US" dirty="0"/>
              <a:t> series. </a:t>
            </a:r>
          </a:p>
          <a:p>
            <a:pPr>
              <a:lnSpc>
                <a:spcPct val="200000"/>
              </a:lnSpc>
              <a:buNone/>
            </a:pPr>
            <a:r>
              <a:rPr lang="en-US" dirty="0"/>
              <a:t>(b) Induces </a:t>
            </a:r>
            <a:r>
              <a:rPr lang="en-US" dirty="0" err="1"/>
              <a:t>haemoglobin</a:t>
            </a:r>
            <a:r>
              <a:rPr lang="en-US" dirty="0"/>
              <a:t>  formation and erythroblast maturation. </a:t>
            </a:r>
          </a:p>
          <a:p>
            <a:pPr>
              <a:lnSpc>
                <a:spcPct val="200000"/>
              </a:lnSpc>
              <a:buNone/>
            </a:pPr>
            <a:r>
              <a:rPr lang="en-US" dirty="0"/>
              <a:t>(c) Releases </a:t>
            </a:r>
            <a:r>
              <a:rPr lang="en-US" dirty="0" err="1"/>
              <a:t>reticulocytes</a:t>
            </a:r>
            <a:r>
              <a:rPr lang="en-US" dirty="0"/>
              <a:t> in the circulation.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2587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533400"/>
            <a:ext cx="8305800" cy="6096000"/>
          </a:xfrm>
        </p:spPr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en-US" dirty="0"/>
              <a:t>EPO binds to specific receptors on the surface of its target cells. </a:t>
            </a:r>
          </a:p>
          <a:p>
            <a:pPr>
              <a:lnSpc>
                <a:spcPct val="200000"/>
              </a:lnSpc>
            </a:pPr>
            <a:r>
              <a:rPr lang="en-US" dirty="0"/>
              <a:t>The EPO receptor is a </a:t>
            </a:r>
            <a:r>
              <a:rPr lang="en-US" b="1" dirty="0"/>
              <a:t>JAK-STAT-binding receptor </a:t>
            </a:r>
            <a:r>
              <a:rPr lang="en-US" dirty="0"/>
              <a:t>that alters </a:t>
            </a:r>
            <a:r>
              <a:rPr lang="en-US" dirty="0" err="1"/>
              <a:t>phosphorylation</a:t>
            </a:r>
            <a:r>
              <a:rPr lang="en-US" dirty="0"/>
              <a:t>  of  intracellular proteins and activates transcription factors to regulate gene expression. </a:t>
            </a:r>
          </a:p>
          <a:p>
            <a:pPr>
              <a:lnSpc>
                <a:spcPct val="200000"/>
              </a:lnSpc>
            </a:pPr>
            <a:r>
              <a:rPr lang="en-US" dirty="0"/>
              <a:t>It induces </a:t>
            </a:r>
            <a:r>
              <a:rPr lang="en-US" dirty="0" err="1"/>
              <a:t>erythropoiesis</a:t>
            </a:r>
            <a:r>
              <a:rPr lang="en-US" dirty="0"/>
              <a:t> in a dose dependent manner, but has no effect on RBC lifespan.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1162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u="sng" dirty="0">
                <a:solidFill>
                  <a:schemeClr val="tx1"/>
                </a:solidFill>
              </a:rPr>
              <a:t>Use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838200"/>
            <a:ext cx="8153400" cy="5635752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dirty="0"/>
              <a:t>The primary indication for </a:t>
            </a:r>
            <a:r>
              <a:rPr lang="en-US" dirty="0" err="1"/>
              <a:t>epoetin</a:t>
            </a:r>
            <a:r>
              <a:rPr lang="en-US" dirty="0"/>
              <a:t> is </a:t>
            </a:r>
            <a:r>
              <a:rPr lang="en-US" b="1" u="sng" dirty="0" err="1"/>
              <a:t>anaemia</a:t>
            </a:r>
            <a:r>
              <a:rPr lang="en-US" b="1" u="sng" dirty="0"/>
              <a:t> of chronic renal failure </a:t>
            </a:r>
            <a:r>
              <a:rPr lang="en-US" dirty="0"/>
              <a:t>which is due to low levels of EPO. </a:t>
            </a:r>
          </a:p>
          <a:p>
            <a:pPr>
              <a:lnSpc>
                <a:spcPct val="150000"/>
              </a:lnSpc>
            </a:pPr>
            <a:r>
              <a:rPr lang="en-US" dirty="0"/>
              <a:t>Only </a:t>
            </a:r>
            <a:r>
              <a:rPr lang="en-US" dirty="0" err="1"/>
              <a:t>smptomatic</a:t>
            </a:r>
            <a:r>
              <a:rPr lang="en-US" dirty="0"/>
              <a:t> patients with </a:t>
            </a:r>
            <a:r>
              <a:rPr lang="en-US" dirty="0" err="1"/>
              <a:t>Hb</a:t>
            </a:r>
            <a:r>
              <a:rPr lang="en-US" dirty="0"/>
              <a:t> ≤ 8 g/dl should be considered for EPO therapy. </a:t>
            </a:r>
          </a:p>
          <a:p>
            <a:pPr>
              <a:lnSpc>
                <a:spcPct val="150000"/>
              </a:lnSpc>
            </a:pPr>
            <a:r>
              <a:rPr lang="en-US" dirty="0" err="1"/>
              <a:t>Epoetin</a:t>
            </a:r>
            <a:r>
              <a:rPr lang="en-US" dirty="0"/>
              <a:t> 25–100 U/kg </a:t>
            </a:r>
            <a:r>
              <a:rPr lang="en-US" dirty="0" err="1"/>
              <a:t>s.c</a:t>
            </a:r>
            <a:r>
              <a:rPr lang="en-US" dirty="0"/>
              <a:t>. or </a:t>
            </a:r>
            <a:r>
              <a:rPr lang="en-US" dirty="0" err="1"/>
              <a:t>i.v</a:t>
            </a:r>
            <a:r>
              <a:rPr lang="en-US" dirty="0"/>
              <a:t>. 3 times a week (max. 600 U/kg/week) raises </a:t>
            </a:r>
            <a:r>
              <a:rPr lang="en-US" dirty="0" err="1"/>
              <a:t>haematocrit</a:t>
            </a:r>
            <a:r>
              <a:rPr lang="en-US" dirty="0"/>
              <a:t> and </a:t>
            </a:r>
            <a:r>
              <a:rPr lang="en-US" dirty="0" err="1"/>
              <a:t>haemoglobin</a:t>
            </a:r>
            <a:r>
              <a:rPr lang="en-US" dirty="0"/>
              <a:t>, reduces need for transfusions and improves quality of life.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01000" cy="563562"/>
          </a:xfrm>
        </p:spPr>
        <p:txBody>
          <a:bodyPr/>
          <a:lstStyle/>
          <a:p>
            <a:pPr algn="ctr"/>
            <a:r>
              <a:rPr lang="en-US" u="sng" dirty="0">
                <a:solidFill>
                  <a:schemeClr val="tx1"/>
                </a:solidFill>
              </a:rPr>
              <a:t>Other uses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990600"/>
            <a:ext cx="8077200" cy="5483352"/>
          </a:xfrm>
        </p:spPr>
        <p:txBody>
          <a:bodyPr/>
          <a:lstStyle/>
          <a:p>
            <a:pPr>
              <a:lnSpc>
                <a:spcPct val="200000"/>
              </a:lnSpc>
              <a:buNone/>
            </a:pPr>
            <a:r>
              <a:rPr lang="en-US" dirty="0"/>
              <a:t>1. </a:t>
            </a:r>
            <a:r>
              <a:rPr lang="en-US" dirty="0" err="1"/>
              <a:t>Anaemia</a:t>
            </a:r>
            <a:r>
              <a:rPr lang="en-US" dirty="0"/>
              <a:t> in AIDS patients treated with </a:t>
            </a:r>
            <a:r>
              <a:rPr lang="en-US" dirty="0" err="1"/>
              <a:t>zidovudine</a:t>
            </a:r>
            <a:r>
              <a:rPr lang="en-US" dirty="0"/>
              <a:t>. </a:t>
            </a:r>
          </a:p>
          <a:p>
            <a:pPr>
              <a:lnSpc>
                <a:spcPct val="200000"/>
              </a:lnSpc>
              <a:buNone/>
            </a:pPr>
            <a:r>
              <a:rPr lang="en-US" dirty="0"/>
              <a:t>2. Cancer chemotherapy induced </a:t>
            </a:r>
            <a:r>
              <a:rPr lang="en-US" dirty="0" err="1"/>
              <a:t>anaemia</a:t>
            </a:r>
            <a:r>
              <a:rPr lang="en-US" dirty="0"/>
              <a:t>. </a:t>
            </a:r>
          </a:p>
          <a:p>
            <a:pPr>
              <a:lnSpc>
                <a:spcPct val="200000"/>
              </a:lnSpc>
              <a:buNone/>
            </a:pPr>
            <a:r>
              <a:rPr lang="en-US" dirty="0"/>
              <a:t>3. Preoperative increased blood production for </a:t>
            </a:r>
            <a:r>
              <a:rPr lang="en-US" dirty="0" err="1"/>
              <a:t>autologous</a:t>
            </a:r>
            <a:r>
              <a:rPr lang="en-US" dirty="0"/>
              <a:t> transfusion during surgery.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915400" cy="609600"/>
          </a:xfrm>
        </p:spPr>
        <p:txBody>
          <a:bodyPr/>
          <a:lstStyle/>
          <a:p>
            <a:pPr algn="ctr"/>
            <a:r>
              <a:rPr lang="en-US" u="sng" dirty="0">
                <a:solidFill>
                  <a:schemeClr val="tx1"/>
                </a:solidFill>
              </a:rPr>
              <a:t>Distribution  of  iron in body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838200"/>
            <a:ext cx="8382000" cy="5635752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dirty="0"/>
              <a:t>Iron is an essential body constituent.</a:t>
            </a:r>
          </a:p>
          <a:p>
            <a:pPr>
              <a:lnSpc>
                <a:spcPct val="150000"/>
              </a:lnSpc>
            </a:pPr>
            <a:r>
              <a:rPr lang="en-US" dirty="0"/>
              <a:t> Total body iron in an adult is </a:t>
            </a:r>
            <a:r>
              <a:rPr lang="en-US" b="1" u="sng" dirty="0"/>
              <a:t>2.5–5 g</a:t>
            </a:r>
            <a:r>
              <a:rPr lang="en-US" dirty="0"/>
              <a:t> (</a:t>
            </a:r>
            <a:r>
              <a:rPr lang="en-US" dirty="0" err="1"/>
              <a:t>avg</a:t>
            </a:r>
            <a:r>
              <a:rPr lang="en-US" dirty="0"/>
              <a:t> 3.5 g). </a:t>
            </a:r>
          </a:p>
          <a:p>
            <a:pPr>
              <a:lnSpc>
                <a:spcPct val="150000"/>
              </a:lnSpc>
            </a:pPr>
            <a:r>
              <a:rPr lang="en-US" dirty="0"/>
              <a:t>It is more in men (50 mg/kg) than in women (38 mg/kg). </a:t>
            </a:r>
          </a:p>
          <a:p>
            <a:pPr>
              <a:lnSpc>
                <a:spcPct val="150000"/>
              </a:lnSpc>
              <a:buNone/>
            </a:pPr>
            <a:r>
              <a:rPr lang="en-US" dirty="0"/>
              <a:t>It is distributed into: </a:t>
            </a:r>
          </a:p>
          <a:p>
            <a:pPr>
              <a:lnSpc>
                <a:spcPct val="150000"/>
              </a:lnSpc>
            </a:pPr>
            <a:r>
              <a:rPr lang="en-US" b="1" dirty="0" err="1"/>
              <a:t>Haemoglobin</a:t>
            </a:r>
            <a:r>
              <a:rPr lang="en-US" b="1" dirty="0"/>
              <a:t> (</a:t>
            </a:r>
            <a:r>
              <a:rPr lang="en-US" b="1" dirty="0" err="1"/>
              <a:t>Hb</a:t>
            </a:r>
            <a:r>
              <a:rPr lang="en-US" b="1" dirty="0"/>
              <a:t>) </a:t>
            </a:r>
            <a:r>
              <a:rPr lang="en-US" dirty="0"/>
              <a:t>: 66% </a:t>
            </a:r>
          </a:p>
          <a:p>
            <a:pPr>
              <a:lnSpc>
                <a:spcPct val="150000"/>
              </a:lnSpc>
            </a:pPr>
            <a:r>
              <a:rPr lang="en-US" dirty="0"/>
              <a:t>Iron stores as </a:t>
            </a:r>
            <a:r>
              <a:rPr lang="en-US" b="1" dirty="0" err="1"/>
              <a:t>ferritin</a:t>
            </a:r>
            <a:r>
              <a:rPr lang="en-US" b="1" dirty="0"/>
              <a:t> </a:t>
            </a:r>
            <a:r>
              <a:rPr lang="en-US" dirty="0"/>
              <a:t>and </a:t>
            </a:r>
            <a:r>
              <a:rPr lang="en-US" b="1" dirty="0"/>
              <a:t>haemosiderin : </a:t>
            </a:r>
            <a:r>
              <a:rPr lang="en-US" dirty="0"/>
              <a:t>25% </a:t>
            </a:r>
          </a:p>
          <a:p>
            <a:pPr>
              <a:lnSpc>
                <a:spcPct val="150000"/>
              </a:lnSpc>
            </a:pPr>
            <a:r>
              <a:rPr lang="en-US" b="1" dirty="0" err="1"/>
              <a:t>Myoglobin</a:t>
            </a:r>
            <a:r>
              <a:rPr lang="en-US" dirty="0"/>
              <a:t> (in muscles) : 3% </a:t>
            </a:r>
          </a:p>
          <a:p>
            <a:pPr>
              <a:lnSpc>
                <a:spcPct val="150000"/>
              </a:lnSpc>
            </a:pPr>
            <a:r>
              <a:rPr lang="en-US" b="1" dirty="0" err="1"/>
              <a:t>Parenchymal</a:t>
            </a:r>
            <a:r>
              <a:rPr lang="en-US" b="1" dirty="0"/>
              <a:t> iron </a:t>
            </a:r>
            <a:r>
              <a:rPr lang="en-US" dirty="0"/>
              <a:t>(in enzymes, etc.) : 6%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411162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u="sng" dirty="0">
                <a:solidFill>
                  <a:schemeClr val="tx1"/>
                </a:solidFill>
              </a:rPr>
              <a:t>Adverse effects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914400"/>
            <a:ext cx="7924800" cy="5559552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dirty="0"/>
              <a:t>Sudden increase in </a:t>
            </a:r>
            <a:r>
              <a:rPr lang="en-US" dirty="0" err="1"/>
              <a:t>haematocrit</a:t>
            </a:r>
            <a:r>
              <a:rPr lang="en-US" dirty="0"/>
              <a:t>, </a:t>
            </a:r>
          </a:p>
          <a:p>
            <a:pPr>
              <a:lnSpc>
                <a:spcPct val="150000"/>
              </a:lnSpc>
            </a:pPr>
            <a:r>
              <a:rPr lang="en-US" dirty="0"/>
              <a:t>Blood viscosity and peripheral vascular resistance.</a:t>
            </a:r>
          </a:p>
          <a:p>
            <a:pPr>
              <a:lnSpc>
                <a:spcPct val="150000"/>
              </a:lnSpc>
              <a:buNone/>
            </a:pPr>
            <a:r>
              <a:rPr lang="en-US" dirty="0"/>
              <a:t> These are—</a:t>
            </a:r>
          </a:p>
          <a:p>
            <a:pPr>
              <a:lnSpc>
                <a:spcPct val="150000"/>
              </a:lnSpc>
            </a:pPr>
            <a:r>
              <a:rPr lang="en-US" dirty="0"/>
              <a:t>Increased clot formation in the A-V shunts (most patients are on dialysis) </a:t>
            </a:r>
          </a:p>
          <a:p>
            <a:pPr>
              <a:lnSpc>
                <a:spcPct val="150000"/>
              </a:lnSpc>
            </a:pPr>
            <a:r>
              <a:rPr lang="en-US" dirty="0"/>
              <a:t>Hypertensive episodes, </a:t>
            </a:r>
          </a:p>
          <a:p>
            <a:pPr>
              <a:lnSpc>
                <a:spcPct val="150000"/>
              </a:lnSpc>
            </a:pPr>
            <a:r>
              <a:rPr lang="en-US" dirty="0"/>
              <a:t>Serious </a:t>
            </a:r>
            <a:r>
              <a:rPr lang="en-US" dirty="0" err="1"/>
              <a:t>thromboembolic</a:t>
            </a:r>
            <a:r>
              <a:rPr lang="en-US" dirty="0"/>
              <a:t> events, occasionally seizures.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57200" y="533400"/>
            <a:ext cx="8138159" cy="56388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63562"/>
          </a:xfrm>
        </p:spPr>
        <p:txBody>
          <a:bodyPr/>
          <a:lstStyle/>
          <a:p>
            <a:pPr algn="ctr"/>
            <a:r>
              <a:rPr lang="en-US" b="1" u="sng" dirty="0">
                <a:solidFill>
                  <a:schemeClr val="tx1"/>
                </a:solidFill>
              </a:rPr>
              <a:t>Daily requirement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143000"/>
            <a:ext cx="7924800" cy="5330952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dirty="0"/>
              <a:t>To make good average daily loss, iron requirements are: </a:t>
            </a:r>
          </a:p>
          <a:p>
            <a:pPr>
              <a:lnSpc>
                <a:spcPct val="150000"/>
              </a:lnSpc>
            </a:pPr>
            <a:r>
              <a:rPr lang="en-US" b="1" dirty="0"/>
              <a:t>Adult male </a:t>
            </a:r>
            <a:r>
              <a:rPr lang="en-US" dirty="0"/>
              <a:t>: 0.5–1 mg (13 µg/kg) </a:t>
            </a:r>
          </a:p>
          <a:p>
            <a:pPr>
              <a:lnSpc>
                <a:spcPct val="150000"/>
              </a:lnSpc>
            </a:pPr>
            <a:r>
              <a:rPr lang="en-US" b="1" dirty="0"/>
              <a:t>Adult female </a:t>
            </a:r>
            <a:r>
              <a:rPr lang="en-US" dirty="0"/>
              <a:t>(menstruating) : 1–2 mg (21 µg/kg) </a:t>
            </a:r>
          </a:p>
          <a:p>
            <a:pPr>
              <a:lnSpc>
                <a:spcPct val="150000"/>
              </a:lnSpc>
            </a:pPr>
            <a:r>
              <a:rPr lang="en-US" b="1" dirty="0"/>
              <a:t>Infants </a:t>
            </a:r>
            <a:r>
              <a:rPr lang="en-US" dirty="0"/>
              <a:t>: 60 µg/kg </a:t>
            </a:r>
          </a:p>
          <a:p>
            <a:pPr>
              <a:lnSpc>
                <a:spcPct val="150000"/>
              </a:lnSpc>
            </a:pPr>
            <a:r>
              <a:rPr lang="en-US" b="1" dirty="0"/>
              <a:t>Children </a:t>
            </a:r>
            <a:r>
              <a:rPr lang="en-US" dirty="0"/>
              <a:t>: 25 µg/kg</a:t>
            </a:r>
          </a:p>
          <a:p>
            <a:pPr>
              <a:lnSpc>
                <a:spcPct val="150000"/>
              </a:lnSpc>
            </a:pPr>
            <a:r>
              <a:rPr lang="en-US" b="1" dirty="0"/>
              <a:t>Pregnancy</a:t>
            </a:r>
            <a:r>
              <a:rPr lang="en-US" dirty="0"/>
              <a:t> : 3–5 mg (80 µg/kg)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63562"/>
          </a:xfrm>
        </p:spPr>
        <p:txBody>
          <a:bodyPr/>
          <a:lstStyle/>
          <a:p>
            <a:pPr algn="ctr"/>
            <a:r>
              <a:rPr lang="en-US" b="1" u="sng" dirty="0">
                <a:solidFill>
                  <a:schemeClr val="tx1"/>
                </a:solidFill>
              </a:rPr>
              <a:t>Dietary sources of iron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7772400" cy="5254752"/>
          </a:xfrm>
        </p:spPr>
        <p:txBody>
          <a:bodyPr/>
          <a:lstStyle/>
          <a:p>
            <a:pPr>
              <a:lnSpc>
                <a:spcPct val="200000"/>
              </a:lnSpc>
            </a:pPr>
            <a:r>
              <a:rPr lang="en-US" b="1" u="sng" dirty="0"/>
              <a:t>Rich</a:t>
            </a:r>
            <a:r>
              <a:rPr lang="en-US" dirty="0"/>
              <a:t>: Liver, egg yolk, oyster, dry beans, dry fruits, wheat germ, yeast.</a:t>
            </a:r>
          </a:p>
          <a:p>
            <a:pPr>
              <a:lnSpc>
                <a:spcPct val="200000"/>
              </a:lnSpc>
            </a:pPr>
            <a:r>
              <a:rPr lang="en-US" dirty="0"/>
              <a:t> </a:t>
            </a:r>
            <a:r>
              <a:rPr lang="en-US" b="1" u="sng" dirty="0"/>
              <a:t>Medium: </a:t>
            </a:r>
            <a:r>
              <a:rPr lang="en-US" dirty="0"/>
              <a:t>Meat, chicken, fish, spinach, banana, apple. </a:t>
            </a:r>
          </a:p>
          <a:p>
            <a:pPr>
              <a:lnSpc>
                <a:spcPct val="200000"/>
              </a:lnSpc>
            </a:pPr>
            <a:r>
              <a:rPr lang="en-US" b="1" u="sng" dirty="0"/>
              <a:t>Poor: </a:t>
            </a:r>
            <a:r>
              <a:rPr lang="en-US" dirty="0"/>
              <a:t>Milk and its products, root vegetables.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63562"/>
          </a:xfrm>
        </p:spPr>
        <p:txBody>
          <a:bodyPr/>
          <a:lstStyle/>
          <a:p>
            <a:pPr algn="ctr"/>
            <a:r>
              <a:rPr lang="en-US" b="1" u="sng" dirty="0">
                <a:solidFill>
                  <a:schemeClr val="tx1"/>
                </a:solidFill>
              </a:rPr>
              <a:t>Iron absorption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990600"/>
            <a:ext cx="7848600" cy="5483352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dirty="0"/>
              <a:t>The average daily diet contains </a:t>
            </a:r>
            <a:r>
              <a:rPr lang="en-US" b="1" u="sng" dirty="0"/>
              <a:t>10–20 mg </a:t>
            </a:r>
            <a:r>
              <a:rPr lang="en-US" dirty="0"/>
              <a:t>of iron. </a:t>
            </a:r>
          </a:p>
          <a:p>
            <a:pPr>
              <a:lnSpc>
                <a:spcPct val="150000"/>
              </a:lnSpc>
            </a:pPr>
            <a:r>
              <a:rPr lang="en-US" dirty="0"/>
              <a:t>Its absorption occurs all </a:t>
            </a:r>
            <a:r>
              <a:rPr lang="en-US" b="1" u="sng" dirty="0"/>
              <a:t>over the intestine</a:t>
            </a:r>
            <a:r>
              <a:rPr lang="en-US" dirty="0"/>
              <a:t>, but majority in the upper part. </a:t>
            </a:r>
          </a:p>
          <a:p>
            <a:pPr>
              <a:lnSpc>
                <a:spcPct val="150000"/>
              </a:lnSpc>
            </a:pPr>
            <a:r>
              <a:rPr lang="en-US" dirty="0"/>
              <a:t>Dietary iron is present either as </a:t>
            </a:r>
            <a:r>
              <a:rPr lang="en-US" dirty="0" err="1"/>
              <a:t>haeme</a:t>
            </a:r>
            <a:r>
              <a:rPr lang="en-US" dirty="0"/>
              <a:t> or as inorganic iron.</a:t>
            </a:r>
          </a:p>
          <a:p>
            <a:pPr>
              <a:lnSpc>
                <a:spcPct val="150000"/>
              </a:lnSpc>
            </a:pPr>
            <a:r>
              <a:rPr lang="en-US" dirty="0"/>
              <a:t> Absorption of </a:t>
            </a:r>
            <a:r>
              <a:rPr lang="en-US" dirty="0" err="1"/>
              <a:t>haeme</a:t>
            </a:r>
            <a:r>
              <a:rPr lang="en-US" dirty="0"/>
              <a:t> iron is better (</a:t>
            </a:r>
            <a:r>
              <a:rPr lang="en-US" dirty="0" err="1"/>
              <a:t>upto</a:t>
            </a:r>
            <a:r>
              <a:rPr lang="en-US" dirty="0"/>
              <a:t> 35% compared to inorganic iron which averages 5%) and occurs directly without the aid of a carrier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487362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u="sng" dirty="0">
                <a:solidFill>
                  <a:schemeClr val="tx1"/>
                </a:solidFill>
              </a:rPr>
              <a:t>Iron absorption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066800"/>
            <a:ext cx="7467600" cy="5407152"/>
          </a:xfrm>
        </p:spPr>
        <p:txBody>
          <a:bodyPr/>
          <a:lstStyle/>
          <a:p>
            <a:pPr>
              <a:lnSpc>
                <a:spcPct val="200000"/>
              </a:lnSpc>
            </a:pPr>
            <a:r>
              <a:rPr lang="en-US" dirty="0"/>
              <a:t>The major part of dietary iron is inorganic and in the ferric form.</a:t>
            </a:r>
          </a:p>
          <a:p>
            <a:pPr>
              <a:lnSpc>
                <a:spcPct val="200000"/>
              </a:lnSpc>
            </a:pPr>
            <a:r>
              <a:rPr lang="en-US" dirty="0"/>
              <a:t> It needs to be reduced to the </a:t>
            </a:r>
            <a:r>
              <a:rPr lang="en-US" b="1" dirty="0"/>
              <a:t>ferrous form before absorption.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 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2287</TotalTime>
  <Words>2539</Words>
  <Application>Microsoft Office PowerPoint</Application>
  <PresentationFormat>On-screen Show (4:3)</PresentationFormat>
  <Paragraphs>259</Paragraphs>
  <Slides>51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51</vt:i4>
      </vt:variant>
    </vt:vector>
  </HeadingPairs>
  <TitlesOfParts>
    <vt:vector size="52" baseType="lpstr">
      <vt:lpstr>Oriel</vt:lpstr>
      <vt:lpstr>HAEMATINICS AND ERYTHROPOIETIN</vt:lpstr>
      <vt:lpstr>OVERVIEW</vt:lpstr>
      <vt:lpstr>DEFINITION</vt:lpstr>
      <vt:lpstr>DEFINITION</vt:lpstr>
      <vt:lpstr>Distribution  of  iron in body</vt:lpstr>
      <vt:lpstr>Daily requirement</vt:lpstr>
      <vt:lpstr>Dietary sources of iron</vt:lpstr>
      <vt:lpstr>Iron absorption</vt:lpstr>
      <vt:lpstr>Iron absorption</vt:lpstr>
      <vt:lpstr>IRON ABSORPTION</vt:lpstr>
      <vt:lpstr>Factors facilitating iron absorption</vt:lpstr>
      <vt:lpstr>Factors impeding iron absorption</vt:lpstr>
      <vt:lpstr>Mucosal block</vt:lpstr>
      <vt:lpstr>PowerPoint Presentation</vt:lpstr>
      <vt:lpstr>Iron metabolism</vt:lpstr>
      <vt:lpstr>Transport of iron</vt:lpstr>
      <vt:lpstr>Preparations and dose</vt:lpstr>
      <vt:lpstr>ORAL IRON PREPARATIONS</vt:lpstr>
      <vt:lpstr>PowerPoint Presentation</vt:lpstr>
      <vt:lpstr>Adverse  effects  of oral iron</vt:lpstr>
      <vt:lpstr>Parenteral iron</vt:lpstr>
      <vt:lpstr>Parenteral iron</vt:lpstr>
      <vt:lpstr>Organic  Preparations</vt:lpstr>
      <vt:lpstr>Iron dextran: i.v/i.m</vt:lpstr>
      <vt:lpstr> i.m:</vt:lpstr>
      <vt:lpstr>On i.v administration</vt:lpstr>
      <vt:lpstr>ADVERSE DRUG REACTIONS</vt:lpstr>
      <vt:lpstr>IRON  SORBITOL  CITRIC ACID  COMPLEX: </vt:lpstr>
      <vt:lpstr>IRON  SORBITOL  CITRIC ACID  COMPLEX: </vt:lpstr>
      <vt:lpstr>Ferrous-sucrose </vt:lpstr>
      <vt:lpstr>PowerPoint Presentation</vt:lpstr>
      <vt:lpstr>Ferric carboxymaltose</vt:lpstr>
      <vt:lpstr>Ferric carboxymaltose</vt:lpstr>
      <vt:lpstr>Iron poisoning </vt:lpstr>
      <vt:lpstr>PowerPoint Presentation</vt:lpstr>
      <vt:lpstr>  Bind and remove iron already absorbed:Desferrioxamine :</vt:lpstr>
      <vt:lpstr>  Bind and remove iron already absorbed:Desferrioxamine :</vt:lpstr>
      <vt:lpstr>Contraindication for treatment :</vt:lpstr>
      <vt:lpstr>VITAMIN-B12</vt:lpstr>
      <vt:lpstr>Dietary sources</vt:lpstr>
      <vt:lpstr>Metabolic functions</vt:lpstr>
      <vt:lpstr>Metabolic functions</vt:lpstr>
      <vt:lpstr>Metabolic functions</vt:lpstr>
      <vt:lpstr>Manifestations of deficiency </vt:lpstr>
      <vt:lpstr>ERYTHROPOIETIN</vt:lpstr>
      <vt:lpstr>ERYTHROPOIETIN</vt:lpstr>
      <vt:lpstr>PowerPoint Presentation</vt:lpstr>
      <vt:lpstr>Use</vt:lpstr>
      <vt:lpstr>Other uses</vt:lpstr>
      <vt:lpstr>Adverse effects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HAEMATINICS</dc:title>
  <dc:creator>DELL</dc:creator>
  <cp:lastModifiedBy>Unknown User</cp:lastModifiedBy>
  <cp:revision>29</cp:revision>
  <dcterms:created xsi:type="dcterms:W3CDTF">2020-07-01T04:45:20Z</dcterms:created>
  <dcterms:modified xsi:type="dcterms:W3CDTF">2020-07-14T17:25:02Z</dcterms:modified>
</cp:coreProperties>
</file>