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30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69" r:id="rId18"/>
    <p:sldId id="272" r:id="rId19"/>
    <p:sldId id="273" r:id="rId20"/>
    <p:sldId id="278" r:id="rId21"/>
    <p:sldId id="279" r:id="rId22"/>
    <p:sldId id="280" r:id="rId23"/>
    <p:sldId id="283" r:id="rId24"/>
    <p:sldId id="304" r:id="rId25"/>
    <p:sldId id="284" r:id="rId26"/>
    <p:sldId id="285" r:id="rId27"/>
    <p:sldId id="286" r:id="rId28"/>
    <p:sldId id="305" r:id="rId29"/>
    <p:sldId id="306" r:id="rId30"/>
    <p:sldId id="307" r:id="rId31"/>
    <p:sldId id="308" r:id="rId32"/>
    <p:sldId id="309" r:id="rId33"/>
    <p:sldId id="310" r:id="rId34"/>
    <p:sldId id="293" r:id="rId35"/>
    <p:sldId id="290" r:id="rId36"/>
    <p:sldId id="291" r:id="rId37"/>
    <p:sldId id="312" r:id="rId38"/>
    <p:sldId id="311" r:id="rId39"/>
    <p:sldId id="313" r:id="rId40"/>
    <p:sldId id="314" r:id="rId41"/>
    <p:sldId id="315" r:id="rId42"/>
    <p:sldId id="316" r:id="rId43"/>
    <p:sldId id="317" r:id="rId44"/>
    <p:sldId id="318" r:id="rId45"/>
    <p:sldId id="281" r:id="rId46"/>
    <p:sldId id="294" r:id="rId47"/>
    <p:sldId id="295" r:id="rId48"/>
    <p:sldId id="296" r:id="rId49"/>
    <p:sldId id="297" r:id="rId50"/>
    <p:sldId id="298" r:id="rId51"/>
    <p:sldId id="301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5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theme" Target="theme/theme1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3" Type="http://schemas.openxmlformats.org/officeDocument/2006/relationships/slide" Target="slides/slide2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E33B9-5A3D-4123-A4E4-6B681806F859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BB622-A62D-4208-8B7B-78B533B5D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7F94-9731-4FDD-841C-CF9BC036573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BB622-A62D-4208-8B7B-78B533B5D4B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BB622-A62D-4208-8B7B-78B533B5D4B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30E321-DC75-4467-AEB1-F39D8A877992}" type="datetimeFigureOut">
              <a:rPr lang="en-US" smtClean="0"/>
              <a:pPr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36A643-DCED-41ED-AD65-12D54FE5E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533400"/>
            <a:ext cx="6172200" cy="17526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HAEMATINICS AND ERYTHROPOIETIN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4876800"/>
            <a:ext cx="4343400" cy="1498122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By: Dr </a:t>
            </a:r>
            <a:r>
              <a:rPr lang="en-US" sz="2400" dirty="0" err="1">
                <a:solidFill>
                  <a:schemeClr val="tx1"/>
                </a:solidFill>
              </a:rPr>
              <a:t>Darakhshan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Rizvi</a:t>
            </a:r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 CIMS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Department of Pharmacology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IRON ABSORPTION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28571" t="55881" r="30613" b="9349"/>
          <a:stretch>
            <a:fillRect/>
          </a:stretch>
        </p:blipFill>
        <p:spPr bwMode="auto">
          <a:xfrm>
            <a:off x="0" y="1066800"/>
            <a:ext cx="8839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848600" cy="6096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Factors facilitating iron absorption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229600" cy="5559552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/>
              <a:t>1. </a:t>
            </a:r>
            <a:r>
              <a:rPr lang="en-US" b="1" u="sng" dirty="0"/>
              <a:t>Acid:  </a:t>
            </a:r>
            <a:r>
              <a:rPr lang="en-US" dirty="0"/>
              <a:t>by </a:t>
            </a:r>
            <a:r>
              <a:rPr lang="en-US" dirty="0" err="1"/>
              <a:t>favouring</a:t>
            </a:r>
            <a:r>
              <a:rPr lang="en-US" dirty="0"/>
              <a:t> dissolution and </a:t>
            </a:r>
            <a:r>
              <a:rPr lang="en-US" dirty="0">
                <a:solidFill>
                  <a:srgbClr val="FF0000"/>
                </a:solidFill>
              </a:rPr>
              <a:t>reduction of ferric iron. 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2. </a:t>
            </a:r>
            <a:r>
              <a:rPr lang="en-US" b="1" u="sng" dirty="0"/>
              <a:t>Reducing substances:  </a:t>
            </a:r>
            <a:r>
              <a:rPr lang="en-US" dirty="0"/>
              <a:t>ascorbic acid, amino acids containing SH radical. These agents reduce ferric iron and form absorbable complexes.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 3. </a:t>
            </a:r>
            <a:r>
              <a:rPr lang="en-US" b="1" u="sng" dirty="0"/>
              <a:t>Meat: </a:t>
            </a:r>
            <a:r>
              <a:rPr lang="en-US" dirty="0"/>
              <a:t>by increasing </a:t>
            </a:r>
            <a:r>
              <a:rPr lang="en-US" dirty="0" err="1"/>
              <a:t>HCl</a:t>
            </a:r>
            <a:r>
              <a:rPr lang="en-US" dirty="0"/>
              <a:t> secretion and providing </a:t>
            </a:r>
            <a:r>
              <a:rPr lang="en-US" dirty="0" err="1"/>
              <a:t>haeme</a:t>
            </a:r>
            <a:r>
              <a:rPr lang="en-US" dirty="0"/>
              <a:t> iron.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533400"/>
          </a:xfrm>
        </p:spPr>
        <p:txBody>
          <a:bodyPr>
            <a:noAutofit/>
          </a:bodyPr>
          <a:lstStyle/>
          <a:p>
            <a:pPr algn="ctr"/>
            <a:r>
              <a:rPr lang="en-US" sz="2800" b="1" u="sng" dirty="0">
                <a:solidFill>
                  <a:schemeClr val="tx1"/>
                </a:solidFill>
              </a:rPr>
              <a:t>Factors impeding iron absorption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924800" cy="55595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Alkalies</a:t>
            </a:r>
            <a:r>
              <a:rPr lang="en-US" dirty="0"/>
              <a:t> (antacids) render iron insoluble, oppose its reduction. </a:t>
            </a:r>
          </a:p>
          <a:p>
            <a:pPr>
              <a:lnSpc>
                <a:spcPct val="150000"/>
              </a:lnSpc>
            </a:pPr>
            <a:r>
              <a:rPr lang="en-US" dirty="0"/>
              <a:t>Phosphates (rich in egg yolk)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Phytates</a:t>
            </a:r>
            <a:r>
              <a:rPr lang="en-US" dirty="0"/>
              <a:t> (in maize, wheat)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Tetracyclines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Presence of other foods in the stomach. 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In general, bioavailability of iron from cereal based diets is low.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97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Mucosal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05800" cy="54071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gut has a mechanism to prevent entry of excess iron in the body. </a:t>
            </a:r>
          </a:p>
          <a:p>
            <a:pPr>
              <a:lnSpc>
                <a:spcPct val="150000"/>
              </a:lnSpc>
            </a:pPr>
            <a:r>
              <a:rPr lang="en-US" dirty="0"/>
              <a:t>Iron reaching inside mucosal cell is either transported to plasma or </a:t>
            </a:r>
            <a:r>
              <a:rPr lang="en-US" dirty="0" err="1"/>
              <a:t>oxidised</a:t>
            </a:r>
            <a:r>
              <a:rPr lang="en-US" dirty="0"/>
              <a:t> to ferric form and </a:t>
            </a:r>
            <a:r>
              <a:rPr lang="en-US" dirty="0" err="1"/>
              <a:t>complexed</a:t>
            </a:r>
            <a:r>
              <a:rPr lang="en-US" dirty="0"/>
              <a:t> with </a:t>
            </a:r>
            <a:r>
              <a:rPr lang="en-US" dirty="0" err="1"/>
              <a:t>apoferritin</a:t>
            </a:r>
            <a:r>
              <a:rPr lang="en-US" dirty="0"/>
              <a:t> to form </a:t>
            </a:r>
            <a:r>
              <a:rPr lang="en-US" dirty="0" err="1"/>
              <a:t>ferritin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/>
              <a:t>This </a:t>
            </a:r>
            <a:r>
              <a:rPr lang="en-US" dirty="0" err="1"/>
              <a:t>ferritin</a:t>
            </a:r>
            <a:r>
              <a:rPr lang="en-US" dirty="0"/>
              <a:t> generally remains stored in the mucosal cells and is lost when they are shed (lifespan 2–4 days). This is called the </a:t>
            </a:r>
            <a:r>
              <a:rPr lang="en-US" b="1" dirty="0"/>
              <a:t>‘</a:t>
            </a:r>
            <a:r>
              <a:rPr lang="en-US" b="1" dirty="0" err="1"/>
              <a:t>Ferritin</a:t>
            </a:r>
            <a:r>
              <a:rPr lang="en-US" b="1" dirty="0"/>
              <a:t> curtain’.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058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7848600" cy="55595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Iron status of the body and </a:t>
            </a:r>
            <a:r>
              <a:rPr lang="en-US" dirty="0" err="1"/>
              <a:t>erythropoietic</a:t>
            </a:r>
            <a:r>
              <a:rPr lang="en-US" dirty="0"/>
              <a:t> activity govern the balance between these two processes, probably through a </a:t>
            </a:r>
            <a:r>
              <a:rPr lang="en-US" b="1" dirty="0"/>
              <a:t>‘</a:t>
            </a:r>
            <a:r>
              <a:rPr lang="en-US" b="1" dirty="0" err="1"/>
              <a:t>haematopoietic</a:t>
            </a:r>
            <a:r>
              <a:rPr lang="en-US" b="1" dirty="0"/>
              <a:t> transcription factor’</a:t>
            </a:r>
            <a:r>
              <a:rPr lang="en-US" dirty="0"/>
              <a:t>, and thus the amount of iron that will enter the body.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0"/>
            <a:ext cx="8686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b="1" u="sng" spc="-5" dirty="0">
                <a:solidFill>
                  <a:srgbClr val="FFFFFF"/>
                </a:solidFill>
                <a:latin typeface="Times New Roman"/>
                <a:cs typeface="Times New Roman"/>
              </a:rPr>
              <a:t>Iron</a:t>
            </a:r>
            <a:r>
              <a:rPr sz="2400" b="1" u="sng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u="sng" dirty="0">
                <a:solidFill>
                  <a:srgbClr val="FFFFFF"/>
                </a:solidFill>
                <a:latin typeface="Times New Roman"/>
                <a:cs typeface="Times New Roman"/>
              </a:rPr>
              <a:t>metabolism</a:t>
            </a:r>
            <a:endParaRPr sz="2400" u="sng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9143999" cy="640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59140" y="6290385"/>
            <a:ext cx="27495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50"/>
                </a:lnSpc>
              </a:pPr>
              <a:t>15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 flipV="1">
            <a:off x="0" y="-45718"/>
            <a:ext cx="9144000" cy="45719"/>
          </a:xfrm>
          <a:custGeom>
            <a:avLst/>
            <a:gdLst/>
            <a:ahLst/>
            <a:cxnLst/>
            <a:rect l="l" t="t" r="r" b="b"/>
            <a:pathLst>
              <a:path w="9144000" h="1268095">
                <a:moveTo>
                  <a:pt x="0" y="1267968"/>
                </a:moveTo>
                <a:lnTo>
                  <a:pt x="9144000" y="1267968"/>
                </a:lnTo>
                <a:lnTo>
                  <a:pt x="9144000" y="0"/>
                </a:lnTo>
                <a:lnTo>
                  <a:pt x="0" y="0"/>
                </a:lnTo>
                <a:lnTo>
                  <a:pt x="0" y="1267968"/>
                </a:lnTo>
                <a:close/>
              </a:path>
            </a:pathLst>
          </a:custGeom>
          <a:solidFill>
            <a:srgbClr val="0D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498335"/>
            <a:ext cx="9144000" cy="360045"/>
          </a:xfrm>
          <a:custGeom>
            <a:avLst/>
            <a:gdLst/>
            <a:ahLst/>
            <a:cxnLst/>
            <a:rect l="l" t="t" r="r" b="b"/>
            <a:pathLst>
              <a:path w="9144000" h="360045">
                <a:moveTo>
                  <a:pt x="0" y="359663"/>
                </a:moveTo>
                <a:lnTo>
                  <a:pt x="9144000" y="359663"/>
                </a:lnTo>
                <a:lnTo>
                  <a:pt x="9144000" y="0"/>
                </a:lnTo>
                <a:lnTo>
                  <a:pt x="0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0D1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33600" y="0"/>
            <a:ext cx="4522470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b="1" u="sng" dirty="0">
                <a:solidFill>
                  <a:srgbClr val="FF0000"/>
                </a:solidFill>
                <a:latin typeface="Times New Roman"/>
                <a:cs typeface="Times New Roman"/>
              </a:rPr>
              <a:t>Transport of</a:t>
            </a:r>
            <a:r>
              <a:rPr b="1" u="sng" spc="-1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u="sng" dirty="0">
                <a:solidFill>
                  <a:srgbClr val="FF0000"/>
                </a:solidFill>
                <a:latin typeface="Times New Roman"/>
                <a:cs typeface="Times New Roman"/>
              </a:rPr>
              <a:t>iron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685800"/>
            <a:ext cx="9144000" cy="61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59140" y="6290385"/>
            <a:ext cx="27495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50"/>
                </a:lnSpc>
              </a:pPr>
              <a:t>16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305800" cy="6858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Preparations and dose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382000" cy="5635752"/>
          </a:xfrm>
        </p:spPr>
        <p:txBody>
          <a:bodyPr/>
          <a:lstStyle/>
          <a:p>
            <a:pPr algn="ctr">
              <a:buNone/>
            </a:pPr>
            <a:r>
              <a:rPr lang="en-US" b="1" u="sng" dirty="0"/>
              <a:t>Oral iron</a:t>
            </a:r>
          </a:p>
          <a:p>
            <a:pPr>
              <a:lnSpc>
                <a:spcPct val="200000"/>
              </a:lnSpc>
            </a:pPr>
            <a:r>
              <a:rPr lang="en-US" dirty="0"/>
              <a:t>The preferred route of iron administration is oral. </a:t>
            </a:r>
          </a:p>
          <a:p>
            <a:pPr>
              <a:lnSpc>
                <a:spcPct val="200000"/>
              </a:lnSpc>
            </a:pPr>
            <a:r>
              <a:rPr lang="en-US" dirty="0"/>
              <a:t>Dissociable </a:t>
            </a:r>
            <a:r>
              <a:rPr lang="en-US" b="1" dirty="0"/>
              <a:t>ferrous salts </a:t>
            </a:r>
            <a:r>
              <a:rPr lang="en-US" dirty="0"/>
              <a:t>are inexpensive, have high iron content and are better absorbed than ferric salts, especially at higher doses.</a:t>
            </a:r>
          </a:p>
          <a:p>
            <a:pPr>
              <a:lnSpc>
                <a:spcPct val="200000"/>
              </a:lnSpc>
            </a:pPr>
            <a:r>
              <a:rPr lang="en-US" dirty="0"/>
              <a:t> </a:t>
            </a:r>
            <a:r>
              <a:rPr lang="en-US" b="1" dirty="0"/>
              <a:t>Gastric irritation </a:t>
            </a:r>
            <a:r>
              <a:rPr lang="en-US" dirty="0"/>
              <a:t>and </a:t>
            </a:r>
            <a:r>
              <a:rPr lang="en-US" b="1" dirty="0"/>
              <a:t>constipation</a:t>
            </a:r>
            <a:r>
              <a:rPr lang="en-US" dirty="0"/>
              <a:t>  are related to the total quantity of elemental iron administered.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17830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225"/>
              </a:lnSpc>
            </a:pP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ORAL </a:t>
            </a:r>
            <a:r>
              <a:rPr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IRON</a:t>
            </a:r>
            <a:r>
              <a:rPr sz="2800" b="1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PREPARATIONS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8204" y="836674"/>
            <a:ext cx="8898890" cy="5905500"/>
          </a:xfrm>
          <a:custGeom>
            <a:avLst/>
            <a:gdLst/>
            <a:ahLst/>
            <a:cxnLst/>
            <a:rect l="l" t="t" r="r" b="b"/>
            <a:pathLst>
              <a:path w="8898890" h="5905500">
                <a:moveTo>
                  <a:pt x="8898636" y="0"/>
                </a:moveTo>
                <a:lnTo>
                  <a:pt x="0" y="0"/>
                </a:lnTo>
                <a:lnTo>
                  <a:pt x="0" y="5905500"/>
                </a:lnTo>
                <a:lnTo>
                  <a:pt x="8898636" y="5905500"/>
                </a:lnTo>
                <a:lnTo>
                  <a:pt x="889863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6639" y="857758"/>
            <a:ext cx="8740140" cy="5183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064895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Ferrous sulphate(32%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iron): </a:t>
            </a:r>
            <a:r>
              <a:rPr sz="2800" spc="-5" dirty="0">
                <a:latin typeface="Times New Roman"/>
                <a:cs typeface="Times New Roman"/>
              </a:rPr>
              <a:t>cheap, metallic taste is  present 200mg tab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Ferrous gluconate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(12% iron) </a:t>
            </a:r>
            <a:r>
              <a:rPr sz="2800" spc="-5" dirty="0">
                <a:latin typeface="Times New Roman"/>
                <a:cs typeface="Times New Roman"/>
              </a:rPr>
              <a:t>300mg,400mg/15ml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elixer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Ferrous fumarate (33%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iron) </a:t>
            </a:r>
            <a:r>
              <a:rPr sz="2800" spc="-5" dirty="0">
                <a:latin typeface="Times New Roman"/>
                <a:cs typeface="Times New Roman"/>
              </a:rPr>
              <a:t>200mg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tab</a:t>
            </a:r>
            <a:endParaRPr sz="2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Colloidal ferric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hydroxide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(50%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iron) </a:t>
            </a:r>
            <a:r>
              <a:rPr sz="2800" spc="-5" dirty="0">
                <a:latin typeface="Times New Roman"/>
                <a:cs typeface="Times New Roman"/>
              </a:rPr>
              <a:t>50mg/ml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drops</a:t>
            </a:r>
            <a:endParaRPr sz="2800">
              <a:latin typeface="Times New Roman"/>
              <a:cs typeface="Times New Roman"/>
            </a:endParaRPr>
          </a:p>
          <a:p>
            <a:pPr marL="355600" marR="661035" indent="-343535">
              <a:lnSpc>
                <a:spcPct val="100000"/>
              </a:lnSpc>
              <a:spcBef>
                <a:spcPts val="670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Carbonyl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iron </a:t>
            </a:r>
            <a:r>
              <a:rPr sz="2800" dirty="0">
                <a:latin typeface="Times New Roman"/>
                <a:cs typeface="Times New Roman"/>
              </a:rPr>
              <a:t>highly pure </a:t>
            </a:r>
            <a:r>
              <a:rPr sz="2800" spc="-5" dirty="0">
                <a:latin typeface="Times New Roman"/>
                <a:cs typeface="Times New Roman"/>
              </a:rPr>
              <a:t>fine </a:t>
            </a:r>
            <a:r>
              <a:rPr sz="2800" dirty="0">
                <a:latin typeface="Times New Roman"/>
                <a:cs typeface="Times New Roman"/>
              </a:rPr>
              <a:t>powder </a:t>
            </a:r>
            <a:r>
              <a:rPr sz="2800" spc="-5" dirty="0">
                <a:latin typeface="Times New Roman"/>
                <a:cs typeface="Times New Roman"/>
              </a:rPr>
              <a:t>prepared by  decomposition of iron pentacarbonyl ,toxic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compound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4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Ferrous salts are cheap, high iron content, better absorbed than</a:t>
            </a:r>
            <a:r>
              <a:rPr sz="2400" spc="-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ferric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salts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65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All </a:t>
            </a:r>
            <a:r>
              <a:rPr sz="2400" dirty="0">
                <a:latin typeface="Times New Roman"/>
                <a:cs typeface="Times New Roman"/>
              </a:rPr>
              <a:t>have </a:t>
            </a:r>
            <a:r>
              <a:rPr sz="2400" spc="-5" dirty="0">
                <a:latin typeface="Times New Roman"/>
                <a:cs typeface="Times New Roman"/>
              </a:rPr>
              <a:t>same </a:t>
            </a:r>
            <a:r>
              <a:rPr sz="2400" dirty="0">
                <a:latin typeface="Times New Roman"/>
                <a:cs typeface="Times New Roman"/>
              </a:rPr>
              <a:t>degree of gastric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tolera</a:t>
            </a:r>
            <a:r>
              <a:rPr sz="2800" dirty="0">
                <a:latin typeface="Times New Roman"/>
                <a:cs typeface="Times New Roman"/>
              </a:rPr>
              <a:t>nce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59140" y="6290385"/>
            <a:ext cx="27495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z="1400" dirty="0">
                <a:latin typeface="Arial"/>
                <a:cs typeface="Arial"/>
              </a:rPr>
              <a:pPr marL="38100">
                <a:lnSpc>
                  <a:spcPts val="1650"/>
                </a:lnSpc>
              </a:pPr>
              <a:t>18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204" y="477012"/>
            <a:ext cx="8856345" cy="6192520"/>
          </a:xfrm>
          <a:custGeom>
            <a:avLst/>
            <a:gdLst/>
            <a:ahLst/>
            <a:cxnLst/>
            <a:rect l="l" t="t" r="r" b="b"/>
            <a:pathLst>
              <a:path w="8856345" h="6192520">
                <a:moveTo>
                  <a:pt x="8855964" y="0"/>
                </a:moveTo>
                <a:lnTo>
                  <a:pt x="0" y="0"/>
                </a:lnTo>
                <a:lnTo>
                  <a:pt x="0" y="6192012"/>
                </a:lnTo>
                <a:lnTo>
                  <a:pt x="8855964" y="6192012"/>
                </a:lnTo>
                <a:lnTo>
                  <a:pt x="885596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6639" y="425954"/>
            <a:ext cx="8576361" cy="6364563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 indent="-343535">
              <a:lnSpc>
                <a:spcPct val="200000"/>
              </a:lnSpc>
              <a:spcBef>
                <a:spcPts val="670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full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haematopoietic effect</a:t>
            </a:r>
            <a:r>
              <a:rPr sz="24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200000"/>
              </a:lnSpc>
              <a:spcBef>
                <a:spcPts val="580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A</a:t>
            </a:r>
            <a:r>
              <a:rPr sz="2400">
                <a:latin typeface="Times New Roman"/>
                <a:cs typeface="Times New Roman"/>
              </a:rPr>
              <a:t>dult </a:t>
            </a:r>
            <a:r>
              <a:rPr sz="2400" dirty="0">
                <a:latin typeface="Times New Roman"/>
                <a:cs typeface="Times New Roman"/>
              </a:rPr>
              <a:t>total dose </a:t>
            </a:r>
            <a:r>
              <a:rPr sz="2400">
                <a:latin typeface="Times New Roman"/>
                <a:cs typeface="Times New Roman"/>
              </a:rPr>
              <a:t>of 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200mg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elemental </a:t>
            </a:r>
            <a:r>
              <a:rPr sz="2400" dirty="0">
                <a:latin typeface="Times New Roman"/>
                <a:cs typeface="Times New Roman"/>
              </a:rPr>
              <a:t>iron given daily in 2 or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200000"/>
              </a:lnSpc>
            </a:pPr>
            <a:r>
              <a:rPr sz="2400" dirty="0">
                <a:latin typeface="Times New Roman"/>
                <a:cs typeface="Times New Roman"/>
              </a:rPr>
              <a:t>divided </a:t>
            </a:r>
            <a:r>
              <a:rPr sz="2400" spc="-5" dirty="0">
                <a:latin typeface="Times New Roman"/>
                <a:cs typeface="Times New Roman"/>
              </a:rPr>
              <a:t>doses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empty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stomach.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200000"/>
              </a:lnSpc>
              <a:spcBef>
                <a:spcPts val="5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Child- </a:t>
            </a:r>
            <a:r>
              <a:rPr sz="2400" spc="-5" dirty="0">
                <a:latin typeface="Times New Roman"/>
                <a:cs typeface="Times New Roman"/>
              </a:rPr>
              <a:t>3-5mg/kg </a:t>
            </a:r>
            <a:r>
              <a:rPr sz="2400" dirty="0">
                <a:latin typeface="Times New Roman"/>
                <a:cs typeface="Times New Roman"/>
              </a:rPr>
              <a:t>in 3 divided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doses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200000"/>
              </a:lnSpc>
              <a:spcBef>
                <a:spcPts val="10"/>
              </a:spcBef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200000"/>
              </a:lnSpc>
            </a:pPr>
            <a:r>
              <a:rPr lang="en-US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400" b="1" spc="-5">
                <a:solidFill>
                  <a:srgbClr val="FF0000"/>
                </a:solidFill>
                <a:latin typeface="Times New Roman"/>
                <a:cs typeface="Times New Roman"/>
              </a:rPr>
              <a:t>rophylaxis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200000"/>
              </a:lnSpc>
              <a:spcBef>
                <a:spcPts val="5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30mg elemental </a:t>
            </a:r>
            <a:r>
              <a:rPr sz="2400" dirty="0">
                <a:latin typeface="Times New Roman"/>
                <a:cs typeface="Times New Roman"/>
              </a:rPr>
              <a:t>iron/day </a:t>
            </a:r>
            <a:r>
              <a:rPr sz="2400" spc="-5">
                <a:latin typeface="Times New Roman"/>
                <a:cs typeface="Times New Roman"/>
              </a:rPr>
              <a:t>is</a:t>
            </a:r>
            <a:r>
              <a:rPr sz="2400" spc="-45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sufficient</a:t>
            </a:r>
            <a:r>
              <a:rPr lang="en-US"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9248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Definition of </a:t>
            </a:r>
            <a:r>
              <a:rPr lang="en-US" dirty="0" err="1"/>
              <a:t>haematinics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Sources of Iron </a:t>
            </a:r>
          </a:p>
          <a:p>
            <a:pPr>
              <a:lnSpc>
                <a:spcPct val="150000"/>
              </a:lnSpc>
            </a:pPr>
            <a:r>
              <a:rPr lang="en-US" dirty="0"/>
              <a:t>Distribution of iron </a:t>
            </a:r>
          </a:p>
          <a:p>
            <a:pPr>
              <a:lnSpc>
                <a:spcPct val="150000"/>
              </a:lnSpc>
            </a:pPr>
            <a:r>
              <a:rPr lang="en-US" dirty="0"/>
              <a:t>Iron metabolism &amp; Elimination</a:t>
            </a:r>
          </a:p>
          <a:p>
            <a:pPr>
              <a:lnSpc>
                <a:spcPct val="150000"/>
              </a:lnSpc>
            </a:pPr>
            <a:r>
              <a:rPr lang="en-US" dirty="0"/>
              <a:t>Different iron preparations</a:t>
            </a:r>
          </a:p>
          <a:p>
            <a:pPr>
              <a:lnSpc>
                <a:spcPct val="150000"/>
              </a:lnSpc>
            </a:pPr>
            <a:r>
              <a:rPr lang="en-US" dirty="0"/>
              <a:t>Iron poisoning treatment </a:t>
            </a:r>
          </a:p>
          <a:p>
            <a:pPr>
              <a:lnSpc>
                <a:spcPct val="150000"/>
              </a:lnSpc>
            </a:pPr>
            <a:r>
              <a:rPr lang="en-US" dirty="0"/>
              <a:t>Erythropoietin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Adverse  effects  of oral iron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001000" cy="54071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Epigastric</a:t>
            </a:r>
            <a:r>
              <a:rPr lang="en-US" dirty="0"/>
              <a:t> pain</a:t>
            </a:r>
          </a:p>
          <a:p>
            <a:pPr>
              <a:lnSpc>
                <a:spcPct val="150000"/>
              </a:lnSpc>
            </a:pPr>
            <a:r>
              <a:rPr lang="en-US" dirty="0"/>
              <a:t>Heartburn</a:t>
            </a:r>
          </a:p>
          <a:p>
            <a:pPr>
              <a:lnSpc>
                <a:spcPct val="150000"/>
              </a:lnSpc>
            </a:pPr>
            <a:r>
              <a:rPr lang="en-US" dirty="0"/>
              <a:t>Nausea</a:t>
            </a:r>
          </a:p>
          <a:p>
            <a:pPr>
              <a:lnSpc>
                <a:spcPct val="150000"/>
              </a:lnSpc>
            </a:pPr>
            <a:r>
              <a:rPr lang="en-US" dirty="0"/>
              <a:t>Vomiting </a:t>
            </a:r>
          </a:p>
          <a:p>
            <a:pPr>
              <a:lnSpc>
                <a:spcPct val="150000"/>
              </a:lnSpc>
            </a:pPr>
            <a:r>
              <a:rPr lang="en-US" dirty="0"/>
              <a:t>Bloating </a:t>
            </a:r>
          </a:p>
          <a:p>
            <a:pPr>
              <a:lnSpc>
                <a:spcPct val="150000"/>
              </a:lnSpc>
            </a:pPr>
            <a:r>
              <a:rPr lang="en-US" dirty="0"/>
              <a:t>Staining of teeth </a:t>
            </a:r>
          </a:p>
          <a:p>
            <a:pPr>
              <a:lnSpc>
                <a:spcPct val="150000"/>
              </a:lnSpc>
            </a:pPr>
            <a:r>
              <a:rPr lang="en-US" dirty="0"/>
              <a:t>Metallic taste, colic, etc. </a:t>
            </a:r>
          </a:p>
          <a:p>
            <a:pPr>
              <a:lnSpc>
                <a:spcPct val="150000"/>
              </a:lnSpc>
            </a:pPr>
            <a:r>
              <a:rPr lang="en-US" dirty="0"/>
              <a:t>Tolerance to oral iron can be improved by initiating therapy at low dose and gradually escalating to the optimum dose.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u="sng" dirty="0">
                <a:solidFill>
                  <a:schemeClr val="tx1"/>
                </a:solidFill>
              </a:rPr>
              <a:t>Parenteral iron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077200" cy="5407152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/>
              <a:t>Iron therapy by injection is indicated only when: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 1. Oral iron is not tolerated: bowel upset is too much. 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2. Failure to absorb oral iron: </a:t>
            </a:r>
            <a:r>
              <a:rPr lang="en-US" dirty="0" err="1"/>
              <a:t>malabsorption</a:t>
            </a:r>
            <a:r>
              <a:rPr lang="en-US" dirty="0"/>
              <a:t> inflammatory bowel disease. 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Chronic inflammation decreases iron absorption, as well as the rate at which iron can be utilized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096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Parenteral iron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229600" cy="5559552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en-US" dirty="0"/>
              <a:t>3. Non-compliance to oral iron. 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4. In presence of severe deficiency with chronic bleeding. </a:t>
            </a:r>
          </a:p>
          <a:p>
            <a:pPr marL="12700">
              <a:lnSpc>
                <a:spcPct val="200000"/>
              </a:lnSpc>
              <a:buNone/>
            </a:pPr>
            <a:r>
              <a:rPr lang="en-US" dirty="0"/>
              <a:t>5. Along with erythropoietin: oral iron may not be absorbed at sufficient rate to meet the demands of induced rapid </a:t>
            </a:r>
            <a:r>
              <a:rPr lang="en-US" dirty="0" err="1"/>
              <a:t>erythropoiesis</a:t>
            </a:r>
            <a:r>
              <a:rPr lang="en-US" dirty="0"/>
              <a:t>.</a:t>
            </a:r>
          </a:p>
          <a:p>
            <a:pPr marL="12700">
              <a:lnSpc>
                <a:spcPct val="150000"/>
              </a:lnSpc>
              <a:buNone/>
            </a:pPr>
            <a:r>
              <a:rPr lang="en-US" spc="-5" dirty="0">
                <a:latin typeface="Times New Roman"/>
                <a:cs typeface="Times New Roman"/>
              </a:rPr>
              <a:t> For </a:t>
            </a:r>
            <a:r>
              <a:rPr lang="en-US" spc="-5" dirty="0" err="1">
                <a:latin typeface="Times New Roman"/>
                <a:cs typeface="Times New Roman"/>
              </a:rPr>
              <a:t>replinishment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 iron </a:t>
            </a:r>
            <a:r>
              <a:rPr lang="en-US" spc="-5" dirty="0">
                <a:latin typeface="Times New Roman"/>
                <a:cs typeface="Times New Roman"/>
              </a:rPr>
              <a:t>stores </a:t>
            </a:r>
            <a:r>
              <a:rPr lang="en-US" dirty="0">
                <a:latin typeface="Times New Roman"/>
                <a:cs typeface="Times New Roman"/>
              </a:rPr>
              <a:t>this </a:t>
            </a:r>
            <a:r>
              <a:rPr lang="en-US" spc="-5" dirty="0">
                <a:latin typeface="Times New Roman"/>
                <a:cs typeface="Times New Roman"/>
              </a:rPr>
              <a:t>formula </a:t>
            </a:r>
            <a:r>
              <a:rPr lang="en-US" dirty="0">
                <a:latin typeface="Times New Roman"/>
                <a:cs typeface="Times New Roman"/>
              </a:rPr>
              <a:t>is been</a:t>
            </a:r>
            <a:r>
              <a:rPr lang="en-US" spc="-4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used</a:t>
            </a:r>
          </a:p>
          <a:p>
            <a:pPr marL="12700">
              <a:lnSpc>
                <a:spcPct val="150000"/>
              </a:lnSpc>
              <a:spcBef>
                <a:spcPts val="575"/>
              </a:spcBef>
            </a:pP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Iron requirement (mg) = 4.4 × body </a:t>
            </a:r>
            <a:r>
              <a:rPr lang="en-US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weight </a:t>
            </a: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(kg) × </a:t>
            </a:r>
            <a:r>
              <a:rPr lang="en-US" b="1" dirty="0" err="1">
                <a:solidFill>
                  <a:srgbClr val="FF0000"/>
                </a:solidFill>
                <a:latin typeface="Times New Roman"/>
                <a:cs typeface="Times New Roman"/>
              </a:rPr>
              <a:t>Hb</a:t>
            </a: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 deficit</a:t>
            </a:r>
            <a:r>
              <a:rPr lang="en-US" b="1" spc="-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(g/dl)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20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88976"/>
            <a:ext cx="8712835" cy="576580"/>
          </a:xfrm>
          <a:custGeom>
            <a:avLst/>
            <a:gdLst/>
            <a:ahLst/>
            <a:cxnLst/>
            <a:rect l="l" t="t" r="r" b="b"/>
            <a:pathLst>
              <a:path w="8712835" h="576580">
                <a:moveTo>
                  <a:pt x="8712708" y="0"/>
                </a:moveTo>
                <a:lnTo>
                  <a:pt x="0" y="0"/>
                </a:lnTo>
                <a:lnTo>
                  <a:pt x="0" y="576072"/>
                </a:lnTo>
                <a:lnTo>
                  <a:pt x="8712708" y="576072"/>
                </a:lnTo>
                <a:lnTo>
                  <a:pt x="87127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9831" y="533400"/>
            <a:ext cx="8856345" cy="6209282"/>
          </a:xfrm>
          <a:custGeom>
            <a:avLst/>
            <a:gdLst/>
            <a:ahLst/>
            <a:cxnLst/>
            <a:rect l="l" t="t" r="r" b="b"/>
            <a:pathLst>
              <a:path w="8856345" h="5834380">
                <a:moveTo>
                  <a:pt x="8855964" y="0"/>
                </a:moveTo>
                <a:lnTo>
                  <a:pt x="0" y="0"/>
                </a:lnTo>
                <a:lnTo>
                  <a:pt x="0" y="5833872"/>
                </a:lnTo>
                <a:lnTo>
                  <a:pt x="8855964" y="5833872"/>
                </a:lnTo>
                <a:lnTo>
                  <a:pt x="885596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52600" y="0"/>
            <a:ext cx="5587618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200" b="1" u="sng">
                <a:solidFill>
                  <a:srgbClr val="FF0000"/>
                </a:solidFill>
                <a:latin typeface="Times New Roman"/>
                <a:cs typeface="Times New Roman"/>
              </a:rPr>
              <a:t>Organic</a:t>
            </a:r>
            <a:r>
              <a:rPr sz="3200" b="1" u="sng" spc="-7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200" b="1" u="sng" spc="-75" dirty="0">
                <a:solidFill>
                  <a:srgbClr val="FF0000"/>
                </a:solidFill>
                <a:latin typeface="Times New Roman"/>
                <a:cs typeface="Times New Roman"/>
              </a:rPr>
              <a:t> P</a:t>
            </a:r>
            <a:r>
              <a:rPr sz="3200" b="1" u="sng">
                <a:solidFill>
                  <a:srgbClr val="FF0000"/>
                </a:solidFill>
                <a:latin typeface="Times New Roman"/>
                <a:cs typeface="Times New Roman"/>
              </a:rPr>
              <a:t>reparations</a:t>
            </a:r>
            <a:endParaRPr sz="3200" b="1" u="sng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838201"/>
            <a:ext cx="8580933" cy="4703852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5600" indent="-342900">
              <a:lnSpc>
                <a:spcPct val="150000"/>
              </a:lnSpc>
              <a:spcBef>
                <a:spcPts val="68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Iron dextran &amp; iron sorbitol - citric acid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(i.m)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50000"/>
              </a:lnSpc>
              <a:spcBef>
                <a:spcPts val="575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Ferrous </a:t>
            </a:r>
            <a:r>
              <a:rPr sz="2400" b="1" spc="-5" dirty="0">
                <a:latin typeface="Times New Roman"/>
                <a:cs typeface="Times New Roman"/>
              </a:rPr>
              <a:t>sucrose </a:t>
            </a:r>
            <a:r>
              <a:rPr sz="2400" b="1" dirty="0">
                <a:latin typeface="Times New Roman"/>
                <a:cs typeface="Times New Roman"/>
              </a:rPr>
              <a:t>&amp; ferric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carboxymaltose</a:t>
            </a:r>
            <a:endParaRPr sz="2400">
              <a:latin typeface="Times New Roman"/>
              <a:cs typeface="Times New Roman"/>
            </a:endParaRPr>
          </a:p>
          <a:p>
            <a:pPr marL="1701164" algn="ctr">
              <a:lnSpc>
                <a:spcPct val="100000"/>
              </a:lnSpc>
            </a:pPr>
            <a:r>
              <a:rPr sz="2800" b="1" u="sng" spc="-5">
                <a:solidFill>
                  <a:srgbClr val="FF0000"/>
                </a:solidFill>
                <a:latin typeface="Times New Roman"/>
                <a:cs typeface="Times New Roman"/>
              </a:rPr>
              <a:t>Iron </a:t>
            </a:r>
            <a:r>
              <a:rPr sz="28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dextran:</a:t>
            </a:r>
            <a:r>
              <a:rPr sz="2800" b="1" u="sng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i.v/i.m</a:t>
            </a:r>
            <a:endParaRPr sz="2800" u="sng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Colloidal preparation of ferric oxyhydroxide </a:t>
            </a:r>
            <a:r>
              <a:rPr sz="2400" spc="-5">
                <a:latin typeface="Times New Roman"/>
                <a:cs typeface="Times New Roman"/>
              </a:rPr>
              <a:t>complexed</a:t>
            </a:r>
            <a:r>
              <a:rPr sz="2400" spc="-140">
                <a:latin typeface="Times New Roman"/>
                <a:cs typeface="Times New Roman"/>
              </a:rPr>
              <a:t> </a:t>
            </a:r>
            <a:r>
              <a:rPr lang="en-US" sz="2400" spc="-14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with  </a:t>
            </a:r>
            <a:r>
              <a:rPr sz="2400" spc="-5">
                <a:latin typeface="Times New Roman"/>
                <a:cs typeface="Times New Roman"/>
              </a:rPr>
              <a:t>polymerized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dextran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High </a:t>
            </a:r>
            <a:r>
              <a:rPr sz="2400" spc="-5" dirty="0">
                <a:latin typeface="Times New Roman"/>
                <a:cs typeface="Times New Roman"/>
              </a:rPr>
              <a:t>molecular </a:t>
            </a:r>
            <a:r>
              <a:rPr sz="2400" dirty="0">
                <a:latin typeface="Times New Roman"/>
                <a:cs typeface="Times New Roman"/>
              </a:rPr>
              <a:t>weight &gt;</a:t>
            </a:r>
            <a:r>
              <a:rPr sz="2400">
                <a:latin typeface="Times New Roman"/>
                <a:cs typeface="Times New Roman"/>
              </a:rPr>
              <a:t>6000,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dark </a:t>
            </a:r>
            <a:r>
              <a:rPr sz="2400" dirty="0">
                <a:latin typeface="Times New Roman"/>
                <a:cs typeface="Times New Roman"/>
              </a:rPr>
              <a:t>brown </a:t>
            </a:r>
            <a:r>
              <a:rPr sz="2400">
                <a:latin typeface="Times New Roman"/>
                <a:cs typeface="Times New Roman"/>
              </a:rPr>
              <a:t>viscous</a:t>
            </a:r>
            <a:r>
              <a:rPr sz="2400" spc="-6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liquid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50mg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elemental </a:t>
            </a:r>
            <a:r>
              <a:rPr sz="2400" dirty="0">
                <a:latin typeface="Times New Roman"/>
                <a:cs typeface="Times New Roman"/>
              </a:rPr>
              <a:t>iron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present in </a:t>
            </a:r>
            <a:r>
              <a:rPr sz="2400">
                <a:latin typeface="Times New Roman"/>
                <a:cs typeface="Times New Roman"/>
              </a:rPr>
              <a:t>one</a:t>
            </a:r>
            <a:r>
              <a:rPr sz="2400" spc="-70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ml</a:t>
            </a:r>
            <a:r>
              <a:rPr lang="en-US" sz="2400" spc="-10" dirty="0">
                <a:latin typeface="Times New Roman"/>
                <a:cs typeface="Times New Roman"/>
              </a:rPr>
              <a:t>.Only preparation that can be </a:t>
            </a:r>
            <a:r>
              <a:rPr lang="en-US" sz="2400" b="1" spc="-10" dirty="0">
                <a:latin typeface="Times New Roman"/>
                <a:cs typeface="Times New Roman"/>
              </a:rPr>
              <a:t>injected </a:t>
            </a:r>
            <a:r>
              <a:rPr lang="en-US" sz="2400" b="1" spc="-10" dirty="0" err="1">
                <a:latin typeface="Times New Roman"/>
                <a:cs typeface="Times New Roman"/>
              </a:rPr>
              <a:t>i.m</a:t>
            </a:r>
            <a:r>
              <a:rPr lang="en-US" sz="2400" b="1" spc="-10" dirty="0">
                <a:latin typeface="Times New Roman"/>
                <a:cs typeface="Times New Roman"/>
              </a:rPr>
              <a:t> as well as </a:t>
            </a:r>
            <a:r>
              <a:rPr lang="en-US" sz="2400" b="1" spc="-10" dirty="0" err="1">
                <a:latin typeface="Times New Roman"/>
                <a:cs typeface="Times New Roman"/>
              </a:rPr>
              <a:t>i.v</a:t>
            </a:r>
            <a:r>
              <a:rPr lang="en-US" sz="2400" b="1" spc="-10" dirty="0">
                <a:latin typeface="Times New Roman"/>
                <a:cs typeface="Times New Roman"/>
              </a:rPr>
              <a:t>.</a:t>
            </a:r>
            <a:endParaRPr sz="2400" b="1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05800" cy="6858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Iron </a:t>
            </a:r>
            <a:r>
              <a:rPr lang="en-US" sz="2800" b="1" u="sng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dextran</a:t>
            </a:r>
            <a:r>
              <a:rPr lang="en-US" sz="28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lang="en-US" sz="2800" b="1" u="sng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800" b="1" u="sng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i.v</a:t>
            </a:r>
            <a:r>
              <a:rPr lang="en-US" sz="28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/</a:t>
            </a:r>
            <a:r>
              <a:rPr lang="en-US" sz="2800" b="1" u="sng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i.m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534400" cy="57881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By </a:t>
            </a:r>
            <a:r>
              <a:rPr lang="en-US" dirty="0" err="1"/>
              <a:t>i.m</a:t>
            </a:r>
            <a:r>
              <a:rPr lang="en-US" dirty="0"/>
              <a:t>. route it is absorbed through </a:t>
            </a:r>
            <a:r>
              <a:rPr lang="en-US" dirty="0" err="1"/>
              <a:t>lymphatics</a:t>
            </a:r>
            <a:r>
              <a:rPr lang="en-US" dirty="0"/>
              <a:t>, circulates without binding to </a:t>
            </a:r>
            <a:r>
              <a:rPr lang="en-US" dirty="0" err="1"/>
              <a:t>transferrin</a:t>
            </a:r>
            <a:r>
              <a:rPr lang="en-US" dirty="0"/>
              <a:t> and is engulfed by RE cells where iron dissociates and is made available to the </a:t>
            </a:r>
            <a:r>
              <a:rPr lang="en-US" dirty="0" err="1"/>
              <a:t>erythron</a:t>
            </a:r>
            <a:r>
              <a:rPr lang="en-US" dirty="0"/>
              <a:t> for </a:t>
            </a:r>
            <a:r>
              <a:rPr lang="en-US" dirty="0" err="1"/>
              <a:t>haeme</a:t>
            </a:r>
            <a:r>
              <a:rPr lang="en-US" dirty="0"/>
              <a:t> synthesis. </a:t>
            </a:r>
          </a:p>
          <a:p>
            <a:pPr>
              <a:lnSpc>
                <a:spcPct val="150000"/>
              </a:lnSpc>
            </a:pPr>
            <a:r>
              <a:rPr lang="en-US" dirty="0"/>
              <a:t>In the injected muscle 10–30% of the dose remains locally bound and becomes unavailable for utilization for several weeks. </a:t>
            </a:r>
          </a:p>
          <a:p>
            <a:pPr>
              <a:lnSpc>
                <a:spcPct val="150000"/>
              </a:lnSpc>
            </a:pPr>
            <a:r>
              <a:rPr lang="en-US" dirty="0"/>
              <a:t>Thus, 25% extra needs to be added to the calculated dose. </a:t>
            </a:r>
          </a:p>
          <a:p>
            <a:pPr>
              <a:lnSpc>
                <a:spcPct val="150000"/>
              </a:lnSpc>
            </a:pPr>
            <a:r>
              <a:rPr lang="en-US" dirty="0"/>
              <a:t>Iron-</a:t>
            </a:r>
            <a:r>
              <a:rPr lang="en-US" dirty="0" err="1"/>
              <a:t>dextran</a:t>
            </a:r>
            <a:r>
              <a:rPr lang="en-US" dirty="0"/>
              <a:t> is </a:t>
            </a:r>
            <a:r>
              <a:rPr lang="en-US" dirty="0">
                <a:solidFill>
                  <a:srgbClr val="FF0000"/>
                </a:solidFill>
              </a:rPr>
              <a:t>not excreted in urine or in bile.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75819"/>
            <a:ext cx="9143999" cy="6858381"/>
          </a:xfrm>
          <a:custGeom>
            <a:avLst/>
            <a:gdLst/>
            <a:ahLst/>
            <a:cxnLst/>
            <a:rect l="l" t="t" r="r" b="b"/>
            <a:pathLst>
              <a:path w="8856345" h="6166484">
                <a:moveTo>
                  <a:pt x="8855964" y="0"/>
                </a:moveTo>
                <a:lnTo>
                  <a:pt x="0" y="0"/>
                </a:lnTo>
                <a:lnTo>
                  <a:pt x="0" y="6166104"/>
                </a:lnTo>
                <a:lnTo>
                  <a:pt x="8855964" y="6166104"/>
                </a:lnTo>
                <a:lnTo>
                  <a:pt x="885596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57600" y="0"/>
            <a:ext cx="1371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b="1" spc="-75">
                <a:latin typeface="Times New Roman"/>
                <a:cs typeface="Times New Roman"/>
              </a:rPr>
              <a:t> </a:t>
            </a:r>
            <a:r>
              <a:rPr sz="2800" b="1" u="sng" dirty="0">
                <a:solidFill>
                  <a:schemeClr val="tx1"/>
                </a:solidFill>
                <a:latin typeface="Times New Roman"/>
                <a:cs typeface="Times New Roman"/>
              </a:rPr>
              <a:t>i.m:</a:t>
            </a:r>
            <a:endParaRPr sz="2800" b="1" u="sng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267" y="457201"/>
            <a:ext cx="8551545" cy="33060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2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Given deep in gluteal region </a:t>
            </a:r>
            <a:r>
              <a:rPr sz="2400">
                <a:latin typeface="Times New Roman"/>
                <a:cs typeface="Times New Roman"/>
              </a:rPr>
              <a:t>using 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b="1" u="sng">
                <a:latin typeface="Times New Roman"/>
                <a:cs typeface="Times New Roman"/>
              </a:rPr>
              <a:t>Z track</a:t>
            </a:r>
            <a:r>
              <a:rPr sz="2400" b="1" u="sng" spc="-130">
                <a:latin typeface="Times New Roman"/>
                <a:cs typeface="Times New Roman"/>
              </a:rPr>
              <a:t> </a:t>
            </a:r>
            <a:r>
              <a:rPr sz="2400" b="1" u="sng">
                <a:latin typeface="Times New Roman"/>
                <a:cs typeface="Times New Roman"/>
              </a:rPr>
              <a:t>technique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  <a:p>
            <a:pPr marL="355600" indent="-342900">
              <a:lnSpc>
                <a:spcPct val="20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en-US" sz="2400" dirty="0"/>
              <a:t> Iron </a:t>
            </a:r>
            <a:r>
              <a:rPr lang="en-US" sz="2400" dirty="0" err="1"/>
              <a:t>dextran</a:t>
            </a:r>
            <a:r>
              <a:rPr lang="en-US" sz="2400" dirty="0"/>
              <a:t> can be injected 2 ml daily, or on alternate days, or 5 ml each side on the same day.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Char char="•"/>
            </a:pPr>
            <a:endParaRPr sz="3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839200" cy="6858000"/>
          </a:xfrm>
          <a:custGeom>
            <a:avLst/>
            <a:gdLst/>
            <a:ahLst/>
            <a:cxnLst/>
            <a:rect l="l" t="t" r="r" b="b"/>
            <a:pathLst>
              <a:path w="8229600" h="5649595">
                <a:moveTo>
                  <a:pt x="8229600" y="0"/>
                </a:moveTo>
                <a:lnTo>
                  <a:pt x="0" y="0"/>
                </a:lnTo>
                <a:lnTo>
                  <a:pt x="0" y="5649468"/>
                </a:lnTo>
                <a:lnTo>
                  <a:pt x="8229600" y="5649468"/>
                </a:lnTo>
                <a:lnTo>
                  <a:pt x="822960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1600" y="0"/>
            <a:ext cx="5562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On </a:t>
            </a:r>
            <a:r>
              <a:rPr sz="3200" b="1" u="sng">
                <a:solidFill>
                  <a:srgbClr val="FF0000"/>
                </a:solidFill>
                <a:latin typeface="Times New Roman"/>
                <a:cs typeface="Times New Roman"/>
              </a:rPr>
              <a:t>i.v</a:t>
            </a:r>
            <a:r>
              <a:rPr sz="3200" b="1" u="sng" spc="-10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u="sng">
                <a:solidFill>
                  <a:srgbClr val="FF0000"/>
                </a:solidFill>
                <a:latin typeface="Times New Roman"/>
                <a:cs typeface="Times New Roman"/>
              </a:rPr>
              <a:t>administration</a:t>
            </a:r>
            <a:endParaRPr sz="3200" u="sng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000" y="838200"/>
            <a:ext cx="8382000" cy="51526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30200" indent="-343535">
              <a:lnSpc>
                <a:spcPct val="15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After </a:t>
            </a:r>
            <a:r>
              <a:rPr sz="2400" dirty="0">
                <a:latin typeface="Times New Roman"/>
                <a:cs typeface="Times New Roman"/>
              </a:rPr>
              <a:t>test </a:t>
            </a:r>
            <a:r>
              <a:rPr sz="2400">
                <a:latin typeface="Times New Roman"/>
                <a:cs typeface="Times New Roman"/>
              </a:rPr>
              <a:t>dose </a:t>
            </a:r>
            <a:r>
              <a:rPr lang="en-US" sz="2400" dirty="0">
                <a:latin typeface="Times New Roman"/>
                <a:cs typeface="Times New Roman"/>
              </a:rPr>
              <a:t>of 0.5 ml </a:t>
            </a:r>
            <a:r>
              <a:rPr sz="2400">
                <a:latin typeface="Times New Roman"/>
                <a:cs typeface="Times New Roman"/>
              </a:rPr>
              <a:t>injected </a:t>
            </a:r>
            <a:r>
              <a:rPr sz="2400" spc="-5" dirty="0">
                <a:latin typeface="Times New Roman"/>
                <a:cs typeface="Times New Roman"/>
              </a:rPr>
              <a:t>I.V </a:t>
            </a:r>
            <a:r>
              <a:rPr sz="2400" dirty="0">
                <a:latin typeface="Times New Roman"/>
                <a:cs typeface="Times New Roman"/>
              </a:rPr>
              <a:t>over </a:t>
            </a:r>
            <a:r>
              <a:rPr sz="2400" spc="-5" dirty="0">
                <a:latin typeface="Times New Roman"/>
                <a:cs typeface="Times New Roman"/>
              </a:rPr>
              <a:t>5-10mins, </a:t>
            </a:r>
            <a:r>
              <a:rPr sz="2400" spc="-10" dirty="0">
                <a:latin typeface="Times New Roman"/>
                <a:cs typeface="Times New Roman"/>
              </a:rPr>
              <a:t>2ml </a:t>
            </a:r>
            <a:r>
              <a:rPr sz="2400">
                <a:latin typeface="Times New Roman"/>
                <a:cs typeface="Times New Roman"/>
              </a:rPr>
              <a:t>injected/day  </a:t>
            </a:r>
            <a:r>
              <a:rPr lang="en-US" sz="2400" dirty="0">
                <a:latin typeface="Times New Roman"/>
                <a:cs typeface="Times New Roman"/>
              </a:rPr>
              <a:t>by taking </a:t>
            </a:r>
            <a:r>
              <a:rPr sz="2400" spc="-5">
                <a:latin typeface="Times New Roman"/>
                <a:cs typeface="Times New Roman"/>
              </a:rPr>
              <a:t>10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mins</a:t>
            </a:r>
            <a:r>
              <a:rPr lang="en-US" sz="2400" spc="-5" dirty="0">
                <a:latin typeface="Times New Roman"/>
                <a:cs typeface="Times New Roman"/>
              </a:rPr>
              <a:t> for injection.</a:t>
            </a:r>
            <a:endParaRPr sz="2400">
              <a:latin typeface="Times New Roman"/>
              <a:cs typeface="Times New Roman"/>
            </a:endParaRPr>
          </a:p>
          <a:p>
            <a:pPr marL="355600" marR="171450" indent="-343535">
              <a:lnSpc>
                <a:spcPct val="150000"/>
              </a:lnSpc>
              <a:spcBef>
                <a:spcPts val="5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Alternatively </a:t>
            </a:r>
            <a:r>
              <a:rPr sz="2400" dirty="0">
                <a:latin typeface="Times New Roman"/>
                <a:cs typeface="Times New Roman"/>
              </a:rPr>
              <a:t>total calculated dose is diluted in </a:t>
            </a:r>
            <a:r>
              <a:rPr sz="2400" spc="-5" dirty="0">
                <a:latin typeface="Times New Roman"/>
                <a:cs typeface="Times New Roman"/>
              </a:rPr>
              <a:t>500ml </a:t>
            </a:r>
            <a:r>
              <a:rPr sz="2400" dirty="0">
                <a:latin typeface="Times New Roman"/>
                <a:cs typeface="Times New Roman"/>
              </a:rPr>
              <a:t>of  glucose/saline solution </a:t>
            </a:r>
            <a:r>
              <a:rPr sz="2400" spc="-5" dirty="0">
                <a:latin typeface="Times New Roman"/>
                <a:cs typeface="Times New Roman"/>
              </a:rPr>
              <a:t>infused </a:t>
            </a:r>
            <a:r>
              <a:rPr sz="2400" dirty="0">
                <a:latin typeface="Times New Roman"/>
                <a:cs typeface="Times New Roman"/>
              </a:rPr>
              <a:t>i.v </a:t>
            </a:r>
            <a:r>
              <a:rPr sz="2400" spc="-5">
                <a:latin typeface="Times New Roman"/>
                <a:cs typeface="Times New Roman"/>
              </a:rPr>
              <a:t>over 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6-8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hrs 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under</a:t>
            </a:r>
            <a:r>
              <a:rPr sz="2400" spc="-8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constant  observation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55600" marR="525780" indent="-343535">
              <a:lnSpc>
                <a:spcPct val="150000"/>
              </a:lnSpc>
              <a:spcBef>
                <a:spcPts val="5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If any </a:t>
            </a:r>
            <a:r>
              <a:rPr sz="2400" spc="-5" dirty="0">
                <a:latin typeface="Times New Roman"/>
                <a:cs typeface="Times New Roman"/>
              </a:rPr>
              <a:t>complaints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giddiness,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paresthesia,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chest</a:t>
            </a:r>
            <a:r>
              <a:rPr sz="24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tightn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ess </a:t>
            </a:r>
            <a:r>
              <a:rPr sz="2400" dirty="0">
                <a:latin typeface="Times New Roman"/>
                <a:cs typeface="Times New Roman"/>
              </a:rPr>
              <a:t> present </a:t>
            </a:r>
            <a:r>
              <a:rPr sz="2400" b="1" u="sng" dirty="0">
                <a:latin typeface="Times New Roman"/>
                <a:cs typeface="Times New Roman"/>
              </a:rPr>
              <a:t>should </a:t>
            </a:r>
            <a:r>
              <a:rPr sz="2400" b="1" u="sng">
                <a:latin typeface="Times New Roman"/>
                <a:cs typeface="Times New Roman"/>
              </a:rPr>
              <a:t>be</a:t>
            </a:r>
            <a:r>
              <a:rPr sz="2400" b="1" u="sng" spc="-40">
                <a:latin typeface="Times New Roman"/>
                <a:cs typeface="Times New Roman"/>
              </a:rPr>
              <a:t> </a:t>
            </a:r>
            <a:r>
              <a:rPr sz="2400" b="1" u="sng" spc="-5">
                <a:latin typeface="Times New Roman"/>
                <a:cs typeface="Times New Roman"/>
              </a:rPr>
              <a:t>terminated</a:t>
            </a:r>
            <a:r>
              <a:rPr lang="en-US" sz="2400" b="1" u="sng" spc="-5" dirty="0">
                <a:latin typeface="Times New Roman"/>
                <a:cs typeface="Times New Roman"/>
              </a:rPr>
              <a:t>.</a:t>
            </a:r>
            <a:endParaRPr sz="3500" b="1" u="sng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  <a:spcBef>
                <a:spcPts val="5"/>
              </a:spcBef>
              <a:tabLst>
                <a:tab pos="6339840" algn="l"/>
              </a:tabLst>
            </a:pPr>
            <a:r>
              <a:rPr sz="2400" dirty="0">
                <a:latin typeface="Times New Roman"/>
                <a:cs typeface="Times New Roman"/>
              </a:rPr>
              <a:t>To avoid </a:t>
            </a:r>
            <a:r>
              <a:rPr sz="2400" spc="-5" dirty="0">
                <a:latin typeface="Times New Roman"/>
                <a:cs typeface="Times New Roman"/>
              </a:rPr>
              <a:t>risk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hypersensitivity 0.25-0.5ml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inj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i.v	over to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½-1hr  reactions perform </a:t>
            </a:r>
            <a:r>
              <a:rPr sz="2400" spc="-5" dirty="0">
                <a:latin typeface="Times New Roman"/>
                <a:cs typeface="Times New Roman"/>
              </a:rPr>
              <a:t>sensitivity </a:t>
            </a:r>
            <a:r>
              <a:rPr sz="2400" dirty="0">
                <a:latin typeface="Times New Roman"/>
                <a:cs typeface="Times New Roman"/>
              </a:rPr>
              <a:t>test with </a:t>
            </a:r>
            <a:r>
              <a:rPr sz="2400" spc="-5" dirty="0">
                <a:latin typeface="Times New Roman"/>
                <a:cs typeface="Times New Roman"/>
              </a:rPr>
              <a:t>small </a:t>
            </a:r>
            <a:r>
              <a:rPr sz="2400" dirty="0">
                <a:latin typeface="Times New Roman"/>
                <a:cs typeface="Times New Roman"/>
              </a:rPr>
              <a:t>test dose </a:t>
            </a:r>
            <a:r>
              <a:rPr sz="2400" spc="-5">
                <a:latin typeface="Times New Roman"/>
                <a:cs typeface="Times New Roman"/>
              </a:rPr>
              <a:t>before  </a:t>
            </a:r>
            <a:r>
              <a:rPr sz="2400">
                <a:latin typeface="Times New Roman"/>
                <a:cs typeface="Times New Roman"/>
              </a:rPr>
              <a:t>i.v/i.m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0"/>
            <a:ext cx="8382000" cy="548640"/>
          </a:xfrm>
          <a:custGeom>
            <a:avLst/>
            <a:gdLst/>
            <a:ahLst/>
            <a:cxnLst/>
            <a:rect l="l" t="t" r="r" b="b"/>
            <a:pathLst>
              <a:path w="8229600" h="274320">
                <a:moveTo>
                  <a:pt x="8229600" y="0"/>
                </a:moveTo>
                <a:lnTo>
                  <a:pt x="0" y="0"/>
                </a:lnTo>
                <a:lnTo>
                  <a:pt x="0" y="274319"/>
                </a:lnTo>
                <a:lnTo>
                  <a:pt x="8229600" y="274319"/>
                </a:lnTo>
                <a:lnTo>
                  <a:pt x="822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2200" y="228600"/>
            <a:ext cx="4953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ADVERSE DRUG</a:t>
            </a:r>
            <a:r>
              <a:rPr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REACTIONS</a:t>
            </a:r>
            <a:endParaRPr sz="2400" u="sng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831" y="691895"/>
            <a:ext cx="8784590" cy="5832475"/>
          </a:xfrm>
          <a:custGeom>
            <a:avLst/>
            <a:gdLst/>
            <a:ahLst/>
            <a:cxnLst/>
            <a:rect l="l" t="t" r="r" b="b"/>
            <a:pathLst>
              <a:path w="8784590" h="5832475">
                <a:moveTo>
                  <a:pt x="8784336" y="0"/>
                </a:moveTo>
                <a:lnTo>
                  <a:pt x="0" y="0"/>
                </a:lnTo>
                <a:lnTo>
                  <a:pt x="0" y="5832348"/>
                </a:lnTo>
                <a:lnTo>
                  <a:pt x="8784336" y="5832348"/>
                </a:lnTo>
                <a:lnTo>
                  <a:pt x="878433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8267" y="641731"/>
            <a:ext cx="8580755" cy="6345007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algn="ctr">
              <a:lnSpc>
                <a:spcPct val="200000"/>
              </a:lnSpc>
              <a:spcBef>
                <a:spcPts val="675"/>
              </a:spcBef>
            </a:pPr>
            <a:r>
              <a:rPr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Local:</a:t>
            </a:r>
            <a:endParaRPr sz="2400" u="sng">
              <a:latin typeface="Times New Roman"/>
              <a:cs typeface="Times New Roman"/>
            </a:endParaRPr>
          </a:p>
          <a:p>
            <a:pPr marL="12700">
              <a:lnSpc>
                <a:spcPct val="2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Pain at inj </a:t>
            </a:r>
            <a:r>
              <a:rPr sz="2400" dirty="0">
                <a:latin typeface="Times New Roman"/>
                <a:cs typeface="Times New Roman"/>
              </a:rPr>
              <a:t>site, pigmentation, sterile </a:t>
            </a:r>
            <a:r>
              <a:rPr sz="2400" spc="-5" dirty="0">
                <a:latin typeface="Times New Roman"/>
                <a:cs typeface="Times New Roman"/>
              </a:rPr>
              <a:t>abscess- </a:t>
            </a:r>
            <a:r>
              <a:rPr sz="2400" dirty="0">
                <a:latin typeface="Times New Roman"/>
                <a:cs typeface="Times New Roman"/>
              </a:rPr>
              <a:t>old </a:t>
            </a:r>
            <a:r>
              <a:rPr sz="2400" spc="-5">
                <a:latin typeface="Times New Roman"/>
                <a:cs typeface="Times New Roman"/>
              </a:rPr>
              <a:t>deblitated</a:t>
            </a:r>
            <a:r>
              <a:rPr sz="2400" spc="-125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pts</a:t>
            </a:r>
            <a:r>
              <a:rPr lang="en-US"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 algn="ctr">
              <a:lnSpc>
                <a:spcPct val="200000"/>
              </a:lnSpc>
              <a:spcBef>
                <a:spcPts val="575"/>
              </a:spcBef>
            </a:pPr>
            <a:r>
              <a:rPr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Systemic:</a:t>
            </a:r>
            <a:endParaRPr sz="2400" u="sng">
              <a:latin typeface="Times New Roman"/>
              <a:cs typeface="Times New Roman"/>
            </a:endParaRPr>
          </a:p>
          <a:p>
            <a:pPr marL="12700">
              <a:lnSpc>
                <a:spcPct val="200000"/>
              </a:lnSpc>
              <a:spcBef>
                <a:spcPts val="575"/>
              </a:spcBef>
            </a:pPr>
            <a:r>
              <a:rPr sz="2400" dirty="0">
                <a:latin typeface="Times New Roman"/>
                <a:cs typeface="Times New Roman"/>
              </a:rPr>
              <a:t>Fever, headache, joint pain, flushing, </a:t>
            </a:r>
            <a:r>
              <a:rPr sz="2400" spc="-5" dirty="0">
                <a:latin typeface="Times New Roman"/>
                <a:cs typeface="Times New Roman"/>
              </a:rPr>
              <a:t>palpitation, </a:t>
            </a:r>
            <a:r>
              <a:rPr sz="2400" dirty="0">
                <a:latin typeface="Times New Roman"/>
                <a:cs typeface="Times New Roman"/>
              </a:rPr>
              <a:t>chest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pain,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2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dyspnoea, </a:t>
            </a:r>
            <a:r>
              <a:rPr sz="2400" spc="-5" dirty="0">
                <a:latin typeface="Times New Roman"/>
                <a:cs typeface="Times New Roman"/>
              </a:rPr>
              <a:t>lymph </a:t>
            </a:r>
            <a:r>
              <a:rPr sz="2400">
                <a:latin typeface="Times New Roman"/>
                <a:cs typeface="Times New Roman"/>
              </a:rPr>
              <a:t>node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enlargement</a:t>
            </a:r>
            <a:r>
              <a:rPr lang="en-US"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 algn="ctr">
              <a:lnSpc>
                <a:spcPct val="200000"/>
              </a:lnSpc>
              <a:spcBef>
                <a:spcPts val="575"/>
              </a:spcBef>
            </a:pPr>
            <a:r>
              <a:rPr sz="24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Rare:</a:t>
            </a:r>
            <a:endParaRPr sz="2400" u="sng">
              <a:latin typeface="Times New Roman"/>
              <a:cs typeface="Times New Roman"/>
            </a:endParaRPr>
          </a:p>
          <a:p>
            <a:pPr marL="12700">
              <a:lnSpc>
                <a:spcPct val="200000"/>
              </a:lnSpc>
              <a:spcBef>
                <a:spcPts val="575"/>
              </a:spcBef>
            </a:pPr>
            <a:r>
              <a:rPr sz="2400" dirty="0">
                <a:latin typeface="Times New Roman"/>
                <a:cs typeface="Times New Roman"/>
              </a:rPr>
              <a:t>Anaphylactoid reaction vascular collapse </a:t>
            </a:r>
            <a:r>
              <a:rPr sz="2400">
                <a:latin typeface="Times New Roman"/>
                <a:cs typeface="Times New Roman"/>
              </a:rPr>
              <a:t>and</a:t>
            </a:r>
            <a:r>
              <a:rPr sz="2400" spc="-15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death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  <a:p>
            <a:pPr marL="12700">
              <a:lnSpc>
                <a:spcPct val="200000"/>
              </a:lnSpc>
              <a:spcBef>
                <a:spcPts val="575"/>
              </a:spcBef>
            </a:pPr>
            <a:endParaRPr lang="en-US"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82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IRON  SORBITOL  CITRIC ACID</a:t>
            </a:r>
            <a:r>
              <a:rPr lang="en-US" sz="2400" b="1" u="sng" spc="6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lang="en-US" sz="24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COMPLEX:</a:t>
            </a:r>
            <a:br>
              <a:rPr lang="en-US" sz="2400" u="sng" dirty="0">
                <a:latin typeface="Times New Roman"/>
                <a:cs typeface="Times New Roman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09600"/>
            <a:ext cx="8001000" cy="58643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It is a low molecular weight complex which can be injected only </a:t>
            </a:r>
            <a:r>
              <a:rPr lang="en-US" dirty="0" err="1"/>
              <a:t>i.m</a:t>
            </a:r>
            <a:r>
              <a:rPr lang="en-US" dirty="0"/>
              <a:t>., from where absorption occurs directly into circulation and not through </a:t>
            </a:r>
            <a:r>
              <a:rPr lang="en-US" dirty="0" err="1"/>
              <a:t>lymphatics</a:t>
            </a:r>
            <a:r>
              <a:rPr lang="en-US" dirty="0"/>
              <a:t>. </a:t>
            </a:r>
          </a:p>
          <a:p>
            <a:pPr>
              <a:lnSpc>
                <a:spcPct val="200000"/>
              </a:lnSpc>
            </a:pPr>
            <a:r>
              <a:rPr lang="en-US" dirty="0"/>
              <a:t>No local binding in muscle occurs, but about 30% of the dose is excreted in urine; the calculated total dose has to be increased accordingly.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82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IRON  SORBITOL  CITRIC ACID</a:t>
            </a:r>
            <a:r>
              <a:rPr lang="en-US" sz="2400" b="1" u="sng" spc="6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lang="en-US" sz="24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COMPLEX:</a:t>
            </a:r>
            <a:br>
              <a:rPr lang="en-US" sz="2400" u="sng" dirty="0">
                <a:latin typeface="Times New Roman"/>
                <a:cs typeface="Times New Roman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09600"/>
            <a:ext cx="8001000" cy="5864352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Patient may be alarmed because the urine turns brown after some time. Iron-</a:t>
            </a:r>
            <a:r>
              <a:rPr lang="en-US" dirty="0" err="1"/>
              <a:t>sorbitol</a:t>
            </a:r>
            <a:r>
              <a:rPr lang="en-US" dirty="0"/>
              <a:t>-citric acid </a:t>
            </a:r>
            <a:r>
              <a:rPr lang="en-US" u="sng" dirty="0">
                <a:solidFill>
                  <a:srgbClr val="FF0000"/>
                </a:solidFill>
              </a:rPr>
              <a:t>binds to </a:t>
            </a:r>
            <a:r>
              <a:rPr lang="en-US" u="sng" dirty="0" err="1">
                <a:solidFill>
                  <a:srgbClr val="FF0000"/>
                </a:solidFill>
              </a:rPr>
              <a:t>transferrin</a:t>
            </a:r>
            <a:r>
              <a:rPr lang="en-US" u="sng" dirty="0">
                <a:solidFill>
                  <a:srgbClr val="FF0000"/>
                </a:solidFill>
              </a:rPr>
              <a:t> in plasma and may saturate it if </a:t>
            </a:r>
            <a:r>
              <a:rPr lang="en-US" dirty="0"/>
              <a:t>present in large quantity.</a:t>
            </a:r>
          </a:p>
          <a:p>
            <a:pPr>
              <a:lnSpc>
                <a:spcPct val="160000"/>
              </a:lnSpc>
            </a:pPr>
            <a:r>
              <a:rPr lang="en-US" dirty="0"/>
              <a:t>That is why it is </a:t>
            </a:r>
            <a:r>
              <a:rPr lang="en-US" b="1" u="sng" dirty="0">
                <a:solidFill>
                  <a:srgbClr val="FF0000"/>
                </a:solidFill>
              </a:rPr>
              <a:t>not suitable for </a:t>
            </a:r>
            <a:r>
              <a:rPr lang="en-US" b="1" u="sng" dirty="0" err="1">
                <a:solidFill>
                  <a:srgbClr val="FF0000"/>
                </a:solidFill>
              </a:rPr>
              <a:t>i.v</a:t>
            </a:r>
            <a:r>
              <a:rPr lang="en-US" b="1" u="sng" dirty="0">
                <a:solidFill>
                  <a:srgbClr val="FF0000"/>
                </a:solidFill>
              </a:rPr>
              <a:t>. </a:t>
            </a:r>
            <a:r>
              <a:rPr lang="en-US" dirty="0"/>
              <a:t>injection or infusion, as the remaining free iron is highly toxic.</a:t>
            </a:r>
          </a:p>
          <a:p>
            <a:pPr>
              <a:lnSpc>
                <a:spcPct val="160000"/>
              </a:lnSpc>
            </a:pPr>
            <a:r>
              <a:rPr lang="en-US" dirty="0"/>
              <a:t> Even with the recommended </a:t>
            </a:r>
            <a:r>
              <a:rPr lang="en-US" dirty="0" err="1"/>
              <a:t>i.m</a:t>
            </a:r>
            <a:r>
              <a:rPr lang="en-US" dirty="0"/>
              <a:t>. dose, incidence of immediate reaction, including ventricular tachycardia, A-V block, other irregularities, hypotension, flushing is higher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86100" y="230124"/>
            <a:ext cx="2999231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71800" y="152400"/>
            <a:ext cx="27952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</a:t>
            </a:r>
            <a:r>
              <a:rPr sz="3200" b="1" u="sng" spc="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sz="3200" u="sng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42900" y="1053083"/>
            <a:ext cx="8343900" cy="5073650"/>
            <a:chOff x="342900" y="1053083"/>
            <a:chExt cx="8343900" cy="5073650"/>
          </a:xfrm>
        </p:grpSpPr>
        <p:sp>
          <p:nvSpPr>
            <p:cNvPr id="5" name="object 5"/>
            <p:cNvSpPr/>
            <p:nvPr/>
          </p:nvSpPr>
          <p:spPr>
            <a:xfrm>
              <a:off x="457200" y="1053083"/>
              <a:ext cx="8229600" cy="5073650"/>
            </a:xfrm>
            <a:custGeom>
              <a:avLst/>
              <a:gdLst/>
              <a:ahLst/>
              <a:cxnLst/>
              <a:rect l="l" t="t" r="r" b="b"/>
              <a:pathLst>
                <a:path w="8229600" h="5073650">
                  <a:moveTo>
                    <a:pt x="8229600" y="0"/>
                  </a:moveTo>
                  <a:lnTo>
                    <a:pt x="0" y="0"/>
                  </a:lnTo>
                  <a:lnTo>
                    <a:pt x="0" y="5073396"/>
                  </a:lnTo>
                  <a:lnTo>
                    <a:pt x="8229600" y="5073396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2900" y="2269236"/>
              <a:ext cx="562356" cy="7360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28600" y="914400"/>
            <a:ext cx="8202295" cy="5275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200000"/>
              </a:lnSpc>
              <a:spcBef>
                <a:spcPts val="100"/>
              </a:spcBef>
              <a:buFont typeface="Wingdings" pitchFamily="2" charset="2"/>
              <a:buChar char="q"/>
            </a:pPr>
            <a:r>
              <a:rPr lang="en-US" sz="2400" b="1" spc="-5" dirty="0">
                <a:latin typeface="Calibri" pitchFamily="34" charset="0"/>
                <a:cs typeface="Times New Roman"/>
              </a:rPr>
              <a:t> </a:t>
            </a:r>
            <a:r>
              <a:rPr sz="2400" b="1" spc="-5">
                <a:latin typeface="Calibri" pitchFamily="34" charset="0"/>
                <a:cs typeface="Times New Roman"/>
              </a:rPr>
              <a:t>These </a:t>
            </a:r>
            <a:r>
              <a:rPr sz="2400" b="1" spc="-20" dirty="0">
                <a:latin typeface="Calibri" pitchFamily="34" charset="0"/>
                <a:cs typeface="Times New Roman"/>
              </a:rPr>
              <a:t>are </a:t>
            </a:r>
            <a:r>
              <a:rPr sz="2400" b="1" dirty="0">
                <a:latin typeface="Calibri" pitchFamily="34" charset="0"/>
                <a:cs typeface="Times New Roman"/>
              </a:rPr>
              <a:t>substances </a:t>
            </a:r>
            <a:r>
              <a:rPr sz="2400" b="1" spc="-15" dirty="0">
                <a:latin typeface="Calibri" pitchFamily="34" charset="0"/>
                <a:cs typeface="Times New Roman"/>
              </a:rPr>
              <a:t>required </a:t>
            </a:r>
            <a:r>
              <a:rPr sz="2400" b="1" dirty="0">
                <a:latin typeface="Calibri" pitchFamily="34" charset="0"/>
                <a:cs typeface="Times New Roman"/>
              </a:rPr>
              <a:t>in blood formation </a:t>
            </a:r>
            <a:r>
              <a:rPr sz="2400" b="1" spc="-20" dirty="0">
                <a:latin typeface="Calibri" pitchFamily="34" charset="0"/>
                <a:cs typeface="Times New Roman"/>
              </a:rPr>
              <a:t>are </a:t>
            </a:r>
            <a:r>
              <a:rPr sz="2400" b="1">
                <a:latin typeface="Calibri" pitchFamily="34" charset="0"/>
                <a:cs typeface="Times New Roman"/>
              </a:rPr>
              <a:t>used</a:t>
            </a:r>
            <a:r>
              <a:rPr sz="2400" b="1" spc="40">
                <a:latin typeface="Calibri" pitchFamily="34" charset="0"/>
                <a:cs typeface="Times New Roman"/>
              </a:rPr>
              <a:t> </a:t>
            </a:r>
            <a:r>
              <a:rPr sz="2400" b="1">
                <a:latin typeface="Calibri" pitchFamily="34" charset="0"/>
                <a:cs typeface="Times New Roman"/>
              </a:rPr>
              <a:t>as</a:t>
            </a:r>
            <a:r>
              <a:rPr lang="en-US" sz="2400" b="1" dirty="0">
                <a:latin typeface="Calibri" pitchFamily="34" charset="0"/>
                <a:cs typeface="Times New Roman"/>
              </a:rPr>
              <a:t> </a:t>
            </a:r>
            <a:r>
              <a:rPr sz="2400" b="1" spc="-5">
                <a:latin typeface="Calibri" pitchFamily="34" charset="0"/>
                <a:cs typeface="Times New Roman"/>
              </a:rPr>
              <a:t>adjuvants </a:t>
            </a:r>
            <a:r>
              <a:rPr lang="en-US" sz="2400" b="1" spc="-5" dirty="0">
                <a:latin typeface="Calibri" pitchFamily="34" charset="0"/>
                <a:cs typeface="Times New Roman"/>
              </a:rPr>
              <a:t> </a:t>
            </a:r>
            <a:r>
              <a:rPr sz="2400" b="1" spc="-5">
                <a:latin typeface="Calibri" pitchFamily="34" charset="0"/>
                <a:cs typeface="Times New Roman"/>
              </a:rPr>
              <a:t>in </a:t>
            </a:r>
            <a:r>
              <a:rPr sz="2400" b="1" spc="-5" dirty="0">
                <a:latin typeface="Calibri" pitchFamily="34" charset="0"/>
                <a:cs typeface="Times New Roman"/>
              </a:rPr>
              <a:t>treatment </a:t>
            </a:r>
            <a:r>
              <a:rPr sz="2400" b="1">
                <a:latin typeface="Calibri" pitchFamily="34" charset="0"/>
                <a:cs typeface="Times New Roman"/>
              </a:rPr>
              <a:t>of an</a:t>
            </a:r>
            <a:r>
              <a:rPr lang="en-US" sz="2400" b="1" dirty="0">
                <a:latin typeface="Calibri" pitchFamily="34" charset="0"/>
                <a:cs typeface="Times New Roman"/>
              </a:rPr>
              <a:t>a</a:t>
            </a:r>
            <a:r>
              <a:rPr sz="2400" b="1">
                <a:latin typeface="Calibri" pitchFamily="34" charset="0"/>
                <a:cs typeface="Times New Roman"/>
              </a:rPr>
              <a:t>emia</a:t>
            </a:r>
            <a:r>
              <a:rPr lang="en-US" sz="2400" b="1" dirty="0">
                <a:latin typeface="Calibri" pitchFamily="34" charset="0"/>
                <a:cs typeface="Times New Roman"/>
              </a:rPr>
              <a:t>.</a:t>
            </a:r>
          </a:p>
          <a:p>
            <a:pPr marL="12700">
              <a:lnSpc>
                <a:spcPct val="200000"/>
              </a:lnSpc>
              <a:spcBef>
                <a:spcPts val="5"/>
              </a:spcBef>
              <a:buFont typeface="Wingdings" pitchFamily="2" charset="2"/>
              <a:buChar char="q"/>
            </a:pPr>
            <a:r>
              <a:rPr lang="en-US" sz="2400" b="1" dirty="0">
                <a:latin typeface="Calibri" pitchFamily="34" charset="0"/>
              </a:rPr>
              <a:t>  </a:t>
            </a:r>
            <a:r>
              <a:rPr lang="en-US" sz="2400" b="1" dirty="0" err="1">
                <a:latin typeface="Calibri" pitchFamily="34" charset="0"/>
              </a:rPr>
              <a:t>Anaemia</a:t>
            </a:r>
            <a:r>
              <a:rPr lang="en-US" sz="2400" b="1" dirty="0">
                <a:latin typeface="Calibri" pitchFamily="34" charset="0"/>
              </a:rPr>
              <a:t>  occurs  when the balance  between production and destruction of RBCs is disturbed by:</a:t>
            </a:r>
            <a:r>
              <a:rPr lang="en-US" sz="2400" dirty="0"/>
              <a:t> </a:t>
            </a:r>
          </a:p>
          <a:p>
            <a:pPr marL="12700">
              <a:lnSpc>
                <a:spcPct val="200000"/>
              </a:lnSpc>
              <a:spcBef>
                <a:spcPts val="5"/>
              </a:spcBef>
            </a:pPr>
            <a:r>
              <a:rPr lang="en-US" sz="2400" dirty="0"/>
              <a:t>(a) </a:t>
            </a:r>
            <a:r>
              <a:rPr lang="en-US" sz="2400" dirty="0">
                <a:latin typeface="Calibri" pitchFamily="34" charset="0"/>
              </a:rPr>
              <a:t>Blood loss (acute or chronic)</a:t>
            </a:r>
          </a:p>
          <a:p>
            <a:pPr marL="12700">
              <a:lnSpc>
                <a:spcPct val="200000"/>
              </a:lnSpc>
              <a:spcBef>
                <a:spcPts val="5"/>
              </a:spcBef>
            </a:pPr>
            <a:r>
              <a:rPr lang="en-US" sz="2400" dirty="0">
                <a:latin typeface="Calibri" pitchFamily="34" charset="0"/>
              </a:rPr>
              <a:t> (b) Impaired red cell formation due to</a:t>
            </a:r>
            <a:endParaRPr sz="2400" b="1">
              <a:latin typeface="Calibri" pitchFamily="34" charset="0"/>
              <a:cs typeface="Times New Roman"/>
            </a:endParaRPr>
          </a:p>
          <a:p>
            <a:pPr marL="443865" indent="-431800">
              <a:lnSpc>
                <a:spcPct val="200000"/>
              </a:lnSpc>
              <a:spcBef>
                <a:spcPts val="655"/>
              </a:spcBef>
              <a:tabLst>
                <a:tab pos="443865" algn="l"/>
                <a:tab pos="444500" algn="l"/>
              </a:tabLst>
            </a:pPr>
            <a:r>
              <a:rPr lang="en-US" sz="2800" spc="-5" dirty="0">
                <a:latin typeface="Calibri" pitchFamily="34" charset="0"/>
                <a:cs typeface="Times New Roman"/>
              </a:rPr>
              <a:t>  </a:t>
            </a:r>
            <a:r>
              <a:rPr lang="en-US" sz="2400" dirty="0">
                <a:latin typeface="Calibri" pitchFamily="34" charset="0"/>
              </a:rPr>
              <a:t>• Deficiency of essential factors, i.e. iron, vitamin B12, folic acid.</a:t>
            </a:r>
            <a:endParaRPr sz="2800">
              <a:latin typeface="Calibri" pitchFamily="34" charset="0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Ferrous-sucrose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609600"/>
            <a:ext cx="8153400" cy="58643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Newer formulation is a high molecular weight complex of iron hydroxide with sucrose, that on </a:t>
            </a:r>
            <a:r>
              <a:rPr lang="en-US" dirty="0" err="1"/>
              <a:t>i.v</a:t>
            </a:r>
            <a:r>
              <a:rPr lang="en-US" dirty="0"/>
              <a:t>. injection is taken up by RE cells, where iron dissociates and is utilized. </a:t>
            </a:r>
          </a:p>
          <a:p>
            <a:pPr>
              <a:lnSpc>
                <a:spcPct val="150000"/>
              </a:lnSpc>
            </a:pPr>
            <a:r>
              <a:rPr lang="en-US" dirty="0"/>
              <a:t>It is safer than the older formulations and a dose of 100 mg can be injected </a:t>
            </a:r>
            <a:r>
              <a:rPr lang="en-US" dirty="0" err="1"/>
              <a:t>i.v</a:t>
            </a:r>
            <a:r>
              <a:rPr lang="en-US" dirty="0"/>
              <a:t>. taking 5 min, once daily to once weekly till the total calculated dose is administered. </a:t>
            </a:r>
          </a:p>
          <a:p>
            <a:pPr>
              <a:lnSpc>
                <a:spcPct val="150000"/>
              </a:lnSpc>
            </a:pPr>
            <a:r>
              <a:rPr lang="en-US" dirty="0"/>
              <a:t>Solution is </a:t>
            </a:r>
            <a:r>
              <a:rPr lang="en-US" u="sng" dirty="0">
                <a:solidFill>
                  <a:srgbClr val="FF0000"/>
                </a:solidFill>
              </a:rPr>
              <a:t>highly alkaline ruling out </a:t>
            </a:r>
            <a:r>
              <a:rPr lang="en-US" u="sng" dirty="0" err="1">
                <a:solidFill>
                  <a:srgbClr val="FF0000"/>
                </a:solidFill>
              </a:rPr>
              <a:t>i.m</a:t>
            </a:r>
            <a:r>
              <a:rPr lang="en-US" u="sng" dirty="0">
                <a:solidFill>
                  <a:srgbClr val="FF0000"/>
                </a:solidFill>
              </a:rPr>
              <a:t>./</a:t>
            </a:r>
            <a:r>
              <a:rPr lang="en-US" u="sng" dirty="0" err="1">
                <a:solidFill>
                  <a:srgbClr val="FF0000"/>
                </a:solidFill>
              </a:rPr>
              <a:t>s.c</a:t>
            </a:r>
            <a:r>
              <a:rPr lang="en-US" u="sng" dirty="0">
                <a:solidFill>
                  <a:srgbClr val="FF0000"/>
                </a:solidFill>
              </a:rPr>
              <a:t>. injection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848600" cy="60167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The incidence of hypersensitivity reaction is very low. </a:t>
            </a:r>
          </a:p>
          <a:p>
            <a:pPr>
              <a:lnSpc>
                <a:spcPct val="200000"/>
              </a:lnSpc>
            </a:pPr>
            <a:r>
              <a:rPr lang="en-US" dirty="0"/>
              <a:t>This preparation is particularly indicated for </a:t>
            </a:r>
            <a:r>
              <a:rPr lang="en-US" dirty="0" err="1"/>
              <a:t>anaemia</a:t>
            </a:r>
            <a:r>
              <a:rPr lang="en-US" dirty="0"/>
              <a:t> in kidney disease patients, but reports of kidney damage are on record.</a:t>
            </a:r>
          </a:p>
          <a:p>
            <a:pPr>
              <a:lnSpc>
                <a:spcPct val="200000"/>
              </a:lnSpc>
            </a:pPr>
            <a:r>
              <a:rPr lang="en-US" dirty="0"/>
              <a:t> Oral iron should not be given concurrently and till 5 days after the last injection.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Ferric </a:t>
            </a:r>
            <a:r>
              <a:rPr lang="en-US" b="1" u="sng" dirty="0" err="1"/>
              <a:t>carboxymaltose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229600" cy="555955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It is the latest formulation of iron in which a ferric hydroxide core is stabilized by a carbohydrate shell. </a:t>
            </a:r>
          </a:p>
          <a:p>
            <a:pPr>
              <a:lnSpc>
                <a:spcPct val="150000"/>
              </a:lnSpc>
            </a:pPr>
            <a:r>
              <a:rPr lang="en-US" dirty="0"/>
              <a:t>The macromolecule is rapidly taken up by the RE cells, primarily in bone marrow (</a:t>
            </a:r>
            <a:r>
              <a:rPr lang="en-US" dirty="0" err="1"/>
              <a:t>upto</a:t>
            </a:r>
            <a:r>
              <a:rPr lang="en-US" dirty="0"/>
              <a:t> 80%), as well as in liver and spleen.</a:t>
            </a:r>
          </a:p>
          <a:p>
            <a:r>
              <a:rPr lang="en-US" dirty="0"/>
              <a:t> Iron is released and delivered subsequently to the target cells.</a:t>
            </a:r>
          </a:p>
          <a:p>
            <a:pPr>
              <a:lnSpc>
                <a:spcPct val="150000"/>
              </a:lnSpc>
            </a:pPr>
            <a:r>
              <a:rPr lang="en-US" dirty="0"/>
              <a:t> It is administered either as daily 100 mg </a:t>
            </a:r>
            <a:r>
              <a:rPr lang="en-US" dirty="0" err="1"/>
              <a:t>i.v</a:t>
            </a:r>
            <a:r>
              <a:rPr lang="en-US" dirty="0"/>
              <a:t>. injection, or </a:t>
            </a:r>
            <a:r>
              <a:rPr lang="en-US" dirty="0" err="1"/>
              <a:t>upto</a:t>
            </a:r>
            <a:r>
              <a:rPr lang="en-US" dirty="0"/>
              <a:t> 1000 mg is diluted with 100 ml saline (not glucose solution) and infused </a:t>
            </a:r>
            <a:r>
              <a:rPr lang="en-US" dirty="0" err="1"/>
              <a:t>i.v</a:t>
            </a:r>
            <a:r>
              <a:rPr lang="en-US" dirty="0"/>
              <a:t>. taking 15 min or more.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Ferric </a:t>
            </a:r>
            <a:r>
              <a:rPr lang="en-US" b="1" u="sng" dirty="0" err="1"/>
              <a:t>carboxymaltose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229600" cy="555955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It should not be injected </a:t>
            </a:r>
            <a:r>
              <a:rPr lang="en-US" dirty="0" err="1"/>
              <a:t>i.m</a:t>
            </a:r>
            <a:r>
              <a:rPr lang="en-US" dirty="0"/>
              <a:t>.</a:t>
            </a:r>
          </a:p>
          <a:p>
            <a:pPr>
              <a:lnSpc>
                <a:spcPct val="200000"/>
              </a:lnSpc>
            </a:pPr>
            <a:r>
              <a:rPr lang="en-US" dirty="0"/>
              <a:t>The incidence of acute reaction is very low.</a:t>
            </a:r>
          </a:p>
          <a:p>
            <a:pPr>
              <a:lnSpc>
                <a:spcPct val="200000"/>
              </a:lnSpc>
            </a:pPr>
            <a:r>
              <a:rPr lang="en-US" dirty="0"/>
              <a:t> Pain at injection site, and rashes have occurred, but anaphylaxis is rare.</a:t>
            </a:r>
          </a:p>
          <a:p>
            <a:pPr>
              <a:lnSpc>
                <a:spcPct val="200000"/>
              </a:lnSpc>
            </a:pPr>
            <a:r>
              <a:rPr lang="en-US" dirty="0"/>
              <a:t> Headache, nausea, abdominal pain are generally mild. Hypotension, flushing and chest pain are infrequent.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8534400" cy="877163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5240" rIns="0" bIns="0" rtlCol="0">
            <a:spAutoFit/>
          </a:bodyPr>
          <a:lstStyle/>
          <a:p>
            <a:pPr algn="ctr">
              <a:spcBef>
                <a:spcPts val="120"/>
              </a:spcBef>
            </a:pPr>
            <a:r>
              <a:rPr lang="en-US" sz="28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Iron 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poisoning</a:t>
            </a:r>
            <a:br>
              <a:rPr lang="en-US" sz="2800" u="sng" dirty="0">
                <a:latin typeface="Times New Roman"/>
                <a:cs typeface="Times New Roman"/>
              </a:rPr>
            </a:br>
            <a:endParaRPr sz="2800" b="1" u="sng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0" y="765048"/>
            <a:ext cx="8458200" cy="5759450"/>
          </a:xfrm>
          <a:custGeom>
            <a:avLst/>
            <a:gdLst/>
            <a:ahLst/>
            <a:cxnLst/>
            <a:rect l="l" t="t" r="r" b="b"/>
            <a:pathLst>
              <a:path w="8229600" h="5759450">
                <a:moveTo>
                  <a:pt x="8229600" y="0"/>
                </a:moveTo>
                <a:lnTo>
                  <a:pt x="0" y="0"/>
                </a:lnTo>
                <a:lnTo>
                  <a:pt x="0" y="5759196"/>
                </a:lnTo>
                <a:lnTo>
                  <a:pt x="8229600" y="5759196"/>
                </a:lnTo>
                <a:lnTo>
                  <a:pt x="822960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4800" y="457200"/>
            <a:ext cx="8534400" cy="590353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Infants and children 10-20 tab or equivalent </a:t>
            </a:r>
            <a:r>
              <a:rPr sz="2400">
                <a:latin typeface="Times New Roman"/>
                <a:cs typeface="Times New Roman"/>
              </a:rPr>
              <a:t>liquid</a:t>
            </a:r>
            <a:r>
              <a:rPr sz="2400" spc="-16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preparation</a:t>
            </a:r>
            <a:r>
              <a:rPr lang="en-US" sz="2400" dirty="0">
                <a:latin typeface="Times New Roman"/>
                <a:cs typeface="Times New Roman"/>
              </a:rPr>
              <a:t> (&gt;60mg/kg iron) </a:t>
            </a:r>
            <a:r>
              <a:rPr sz="2400" spc="-5">
                <a:latin typeface="Times New Roman"/>
                <a:cs typeface="Times New Roman"/>
              </a:rPr>
              <a:t>cause </a:t>
            </a:r>
            <a:r>
              <a:rPr sz="2400">
                <a:latin typeface="Times New Roman"/>
                <a:cs typeface="Times New Roman"/>
              </a:rPr>
              <a:t>serious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toxicity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575"/>
              </a:spcBef>
            </a:pPr>
            <a:r>
              <a:rPr sz="2400" u="sng" dirty="0">
                <a:solidFill>
                  <a:srgbClr val="FF0000"/>
                </a:solidFill>
                <a:latin typeface="Times New Roman"/>
                <a:cs typeface="Times New Roman"/>
              </a:rPr>
              <a:t>Manifestations</a:t>
            </a:r>
            <a:r>
              <a:rPr sz="2400" u="sng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u="sng" dirty="0">
                <a:solidFill>
                  <a:srgbClr val="FF0000"/>
                </a:solidFill>
                <a:latin typeface="Times New Roman"/>
                <a:cs typeface="Times New Roman"/>
              </a:rPr>
              <a:t>are:</a:t>
            </a:r>
            <a:endParaRPr sz="2400" u="sng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sz="2400" spc="-5">
                <a:latin typeface="Times New Roman"/>
                <a:cs typeface="Times New Roman"/>
              </a:rPr>
              <a:t>Vomiting</a:t>
            </a:r>
            <a:endParaRPr lang="en-US" sz="2400" spc="-5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sz="2400" spc="-5">
                <a:latin typeface="Times New Roman"/>
                <a:cs typeface="Times New Roman"/>
              </a:rPr>
              <a:t>Abdominalpain</a:t>
            </a:r>
            <a:endParaRPr lang="en-US" sz="2400" spc="-5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sz="2400" spc="-5">
                <a:latin typeface="Times New Roman"/>
                <a:cs typeface="Times New Roman"/>
              </a:rPr>
              <a:t>Haematemisis</a:t>
            </a:r>
            <a:endParaRPr lang="en-US" sz="2400" spc="-5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lang="en-US" sz="2400" spc="-5" dirty="0">
                <a:latin typeface="Times New Roman"/>
                <a:cs typeface="Times New Roman"/>
              </a:rPr>
              <a:t>D</a:t>
            </a:r>
            <a:r>
              <a:rPr sz="2400" spc="-5">
                <a:latin typeface="Times New Roman"/>
                <a:cs typeface="Times New Roman"/>
              </a:rPr>
              <a:t>iarrhoea</a:t>
            </a:r>
            <a:endParaRPr lang="en-US" sz="2400" spc="-5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lang="en-US" sz="2400" spc="-5" dirty="0">
                <a:latin typeface="Times New Roman"/>
                <a:cs typeface="Times New Roman"/>
              </a:rPr>
              <a:t>L</a:t>
            </a:r>
            <a:r>
              <a:rPr sz="2400" spc="-5">
                <a:latin typeface="Times New Roman"/>
                <a:cs typeface="Times New Roman"/>
              </a:rPr>
              <a:t>ethargy</a:t>
            </a:r>
            <a:endParaRPr lang="en-US" sz="2400" spc="-5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lang="en-US" sz="2400" spc="-5" dirty="0">
                <a:latin typeface="Times New Roman"/>
                <a:cs typeface="Times New Roman"/>
              </a:rPr>
              <a:t>C</a:t>
            </a:r>
            <a:r>
              <a:rPr sz="2400" spc="-5">
                <a:latin typeface="Times New Roman"/>
                <a:cs typeface="Times New Roman"/>
              </a:rPr>
              <a:t>yanosis</a:t>
            </a:r>
            <a:endParaRPr lang="en-US" sz="2400" spc="-5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lang="en-US" sz="2400" spc="-5" dirty="0">
                <a:latin typeface="Times New Roman"/>
                <a:cs typeface="Times New Roman"/>
              </a:rPr>
              <a:t>D</a:t>
            </a:r>
            <a:r>
              <a:rPr sz="2400" spc="-5">
                <a:latin typeface="Times New Roman"/>
                <a:cs typeface="Times New Roman"/>
              </a:rPr>
              <a:t>ehydration</a:t>
            </a:r>
            <a:endParaRPr lang="en-US" sz="2400" spc="-5" dirty="0">
              <a:latin typeface="Times New Roman"/>
              <a:cs typeface="Times New Roman"/>
            </a:endParaRPr>
          </a:p>
          <a:p>
            <a:pPr marL="12700" marR="5080" lvl="2">
              <a:spcBef>
                <a:spcPts val="575"/>
              </a:spcBef>
            </a:pPr>
            <a:r>
              <a:rPr lang="en-US" sz="2400" spc="-5" dirty="0">
                <a:latin typeface="Times New Roman"/>
                <a:cs typeface="Times New Roman"/>
              </a:rPr>
              <a:t>A</a:t>
            </a:r>
            <a:r>
              <a:rPr sz="2400" spc="-5">
                <a:latin typeface="Times New Roman"/>
                <a:cs typeface="Times New Roman"/>
              </a:rPr>
              <a:t>cidosis,convulsion,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shock,</a:t>
            </a:r>
            <a:r>
              <a:rPr lang="en-US" sz="2400" spc="-5" dirty="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cardiovascular</a:t>
            </a:r>
            <a:r>
              <a:rPr sz="2400" spc="9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collapse</a:t>
            </a:r>
            <a:r>
              <a:rPr lang="en-US" sz="2400" dirty="0">
                <a:latin typeface="Times New Roman"/>
                <a:cs typeface="Times New Roman"/>
              </a:rPr>
              <a:t> and</a:t>
            </a:r>
            <a:r>
              <a:rPr lang="en-US" sz="2400" spc="-85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death.</a:t>
            </a: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8359140" y="6290385"/>
            <a:ext cx="274320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pPr marL="38100">
                <a:lnSpc>
                  <a:spcPts val="1650"/>
                </a:lnSpc>
              </a:pPr>
              <a:t>34</a:t>
            </a:fld>
            <a:endParaRPr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204" y="981455"/>
            <a:ext cx="8856345" cy="5615940"/>
          </a:xfrm>
          <a:custGeom>
            <a:avLst/>
            <a:gdLst/>
            <a:ahLst/>
            <a:cxnLst/>
            <a:rect l="l" t="t" r="r" b="b"/>
            <a:pathLst>
              <a:path w="8856345" h="5615940">
                <a:moveTo>
                  <a:pt x="8855964" y="0"/>
                </a:moveTo>
                <a:lnTo>
                  <a:pt x="0" y="0"/>
                </a:lnTo>
                <a:lnTo>
                  <a:pt x="0" y="5615940"/>
                </a:lnTo>
                <a:lnTo>
                  <a:pt x="8855964" y="5615940"/>
                </a:lnTo>
                <a:lnTo>
                  <a:pt x="885596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6639" y="152400"/>
            <a:ext cx="8566785" cy="665964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>
                <a:latin typeface="Times New Roman"/>
                <a:cs typeface="Times New Roman"/>
              </a:rPr>
              <a:t>Haemorrhage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Hepatic necrosis and brain </a:t>
            </a:r>
            <a:r>
              <a:rPr sz="2400" spc="-5" dirty="0">
                <a:latin typeface="Times New Roman"/>
                <a:cs typeface="Times New Roman"/>
              </a:rPr>
              <a:t>damage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present.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12700" marR="1965960" indent="3022600">
              <a:lnSpc>
                <a:spcPct val="120000"/>
              </a:lnSpc>
            </a:pPr>
            <a:r>
              <a:rPr sz="28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Treatment of</a:t>
            </a:r>
            <a:r>
              <a:rPr sz="2800" b="1" u="sng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poisoning 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Supportive</a:t>
            </a:r>
            <a:r>
              <a:rPr sz="28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measures</a:t>
            </a:r>
            <a:endParaRPr sz="2800">
              <a:latin typeface="Times New Roman"/>
              <a:cs typeface="Times New Roman"/>
            </a:endParaRPr>
          </a:p>
          <a:p>
            <a:pPr marL="12700" marR="5090160">
              <a:lnSpc>
                <a:spcPct val="120100"/>
              </a:lnSpc>
              <a:spcBef>
                <a:spcPts val="15"/>
              </a:spcBef>
            </a:pPr>
            <a:r>
              <a:rPr lang="en-US" sz="2400" dirty="0">
                <a:solidFill>
                  <a:srgbClr val="0C1C1D"/>
                </a:solidFill>
                <a:latin typeface="Times New Roman"/>
                <a:cs typeface="Times New Roman"/>
              </a:rPr>
              <a:t>F</a:t>
            </a:r>
            <a:r>
              <a:rPr sz="2400">
                <a:solidFill>
                  <a:srgbClr val="0C1C1D"/>
                </a:solidFill>
                <a:latin typeface="Times New Roman"/>
                <a:cs typeface="Times New Roman"/>
              </a:rPr>
              <a:t>luid </a:t>
            </a:r>
            <a:r>
              <a:rPr lang="en-US" sz="2400" dirty="0">
                <a:solidFill>
                  <a:srgbClr val="0C1C1D"/>
                </a:solidFill>
                <a:latin typeface="Times New Roman"/>
                <a:cs typeface="Times New Roman"/>
              </a:rPr>
              <a:t>&amp;</a:t>
            </a:r>
            <a:r>
              <a:rPr sz="2400">
                <a:solidFill>
                  <a:srgbClr val="0C1C1D"/>
                </a:solidFill>
                <a:latin typeface="Times New Roman"/>
                <a:cs typeface="Times New Roman"/>
              </a:rPr>
              <a:t> electrolyte</a:t>
            </a:r>
            <a:r>
              <a:rPr sz="2400" spc="-155">
                <a:solidFill>
                  <a:srgbClr val="0C1C1D"/>
                </a:solidFill>
                <a:latin typeface="Times New Roman"/>
                <a:cs typeface="Times New Roman"/>
              </a:rPr>
              <a:t> </a:t>
            </a:r>
            <a:r>
              <a:rPr sz="2400">
                <a:solidFill>
                  <a:srgbClr val="0C1C1D"/>
                </a:solidFill>
                <a:latin typeface="Times New Roman"/>
                <a:cs typeface="Times New Roman"/>
              </a:rPr>
              <a:t>bala</a:t>
            </a:r>
            <a:r>
              <a:rPr lang="en-US" sz="2400" dirty="0" err="1">
                <a:solidFill>
                  <a:srgbClr val="0C1C1D"/>
                </a:solidFill>
                <a:latin typeface="Times New Roman"/>
                <a:cs typeface="Times New Roman"/>
              </a:rPr>
              <a:t>nce</a:t>
            </a:r>
            <a:r>
              <a:rPr sz="2400">
                <a:solidFill>
                  <a:srgbClr val="0C1C1D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>
                <a:solidFill>
                  <a:srgbClr val="0C1C1D"/>
                </a:solidFill>
                <a:latin typeface="Times New Roman"/>
                <a:cs typeface="Times New Roman"/>
              </a:rPr>
              <a:t>V</a:t>
            </a:r>
            <a:r>
              <a:rPr sz="2400">
                <a:solidFill>
                  <a:srgbClr val="0C1C1D"/>
                </a:solidFill>
                <a:latin typeface="Times New Roman"/>
                <a:cs typeface="Times New Roman"/>
              </a:rPr>
              <a:t>itals</a:t>
            </a:r>
            <a:r>
              <a:rPr sz="2400" spc="-35">
                <a:solidFill>
                  <a:srgbClr val="0C1C1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C1C1D"/>
                </a:solidFill>
                <a:latin typeface="Times New Roman"/>
                <a:cs typeface="Times New Roman"/>
              </a:rPr>
              <a:t>monitoring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0C1C1D"/>
                </a:solidFill>
                <a:latin typeface="Times New Roman"/>
                <a:cs typeface="Times New Roman"/>
              </a:rPr>
              <a:t>Diazepam i.v </a:t>
            </a:r>
            <a:r>
              <a:rPr sz="2400" spc="-5">
                <a:solidFill>
                  <a:srgbClr val="0C1C1D"/>
                </a:solidFill>
                <a:latin typeface="Times New Roman"/>
                <a:cs typeface="Times New Roman"/>
              </a:rPr>
              <a:t>–</a:t>
            </a:r>
            <a:r>
              <a:rPr sz="2400" spc="-30">
                <a:solidFill>
                  <a:srgbClr val="0C1C1D"/>
                </a:solidFill>
                <a:latin typeface="Times New Roman"/>
                <a:cs typeface="Times New Roman"/>
              </a:rPr>
              <a:t> </a:t>
            </a:r>
            <a:r>
              <a:rPr sz="2400">
                <a:solidFill>
                  <a:srgbClr val="0C1C1D"/>
                </a:solidFill>
                <a:latin typeface="Times New Roman"/>
                <a:cs typeface="Times New Roman"/>
              </a:rPr>
              <a:t>convulsions</a:t>
            </a: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50000"/>
              </a:lnSpc>
            </a:pPr>
            <a:r>
              <a:rPr lang="en-US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To p</a:t>
            </a:r>
            <a:r>
              <a:rPr sz="2400" b="1" spc="-5">
                <a:solidFill>
                  <a:srgbClr val="FF0000"/>
                </a:solidFill>
                <a:latin typeface="Times New Roman"/>
                <a:cs typeface="Times New Roman"/>
              </a:rPr>
              <a:t>revent </a:t>
            </a:r>
            <a:r>
              <a:rPr lang="en-US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further </a:t>
            </a:r>
            <a:r>
              <a:rPr sz="2400" b="1">
                <a:solidFill>
                  <a:srgbClr val="FF0000"/>
                </a:solidFill>
                <a:latin typeface="Times New Roman"/>
                <a:cs typeface="Times New Roman"/>
              </a:rPr>
              <a:t>absorption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of iron </a:t>
            </a:r>
            <a:r>
              <a:rPr sz="2400" b="1" spc="-5">
                <a:solidFill>
                  <a:srgbClr val="FF0000"/>
                </a:solidFill>
                <a:latin typeface="Times New Roman"/>
                <a:cs typeface="Times New Roman"/>
              </a:rPr>
              <a:t>from</a:t>
            </a:r>
            <a:r>
              <a:rPr sz="2400" b="1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gut: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50000"/>
              </a:lnSpc>
              <a:spcBef>
                <a:spcPts val="575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In</a:t>
            </a:r>
            <a:r>
              <a:rPr sz="2400">
                <a:latin typeface="Times New Roman"/>
                <a:cs typeface="Times New Roman"/>
              </a:rPr>
              <a:t>duce </a:t>
            </a:r>
            <a:r>
              <a:rPr sz="2400" spc="-5" dirty="0">
                <a:latin typeface="Times New Roman"/>
                <a:cs typeface="Times New Roman"/>
              </a:rPr>
              <a:t>vomiting </a:t>
            </a:r>
            <a:r>
              <a:rPr sz="2400" dirty="0">
                <a:latin typeface="Times New Roman"/>
                <a:cs typeface="Times New Roman"/>
              </a:rPr>
              <a:t>&amp; gastric lavage with </a:t>
            </a:r>
            <a:r>
              <a:rPr sz="2400" spc="-5" dirty="0">
                <a:latin typeface="Times New Roman"/>
                <a:cs typeface="Times New Roman"/>
              </a:rPr>
              <a:t>sodium </a:t>
            </a:r>
            <a:r>
              <a:rPr sz="2400">
                <a:latin typeface="Times New Roman"/>
                <a:cs typeface="Times New Roman"/>
              </a:rPr>
              <a:t>bicarbonate</a:t>
            </a:r>
            <a:r>
              <a:rPr sz="2400" spc="-17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solution</a:t>
            </a:r>
            <a:r>
              <a:rPr lang="en-US" sz="2400" dirty="0">
                <a:latin typeface="Times New Roman"/>
                <a:cs typeface="Times New Roman"/>
              </a:rPr>
              <a:t> to render iron insoluble.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50000"/>
              </a:lnSpc>
              <a:spcBef>
                <a:spcPts val="57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Egg yolk and </a:t>
            </a:r>
            <a:r>
              <a:rPr sz="2400" spc="-5" dirty="0">
                <a:latin typeface="Times New Roman"/>
                <a:cs typeface="Times New Roman"/>
              </a:rPr>
              <a:t>milk </a:t>
            </a:r>
            <a:r>
              <a:rPr sz="2400" dirty="0">
                <a:latin typeface="Times New Roman"/>
                <a:cs typeface="Times New Roman"/>
              </a:rPr>
              <a:t>orally it causes </a:t>
            </a:r>
            <a:r>
              <a:rPr sz="2400" spc="-5">
                <a:latin typeface="Times New Roman"/>
                <a:cs typeface="Times New Roman"/>
              </a:rPr>
              <a:t>complex </a:t>
            </a:r>
            <a:r>
              <a:rPr sz="2400">
                <a:latin typeface="Times New Roman"/>
                <a:cs typeface="Times New Roman"/>
              </a:rPr>
              <a:t>of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spc="-9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iron</a:t>
            </a:r>
            <a:r>
              <a:rPr lang="en-US" sz="2400" dirty="0">
                <a:latin typeface="Times New Roman"/>
                <a:cs typeface="Times New Roman"/>
              </a:rPr>
              <a:t>.Activated charcoal  does not adsorb iron.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8856345" h="5977255">
                <a:moveTo>
                  <a:pt x="8855964" y="0"/>
                </a:moveTo>
                <a:lnTo>
                  <a:pt x="0" y="0"/>
                </a:lnTo>
                <a:lnTo>
                  <a:pt x="0" y="5977128"/>
                </a:lnTo>
                <a:lnTo>
                  <a:pt x="8855964" y="5977128"/>
                </a:lnTo>
                <a:lnTo>
                  <a:pt x="885596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400" y="1"/>
            <a:ext cx="8839200" cy="563103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ct val="115599"/>
              </a:lnSpc>
              <a:spcBef>
                <a:spcPts val="300"/>
              </a:spcBef>
            </a:pPr>
            <a:r>
              <a:rPr lang="en-US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u="sng" spc="-5">
                <a:solidFill>
                  <a:srgbClr val="FF0000"/>
                </a:solidFill>
                <a:latin typeface="Times New Roman"/>
                <a:cs typeface="Times New Roman"/>
              </a:rPr>
              <a:t>Bind </a:t>
            </a:r>
            <a:r>
              <a:rPr sz="24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remove iron </a:t>
            </a:r>
            <a:r>
              <a:rPr sz="2400" b="1" u="sng">
                <a:solidFill>
                  <a:srgbClr val="FF0000"/>
                </a:solidFill>
                <a:latin typeface="Times New Roman"/>
                <a:cs typeface="Times New Roman"/>
              </a:rPr>
              <a:t>already</a:t>
            </a:r>
            <a:r>
              <a:rPr sz="2400" b="1" u="sng" spc="-7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u="sng">
                <a:solidFill>
                  <a:srgbClr val="FF0000"/>
                </a:solidFill>
                <a:latin typeface="Times New Roman"/>
                <a:cs typeface="Times New Roman"/>
              </a:rPr>
              <a:t>absorbed</a:t>
            </a:r>
            <a:r>
              <a:rPr sz="3200" b="1" u="sng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sz="2400" b="1" u="sng">
                <a:solidFill>
                  <a:srgbClr val="FF0000"/>
                </a:solidFill>
                <a:latin typeface="Times New Roman"/>
                <a:cs typeface="Times New Roman"/>
              </a:rPr>
              <a:t>Desferrioxamine</a:t>
            </a:r>
            <a:r>
              <a:rPr sz="2400" b="1" u="sng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u="sng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2400" u="sng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838200"/>
            <a:ext cx="8543290" cy="4713791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2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I</a:t>
            </a:r>
            <a:r>
              <a:rPr sz="2400">
                <a:latin typeface="Times New Roman"/>
                <a:cs typeface="Times New Roman"/>
              </a:rPr>
              <a:t>ron </a:t>
            </a:r>
            <a:r>
              <a:rPr sz="2400" dirty="0">
                <a:latin typeface="Times New Roman"/>
                <a:cs typeface="Times New Roman"/>
              </a:rPr>
              <a:t>chelator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D.O.C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2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Obtained from </a:t>
            </a:r>
            <a:r>
              <a:rPr sz="2400" spc="-5" dirty="0">
                <a:latin typeface="Times New Roman"/>
                <a:cs typeface="Times New Roman"/>
              </a:rPr>
              <a:t>streptomyces </a:t>
            </a:r>
            <a:r>
              <a:rPr sz="2400" dirty="0">
                <a:latin typeface="Times New Roman"/>
                <a:cs typeface="Times New Roman"/>
              </a:rPr>
              <a:t>pilosus potent and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specific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2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Readily binds ferric iron to form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ferrioxamine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20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Times New Roman"/>
                <a:cs typeface="Times New Roman"/>
              </a:rPr>
              <a:t>Well </a:t>
            </a:r>
            <a:r>
              <a:rPr sz="2400" dirty="0">
                <a:latin typeface="Times New Roman"/>
                <a:cs typeface="Times New Roman"/>
              </a:rPr>
              <a:t>tolerated</a:t>
            </a:r>
            <a:endParaRPr sz="2400">
              <a:latin typeface="Times New Roman"/>
              <a:cs typeface="Times New Roman"/>
            </a:endParaRPr>
          </a:p>
          <a:p>
            <a:pPr marL="355600" marR="21590" indent="-342900">
              <a:lnSpc>
                <a:spcPct val="2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R</a:t>
            </a:r>
            <a:r>
              <a:rPr sz="2400">
                <a:latin typeface="Times New Roman"/>
                <a:cs typeface="Times New Roman"/>
              </a:rPr>
              <a:t>apid </a:t>
            </a:r>
            <a:r>
              <a:rPr sz="2400" dirty="0">
                <a:latin typeface="Times New Roman"/>
                <a:cs typeface="Times New Roman"/>
              </a:rPr>
              <a:t>iv causes hypotension, </a:t>
            </a:r>
            <a:r>
              <a:rPr sz="2400" spc="-5" dirty="0">
                <a:latin typeface="Times New Roman"/>
                <a:cs typeface="Times New Roman"/>
              </a:rPr>
              <a:t>tachycardia, </a:t>
            </a:r>
            <a:r>
              <a:rPr sz="2400" dirty="0">
                <a:latin typeface="Times New Roman"/>
                <a:cs typeface="Times New Roman"/>
              </a:rPr>
              <a:t>anaphylactoid reaction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&amp;  urticaria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sz="3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87655" y="0"/>
            <a:ext cx="8856345" cy="6597523"/>
          </a:xfrm>
          <a:custGeom>
            <a:avLst/>
            <a:gdLst/>
            <a:ahLst/>
            <a:cxnLst/>
            <a:rect l="l" t="t" r="r" b="b"/>
            <a:pathLst>
              <a:path w="8856345" h="5977255">
                <a:moveTo>
                  <a:pt x="8855964" y="0"/>
                </a:moveTo>
                <a:lnTo>
                  <a:pt x="0" y="0"/>
                </a:lnTo>
                <a:lnTo>
                  <a:pt x="0" y="5977128"/>
                </a:lnTo>
                <a:lnTo>
                  <a:pt x="8855964" y="5977128"/>
                </a:lnTo>
                <a:lnTo>
                  <a:pt x="8855964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2400" y="1"/>
            <a:ext cx="8839200" cy="609719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ct val="115599"/>
              </a:lnSpc>
              <a:spcBef>
                <a:spcPts val="300"/>
              </a:spcBef>
            </a:pPr>
            <a:r>
              <a:rPr lang="en-US"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2400" b="1" u="sng" spc="-5">
                <a:solidFill>
                  <a:srgbClr val="FF0000"/>
                </a:solidFill>
                <a:latin typeface="Times New Roman"/>
                <a:cs typeface="Times New Roman"/>
              </a:rPr>
              <a:t>Bind </a:t>
            </a:r>
            <a:r>
              <a:rPr sz="24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2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remove iron </a:t>
            </a:r>
            <a:r>
              <a:rPr sz="2400" b="1" u="sng">
                <a:solidFill>
                  <a:srgbClr val="FF0000"/>
                </a:solidFill>
                <a:latin typeface="Times New Roman"/>
                <a:cs typeface="Times New Roman"/>
              </a:rPr>
              <a:t>already</a:t>
            </a:r>
            <a:r>
              <a:rPr sz="2400" b="1" u="sng" spc="-7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u="sng">
                <a:solidFill>
                  <a:srgbClr val="FF0000"/>
                </a:solidFill>
                <a:latin typeface="Times New Roman"/>
                <a:cs typeface="Times New Roman"/>
              </a:rPr>
              <a:t>absorbed</a:t>
            </a:r>
            <a:r>
              <a:rPr sz="3200" b="1" u="sng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r>
              <a:rPr sz="2400" b="1" u="sng">
                <a:solidFill>
                  <a:srgbClr val="FF0000"/>
                </a:solidFill>
                <a:latin typeface="Times New Roman"/>
                <a:cs typeface="Times New Roman"/>
              </a:rPr>
              <a:t>Desferrioxamine</a:t>
            </a:r>
            <a:r>
              <a:rPr sz="2400" b="1" u="sng" spc="-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838200"/>
            <a:ext cx="8543290" cy="3898183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400" b="1" u="sng" spc="-5" dirty="0">
                <a:latin typeface="Times New Roman"/>
                <a:cs typeface="Times New Roman"/>
              </a:rPr>
              <a:t> </a:t>
            </a:r>
            <a:r>
              <a:rPr sz="2400" b="1" u="sng" spc="-5">
                <a:latin typeface="Times New Roman"/>
                <a:cs typeface="Times New Roman"/>
              </a:rPr>
              <a:t>Dose</a:t>
            </a:r>
            <a:r>
              <a:rPr sz="2400" b="1" u="sng" spc="-5" dirty="0">
                <a:latin typeface="Times New Roman"/>
                <a:cs typeface="Times New Roman"/>
              </a:rPr>
              <a:t>: </a:t>
            </a:r>
            <a:r>
              <a:rPr sz="2400" spc="-5" dirty="0">
                <a:latin typeface="Times New Roman"/>
                <a:cs typeface="Times New Roman"/>
              </a:rPr>
              <a:t>I.M </a:t>
            </a:r>
            <a:r>
              <a:rPr sz="2400" dirty="0">
                <a:latin typeface="Times New Roman"/>
                <a:cs typeface="Times New Roman"/>
              </a:rPr>
              <a:t>0.5-1g </a:t>
            </a:r>
            <a:r>
              <a:rPr sz="2400" spc="-5" dirty="0">
                <a:latin typeface="Times New Roman"/>
                <a:cs typeface="Times New Roman"/>
              </a:rPr>
              <a:t>(50mg/kg) </a:t>
            </a:r>
            <a:r>
              <a:rPr sz="2400" dirty="0">
                <a:latin typeface="Times New Roman"/>
                <a:cs typeface="Times New Roman"/>
              </a:rPr>
              <a:t>repeatedly 4-12hrs required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endParaRPr sz="2400">
              <a:latin typeface="Times New Roman"/>
              <a:cs typeface="Times New Roman"/>
            </a:endParaRPr>
          </a:p>
          <a:p>
            <a:pPr marL="12700" marR="5080" indent="76200">
              <a:lnSpc>
                <a:spcPct val="20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I.V </a:t>
            </a:r>
            <a:r>
              <a:rPr sz="2400" dirty="0">
                <a:latin typeface="Times New Roman"/>
                <a:cs typeface="Times New Roman"/>
              </a:rPr>
              <a:t>in case of </a:t>
            </a:r>
            <a:r>
              <a:rPr sz="2400" spc="-5" dirty="0">
                <a:latin typeface="Times New Roman"/>
                <a:cs typeface="Times New Roman"/>
              </a:rPr>
              <a:t>shock 10-15mg/kg/hr, </a:t>
            </a:r>
            <a:r>
              <a:rPr sz="2400" spc="-10" dirty="0">
                <a:latin typeface="Times New Roman"/>
                <a:cs typeface="Times New Roman"/>
              </a:rPr>
              <a:t>max </a:t>
            </a:r>
            <a:r>
              <a:rPr sz="2400" spc="-5" dirty="0">
                <a:latin typeface="Times New Roman"/>
                <a:cs typeface="Times New Roman"/>
              </a:rPr>
              <a:t>75mg/kg </a:t>
            </a:r>
            <a:r>
              <a:rPr sz="2400" dirty="0">
                <a:latin typeface="Times New Roman"/>
                <a:cs typeface="Times New Roman"/>
              </a:rPr>
              <a:t>in a day till serum  iron </a:t>
            </a:r>
            <a:r>
              <a:rPr sz="2400" spc="-5" dirty="0">
                <a:latin typeface="Times New Roman"/>
                <a:cs typeface="Times New Roman"/>
              </a:rPr>
              <a:t>falls </a:t>
            </a:r>
            <a:r>
              <a:rPr sz="2400" dirty="0">
                <a:latin typeface="Times New Roman"/>
                <a:cs typeface="Times New Roman"/>
              </a:rPr>
              <a:t>below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300µg/dl</a:t>
            </a:r>
            <a:endParaRPr sz="2400">
              <a:latin typeface="Times New Roman"/>
              <a:cs typeface="Times New Roman"/>
            </a:endParaRPr>
          </a:p>
          <a:p>
            <a:pPr marL="88900">
              <a:lnSpc>
                <a:spcPct val="200000"/>
              </a:lnSpc>
              <a:spcBef>
                <a:spcPts val="580"/>
              </a:spcBef>
              <a:buFont typeface="Wingdings" pitchFamily="2" charset="2"/>
              <a:buChar char="q"/>
            </a:pPr>
            <a:r>
              <a:rPr lang="en-US" sz="2400" dirty="0">
                <a:latin typeface="Times New Roman"/>
                <a:cs typeface="Times New Roman"/>
              </a:rPr>
              <a:t> Alternatively DTPA or </a:t>
            </a:r>
            <a:r>
              <a:rPr sz="2400">
                <a:latin typeface="Times New Roman"/>
                <a:cs typeface="Times New Roman"/>
              </a:rPr>
              <a:t>calcium </a:t>
            </a:r>
            <a:r>
              <a:rPr sz="2400" dirty="0">
                <a:latin typeface="Times New Roman"/>
                <a:cs typeface="Times New Roman"/>
              </a:rPr>
              <a:t>edetate can </a:t>
            </a:r>
            <a:r>
              <a:rPr sz="2400">
                <a:latin typeface="Times New Roman"/>
                <a:cs typeface="Times New Roman"/>
              </a:rPr>
              <a:t>be</a:t>
            </a:r>
            <a:r>
              <a:rPr sz="2400" spc="-8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used.</a:t>
            </a:r>
            <a:endParaRPr lang="en-US" sz="2400" dirty="0">
              <a:latin typeface="Times New Roman"/>
              <a:cs typeface="Times New Roman"/>
            </a:endParaRPr>
          </a:p>
          <a:p>
            <a:pPr marL="88900">
              <a:lnSpc>
                <a:spcPct val="200000"/>
              </a:lnSpc>
              <a:spcBef>
                <a:spcPts val="580"/>
              </a:spcBef>
              <a:buFont typeface="Wingdings" pitchFamily="2" charset="2"/>
              <a:buChar char="q"/>
            </a:pPr>
            <a:r>
              <a:rPr lang="en-US" sz="2400" dirty="0">
                <a:latin typeface="Times New Roman"/>
                <a:cs typeface="Times New Roman"/>
              </a:rPr>
              <a:t> BAL is contraindicated because its iron </a:t>
            </a:r>
            <a:r>
              <a:rPr lang="en-US" sz="2400" dirty="0" err="1">
                <a:latin typeface="Times New Roman"/>
                <a:cs typeface="Times New Roman"/>
              </a:rPr>
              <a:t>chelate</a:t>
            </a:r>
            <a:r>
              <a:rPr lang="en-US" sz="2400" dirty="0">
                <a:latin typeface="Times New Roman"/>
                <a:cs typeface="Times New Roman"/>
              </a:rPr>
              <a:t> is also toxic.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204" y="117347"/>
            <a:ext cx="8784590" cy="6480175"/>
          </a:xfrm>
          <a:custGeom>
            <a:avLst/>
            <a:gdLst/>
            <a:ahLst/>
            <a:cxnLst/>
            <a:rect l="l" t="t" r="r" b="b"/>
            <a:pathLst>
              <a:path w="8784590" h="6480175">
                <a:moveTo>
                  <a:pt x="8784336" y="0"/>
                </a:moveTo>
                <a:lnTo>
                  <a:pt x="0" y="0"/>
                </a:lnTo>
                <a:lnTo>
                  <a:pt x="0" y="6480048"/>
                </a:lnTo>
                <a:lnTo>
                  <a:pt x="8784336" y="6480048"/>
                </a:lnTo>
                <a:lnTo>
                  <a:pt x="878433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334" y="136017"/>
            <a:ext cx="766226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200" b="1" u="sng">
                <a:solidFill>
                  <a:srgbClr val="FF0000"/>
                </a:solidFill>
                <a:latin typeface="Times New Roman"/>
                <a:cs typeface="Times New Roman"/>
              </a:rPr>
              <a:t>ontraindication </a:t>
            </a:r>
            <a:r>
              <a:rPr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for treatment</a:t>
            </a:r>
            <a:r>
              <a:rPr sz="3200" b="1" u="sng" spc="-1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8359140" y="6290385"/>
            <a:ext cx="274320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86334" y="626046"/>
            <a:ext cx="8588375" cy="5750292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5600" indent="-342900">
              <a:lnSpc>
                <a:spcPct val="150000"/>
              </a:lnSpc>
              <a:spcBef>
                <a:spcPts val="6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Severe renal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disease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5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>
                <a:latin typeface="Times New Roman"/>
                <a:cs typeface="Times New Roman"/>
              </a:rPr>
              <a:t>Pregnant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wome</a:t>
            </a:r>
            <a:r>
              <a:rPr lang="en-US" sz="2400" spc="-5" dirty="0">
                <a:latin typeface="Times New Roman"/>
                <a:cs typeface="Times New Roman"/>
              </a:rPr>
              <a:t>n</a:t>
            </a: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Hemochromatosis:</a:t>
            </a:r>
            <a:endParaRPr sz="2400">
              <a:latin typeface="Times New Roman"/>
              <a:cs typeface="Times New Roman"/>
            </a:endParaRPr>
          </a:p>
          <a:p>
            <a:pPr marL="354965" marR="602615" indent="-342900">
              <a:lnSpc>
                <a:spcPct val="150000"/>
              </a:lnSpc>
              <a:spcBef>
                <a:spcPts val="575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Desferrioxamine </a:t>
            </a:r>
            <a:r>
              <a:rPr sz="2400" dirty="0">
                <a:latin typeface="Times New Roman"/>
                <a:cs typeface="Times New Roman"/>
              </a:rPr>
              <a:t>useful in prevention and </a:t>
            </a:r>
            <a:r>
              <a:rPr sz="2400" spc="-5" dirty="0">
                <a:latin typeface="Times New Roman"/>
                <a:cs typeface="Times New Roman"/>
              </a:rPr>
              <a:t>treatment </a:t>
            </a:r>
            <a:r>
              <a:rPr sz="2400" dirty="0">
                <a:latin typeface="Times New Roman"/>
                <a:cs typeface="Times New Roman"/>
              </a:rPr>
              <a:t>of iron  overload in chronic </a:t>
            </a:r>
            <a:r>
              <a:rPr sz="2400" spc="-5" dirty="0">
                <a:latin typeface="Times New Roman"/>
                <a:cs typeface="Times New Roman"/>
              </a:rPr>
              <a:t>anemia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thalassemia major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multiple  </a:t>
            </a:r>
            <a:r>
              <a:rPr sz="2400">
                <a:latin typeface="Times New Roman"/>
                <a:cs typeface="Times New Roman"/>
              </a:rPr>
              <a:t>transfusions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54965" marR="582930" indent="-342900">
              <a:lnSpc>
                <a:spcPct val="15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2400" dirty="0">
                <a:latin typeface="Times New Roman"/>
                <a:cs typeface="Times New Roman"/>
              </a:rPr>
              <a:t>G</a:t>
            </a:r>
            <a:r>
              <a:rPr sz="2400">
                <a:latin typeface="Times New Roman"/>
                <a:cs typeface="Times New Roman"/>
              </a:rPr>
              <a:t>iven </a:t>
            </a:r>
            <a:r>
              <a:rPr sz="2400" dirty="0">
                <a:latin typeface="Times New Roman"/>
                <a:cs typeface="Times New Roman"/>
              </a:rPr>
              <a:t>continuous infusion 2g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12hrs </a:t>
            </a:r>
            <a:r>
              <a:rPr sz="2400" spc="-5" dirty="0">
                <a:latin typeface="Times New Roman"/>
                <a:cs typeface="Times New Roman"/>
              </a:rPr>
              <a:t>OD,but phlebectomy is  treatment </a:t>
            </a:r>
            <a:r>
              <a:rPr sz="2400">
                <a:latin typeface="Times New Roman"/>
                <a:cs typeface="Times New Roman"/>
              </a:rPr>
              <a:t>of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choice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5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Deferiprone, </a:t>
            </a:r>
            <a:r>
              <a:rPr sz="2400" spc="-5" dirty="0">
                <a:latin typeface="Times New Roman"/>
                <a:cs typeface="Times New Roman"/>
              </a:rPr>
              <a:t>Deferasirox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>
                <a:latin typeface="Times New Roman"/>
                <a:cs typeface="Times New Roman"/>
              </a:rPr>
              <a:t>alternative </a:t>
            </a:r>
            <a:r>
              <a:rPr sz="2400">
                <a:latin typeface="Times New Roman"/>
                <a:cs typeface="Times New Roman"/>
              </a:rPr>
              <a:t>choice</a:t>
            </a:r>
            <a:r>
              <a:rPr lang="en-US" sz="2400" dirty="0">
                <a:latin typeface="Times New Roman"/>
                <a:cs typeface="Times New Roman"/>
              </a:rPr>
              <a:t> for those</a:t>
            </a:r>
            <a:r>
              <a:rPr sz="2400">
                <a:latin typeface="Times New Roman"/>
                <a:cs typeface="Times New Roman"/>
              </a:rPr>
              <a:t> who cannot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spc="-75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tolerate  the </a:t>
            </a:r>
            <a:r>
              <a:rPr sz="2400">
                <a:latin typeface="Times New Roman"/>
                <a:cs typeface="Times New Roman"/>
              </a:rPr>
              <a:t>above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drug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VITAMIN-B12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7620000" cy="54833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err="1"/>
              <a:t>Cyanocobalamin</a:t>
            </a:r>
            <a:r>
              <a:rPr lang="en-US" dirty="0"/>
              <a:t> and </a:t>
            </a:r>
            <a:r>
              <a:rPr lang="en-US" dirty="0" err="1"/>
              <a:t>hydroxocobalamin</a:t>
            </a:r>
            <a:r>
              <a:rPr lang="en-US" dirty="0"/>
              <a:t> are complex cobalt containing compounds present in the diet and referred to as </a:t>
            </a:r>
            <a:r>
              <a:rPr lang="en-US" dirty="0" err="1"/>
              <a:t>vit</a:t>
            </a:r>
            <a:r>
              <a:rPr lang="en-US" dirty="0"/>
              <a:t> B12. </a:t>
            </a:r>
          </a:p>
          <a:p>
            <a:pPr>
              <a:lnSpc>
                <a:spcPct val="200000"/>
              </a:lnSpc>
            </a:pPr>
            <a:r>
              <a:rPr lang="en-US" dirty="0" err="1"/>
              <a:t>Vit</a:t>
            </a:r>
            <a:r>
              <a:rPr lang="en-US" dirty="0"/>
              <a:t> B12 occurs as water soluble, </a:t>
            </a:r>
            <a:r>
              <a:rPr lang="en-US" dirty="0" err="1"/>
              <a:t>thermostable</a:t>
            </a:r>
            <a:r>
              <a:rPr lang="en-US" dirty="0"/>
              <a:t> red crystals. It is synthesized in nature only by microorganisms; plants and animals acquire it from them.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86100" y="230124"/>
            <a:ext cx="2999231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71800" y="152400"/>
            <a:ext cx="27952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</a:t>
            </a:r>
            <a:r>
              <a:rPr sz="3200" b="1" u="sng" spc="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sz="3200" u="sng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42900" y="1053083"/>
            <a:ext cx="8343900" cy="5073650"/>
            <a:chOff x="342900" y="1053083"/>
            <a:chExt cx="8343900" cy="5073650"/>
          </a:xfrm>
        </p:grpSpPr>
        <p:sp>
          <p:nvSpPr>
            <p:cNvPr id="5" name="object 5"/>
            <p:cNvSpPr/>
            <p:nvPr/>
          </p:nvSpPr>
          <p:spPr>
            <a:xfrm>
              <a:off x="457200" y="1053083"/>
              <a:ext cx="8229600" cy="5073650"/>
            </a:xfrm>
            <a:custGeom>
              <a:avLst/>
              <a:gdLst/>
              <a:ahLst/>
              <a:cxnLst/>
              <a:rect l="l" t="t" r="r" b="b"/>
              <a:pathLst>
                <a:path w="8229600" h="5073650">
                  <a:moveTo>
                    <a:pt x="8229600" y="0"/>
                  </a:moveTo>
                  <a:lnTo>
                    <a:pt x="0" y="0"/>
                  </a:lnTo>
                  <a:lnTo>
                    <a:pt x="0" y="5073396"/>
                  </a:lnTo>
                  <a:lnTo>
                    <a:pt x="8229600" y="5073396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2900" y="2269236"/>
              <a:ext cx="562356" cy="7360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57200" y="1130791"/>
            <a:ext cx="7973695" cy="30618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2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en-US" sz="2400" dirty="0"/>
              <a:t>Bone marrow depression (</a:t>
            </a:r>
            <a:r>
              <a:rPr lang="en-US" sz="2400" dirty="0" err="1"/>
              <a:t>hypoplastic</a:t>
            </a:r>
            <a:r>
              <a:rPr lang="en-US" sz="2400" dirty="0"/>
              <a:t> </a:t>
            </a:r>
            <a:r>
              <a:rPr lang="en-US" sz="2400" dirty="0" err="1"/>
              <a:t>anaemia</a:t>
            </a:r>
            <a:r>
              <a:rPr lang="en-US" sz="2400" dirty="0"/>
              <a:t>), erythropoietin deficiency. </a:t>
            </a: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en-US" sz="2400" dirty="0"/>
              <a:t>(c) Increased destruction of RBCs (</a:t>
            </a:r>
            <a:r>
              <a:rPr lang="en-US" sz="2400" dirty="0" err="1"/>
              <a:t>haemolytic</a:t>
            </a:r>
            <a:r>
              <a:rPr lang="en-US" sz="2400" dirty="0"/>
              <a:t> </a:t>
            </a:r>
            <a:r>
              <a:rPr lang="en-US" sz="2400" dirty="0" err="1"/>
              <a:t>anaemia</a:t>
            </a:r>
            <a:r>
              <a:rPr lang="en-US" sz="2400" dirty="0"/>
              <a:t>)</a:t>
            </a:r>
            <a:endParaRPr sz="2400" b="1">
              <a:latin typeface="Calibri" pitchFamily="34" charset="0"/>
              <a:cs typeface="Times New Roman"/>
            </a:endParaRPr>
          </a:p>
          <a:p>
            <a:pPr marL="443865" indent="-431800">
              <a:lnSpc>
                <a:spcPct val="200000"/>
              </a:lnSpc>
              <a:spcBef>
                <a:spcPts val="655"/>
              </a:spcBef>
              <a:tabLst>
                <a:tab pos="443865" algn="l"/>
                <a:tab pos="444500" algn="l"/>
              </a:tabLst>
            </a:pPr>
            <a:r>
              <a:rPr lang="en-US" sz="2800" spc="-5" dirty="0">
                <a:latin typeface="Times New Roman"/>
                <a:cs typeface="Times New Roman"/>
              </a:rPr>
              <a:t> 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Dietary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077200" cy="55595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Liver</a:t>
            </a:r>
          </a:p>
          <a:p>
            <a:pPr>
              <a:lnSpc>
                <a:spcPct val="150000"/>
              </a:lnSpc>
            </a:pPr>
            <a:r>
              <a:rPr lang="en-US" dirty="0"/>
              <a:t>Kidney </a:t>
            </a:r>
          </a:p>
          <a:p>
            <a:pPr>
              <a:lnSpc>
                <a:spcPct val="150000"/>
              </a:lnSpc>
            </a:pPr>
            <a:r>
              <a:rPr lang="en-US" dirty="0"/>
              <a:t>Sea fish, egg yolk, meat, cheese are the main </a:t>
            </a:r>
            <a:r>
              <a:rPr lang="en-US" dirty="0" err="1"/>
              <a:t>vit</a:t>
            </a:r>
            <a:r>
              <a:rPr lang="en-US" dirty="0"/>
              <a:t> B12 containing constituents of diet.</a:t>
            </a:r>
          </a:p>
          <a:p>
            <a:pPr>
              <a:lnSpc>
                <a:spcPct val="150000"/>
              </a:lnSpc>
            </a:pPr>
            <a:r>
              <a:rPr lang="en-US" dirty="0"/>
              <a:t> The only vegetable source is legumes (pulses) which get it from microorganisms </a:t>
            </a:r>
            <a:r>
              <a:rPr lang="en-US" dirty="0" err="1"/>
              <a:t>harboured</a:t>
            </a:r>
            <a:r>
              <a:rPr lang="en-US" dirty="0"/>
              <a:t> in their root nodules. </a:t>
            </a:r>
          </a:p>
          <a:p>
            <a:pPr>
              <a:lnSpc>
                <a:spcPct val="150000"/>
              </a:lnSpc>
            </a:pPr>
            <a:r>
              <a:rPr lang="en-US" b="1" u="sng" dirty="0"/>
              <a:t>Daily requirement </a:t>
            </a:r>
            <a:r>
              <a:rPr lang="en-US" dirty="0"/>
              <a:t>1–3 µg, pregnancy and lactation 3–5 µg.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Metabolic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err="1"/>
              <a:t>Vit</a:t>
            </a:r>
            <a:r>
              <a:rPr lang="en-US" dirty="0"/>
              <a:t> B12 is essential for the conversion of </a:t>
            </a:r>
            <a:r>
              <a:rPr lang="en-US" dirty="0" err="1"/>
              <a:t>homocysteine</a:t>
            </a:r>
            <a:r>
              <a:rPr lang="en-US" dirty="0"/>
              <a:t> to </a:t>
            </a:r>
            <a:r>
              <a:rPr lang="en-US" dirty="0" err="1"/>
              <a:t>methionine</a:t>
            </a:r>
            <a:r>
              <a:rPr lang="en-US" dirty="0"/>
              <a:t>. This reaction is also critical in making </a:t>
            </a:r>
            <a:r>
              <a:rPr lang="en-US" dirty="0" err="1"/>
              <a:t>tetrahydrofolic</a:t>
            </a:r>
            <a:r>
              <a:rPr lang="en-US" dirty="0"/>
              <a:t> acid (THFA) available for reutilization. </a:t>
            </a:r>
          </a:p>
          <a:p>
            <a:pPr>
              <a:lnSpc>
                <a:spcPct val="200000"/>
              </a:lnSpc>
            </a:pPr>
            <a:r>
              <a:rPr lang="en-US" dirty="0"/>
              <a:t> </a:t>
            </a:r>
            <a:r>
              <a:rPr lang="en-US" dirty="0" err="1"/>
              <a:t>Purine</a:t>
            </a:r>
            <a:r>
              <a:rPr lang="en-US" dirty="0"/>
              <a:t> and </a:t>
            </a:r>
            <a:r>
              <a:rPr lang="en-US" dirty="0" err="1"/>
              <a:t>pyrimidine</a:t>
            </a:r>
            <a:r>
              <a:rPr lang="en-US" dirty="0"/>
              <a:t> synthesis is affected primarily due to defective ‘one carbon’ transfer because of  </a:t>
            </a:r>
            <a:r>
              <a:rPr lang="en-US" b="1" dirty="0"/>
              <a:t>‘</a:t>
            </a:r>
            <a:r>
              <a:rPr lang="en-US" b="1" dirty="0" err="1"/>
              <a:t>folate</a:t>
            </a:r>
            <a:r>
              <a:rPr lang="en-US" b="1" dirty="0"/>
              <a:t> trap’.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Metabolic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7620000" cy="5483352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b="1" dirty="0" err="1"/>
              <a:t>Malonic</a:t>
            </a:r>
            <a:r>
              <a:rPr lang="en-US" b="1" dirty="0"/>
              <a:t> acid </a:t>
            </a:r>
            <a:r>
              <a:rPr lang="en-US" dirty="0"/>
              <a:t>converted to </a:t>
            </a:r>
            <a:r>
              <a:rPr lang="en-US" b="1" dirty="0" err="1"/>
              <a:t>Succinic</a:t>
            </a:r>
            <a:r>
              <a:rPr lang="en-US" b="1" dirty="0"/>
              <a:t> acid </a:t>
            </a:r>
            <a:r>
              <a:rPr lang="en-US" dirty="0"/>
              <a:t>is an important step in </a:t>
            </a:r>
            <a:r>
              <a:rPr lang="en-US" dirty="0" err="1"/>
              <a:t>propionic</a:t>
            </a:r>
            <a:r>
              <a:rPr lang="en-US" dirty="0"/>
              <a:t> acid metabolism. It links the carbohydrate and lipid metabolisms. </a:t>
            </a:r>
          </a:p>
          <a:p>
            <a:pPr>
              <a:lnSpc>
                <a:spcPct val="200000"/>
              </a:lnSpc>
            </a:pPr>
            <a:r>
              <a:rPr lang="en-US" dirty="0"/>
              <a:t>Interference with the reaction: </a:t>
            </a:r>
            <a:r>
              <a:rPr lang="en-US" dirty="0" err="1"/>
              <a:t>Methionine</a:t>
            </a:r>
            <a:r>
              <a:rPr lang="en-US" dirty="0"/>
              <a:t> to S-</a:t>
            </a:r>
            <a:r>
              <a:rPr lang="en-US" dirty="0" err="1"/>
              <a:t>adenosyl</a:t>
            </a:r>
            <a:r>
              <a:rPr lang="en-US" dirty="0"/>
              <a:t> </a:t>
            </a:r>
            <a:r>
              <a:rPr lang="en-US" dirty="0" err="1"/>
              <a:t>methionine</a:t>
            </a:r>
            <a:r>
              <a:rPr lang="en-US" dirty="0"/>
              <a:t> may be more important in the neurological damage of B12 deficiency, because it is needed in the synthesis of phospholipids and myelin.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Metabolic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err="1"/>
              <a:t>Vit</a:t>
            </a:r>
            <a:r>
              <a:rPr lang="en-US" dirty="0"/>
              <a:t> B12 is essential for cell growth and multiplication.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Manifestations of deficiency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err="1"/>
              <a:t>Megaloblastic</a:t>
            </a:r>
            <a:r>
              <a:rPr lang="en-US" dirty="0"/>
              <a:t> </a:t>
            </a:r>
            <a:r>
              <a:rPr lang="en-US" dirty="0" err="1"/>
              <a:t>anaemia</a:t>
            </a:r>
            <a:r>
              <a:rPr lang="en-US" dirty="0"/>
              <a:t> (generally the first manifestation), </a:t>
            </a:r>
            <a:r>
              <a:rPr lang="en-US" dirty="0" err="1"/>
              <a:t>neutrophils</a:t>
            </a:r>
            <a:r>
              <a:rPr lang="en-US" dirty="0"/>
              <a:t> with </a:t>
            </a:r>
            <a:r>
              <a:rPr lang="en-US" dirty="0" err="1"/>
              <a:t>hypersegmented</a:t>
            </a:r>
            <a:r>
              <a:rPr lang="en-US" dirty="0"/>
              <a:t> nuclei, giant platelets. 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err="1"/>
              <a:t>Glossitis</a:t>
            </a:r>
            <a:r>
              <a:rPr lang="en-US" dirty="0"/>
              <a:t>, </a:t>
            </a:r>
            <a:r>
              <a:rPr lang="en-US" dirty="0" err="1"/>
              <a:t>g.i</a:t>
            </a:r>
            <a:r>
              <a:rPr lang="en-US" dirty="0"/>
              <a:t>. disturbances: damage to epithelial structures.</a:t>
            </a:r>
          </a:p>
          <a:p>
            <a:pPr>
              <a:lnSpc>
                <a:spcPct val="150000"/>
              </a:lnSpc>
            </a:pPr>
            <a:r>
              <a:rPr lang="en-US" dirty="0"/>
              <a:t>  Neurological: </a:t>
            </a:r>
            <a:r>
              <a:rPr lang="en-US" dirty="0" err="1"/>
              <a:t>subacute</a:t>
            </a:r>
            <a:r>
              <a:rPr lang="en-US" dirty="0"/>
              <a:t> combined degeneration of spinal cord; peripheral neuritis—diminished vibration and position sense, </a:t>
            </a:r>
            <a:r>
              <a:rPr lang="en-US" dirty="0" err="1"/>
              <a:t>paresthesias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ERYTHROPOIETIN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153400" cy="54833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Erythropoietin (EPO) is a </a:t>
            </a:r>
            <a:r>
              <a:rPr lang="en-US" b="1" dirty="0" err="1"/>
              <a:t>sialoglycoprotein</a:t>
            </a:r>
            <a:r>
              <a:rPr lang="en-US" dirty="0"/>
              <a:t> hormone (MW 34000) produced by </a:t>
            </a:r>
            <a:r>
              <a:rPr lang="en-US" dirty="0" err="1"/>
              <a:t>peritubular</a:t>
            </a:r>
            <a:r>
              <a:rPr lang="en-US" dirty="0"/>
              <a:t> cells of the kidney that is </a:t>
            </a:r>
            <a:r>
              <a:rPr lang="en-US" b="1" u="sng" dirty="0"/>
              <a:t>essential for normal </a:t>
            </a:r>
            <a:r>
              <a:rPr lang="en-US" b="1" u="sng" dirty="0" err="1"/>
              <a:t>erythropoiesis</a:t>
            </a:r>
            <a:r>
              <a:rPr lang="en-US" dirty="0"/>
              <a:t>. </a:t>
            </a:r>
          </a:p>
          <a:p>
            <a:pPr>
              <a:lnSpc>
                <a:spcPct val="200000"/>
              </a:lnSpc>
            </a:pPr>
            <a:r>
              <a:rPr lang="en-US" dirty="0" err="1"/>
              <a:t>Anaemia</a:t>
            </a:r>
            <a:r>
              <a:rPr lang="en-US" dirty="0"/>
              <a:t> and hypoxia are sensed by kidney cells and induce rapid secretion of EPO → acts on </a:t>
            </a:r>
            <a:r>
              <a:rPr lang="en-US" dirty="0" err="1"/>
              <a:t>erythroid</a:t>
            </a:r>
            <a:r>
              <a:rPr lang="en-US" dirty="0"/>
              <a:t> marrow and: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ERYTHROPOIETIN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153400" cy="5330952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/>
              <a:t>(a) Stimulates proliferation of colony forming cells of the </a:t>
            </a:r>
            <a:r>
              <a:rPr lang="en-US" dirty="0" err="1"/>
              <a:t>erythroid</a:t>
            </a:r>
            <a:r>
              <a:rPr lang="en-US" dirty="0"/>
              <a:t> series. 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(b) Induces </a:t>
            </a:r>
            <a:r>
              <a:rPr lang="en-US" dirty="0" err="1"/>
              <a:t>haemoglobin</a:t>
            </a:r>
            <a:r>
              <a:rPr lang="en-US" dirty="0"/>
              <a:t>  formation and erythroblast maturation. 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(c) Releases </a:t>
            </a:r>
            <a:r>
              <a:rPr lang="en-US" dirty="0" err="1"/>
              <a:t>reticulocytes</a:t>
            </a:r>
            <a:r>
              <a:rPr lang="en-US" dirty="0"/>
              <a:t> in the circulation.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533400"/>
            <a:ext cx="8305800" cy="6096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EPO binds to specific receptors on the surface of its target cells. </a:t>
            </a:r>
          </a:p>
          <a:p>
            <a:pPr>
              <a:lnSpc>
                <a:spcPct val="200000"/>
              </a:lnSpc>
            </a:pPr>
            <a:r>
              <a:rPr lang="en-US" dirty="0"/>
              <a:t>The EPO receptor is a </a:t>
            </a:r>
            <a:r>
              <a:rPr lang="en-US" b="1" dirty="0"/>
              <a:t>JAK-STAT-binding receptor </a:t>
            </a:r>
            <a:r>
              <a:rPr lang="en-US" dirty="0"/>
              <a:t>that alters </a:t>
            </a:r>
            <a:r>
              <a:rPr lang="en-US" dirty="0" err="1"/>
              <a:t>phosphorylation</a:t>
            </a:r>
            <a:r>
              <a:rPr lang="en-US" dirty="0"/>
              <a:t>  of  intracellular proteins and activates transcription factors to regulate gene expression. </a:t>
            </a:r>
          </a:p>
          <a:p>
            <a:pPr>
              <a:lnSpc>
                <a:spcPct val="200000"/>
              </a:lnSpc>
            </a:pPr>
            <a:r>
              <a:rPr lang="en-US" dirty="0"/>
              <a:t>It induces </a:t>
            </a:r>
            <a:r>
              <a:rPr lang="en-US" dirty="0" err="1"/>
              <a:t>erythropoiesis</a:t>
            </a:r>
            <a:r>
              <a:rPr lang="en-US" dirty="0"/>
              <a:t> in a dose dependent manner, but has no effect on RBC lifespan.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153400" cy="5635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primary indication for </a:t>
            </a:r>
            <a:r>
              <a:rPr lang="en-US" dirty="0" err="1"/>
              <a:t>epoetin</a:t>
            </a:r>
            <a:r>
              <a:rPr lang="en-US" dirty="0"/>
              <a:t> is </a:t>
            </a:r>
            <a:r>
              <a:rPr lang="en-US" b="1" u="sng" dirty="0" err="1"/>
              <a:t>anaemia</a:t>
            </a:r>
            <a:r>
              <a:rPr lang="en-US" b="1" u="sng" dirty="0"/>
              <a:t> of chronic renal failure </a:t>
            </a:r>
            <a:r>
              <a:rPr lang="en-US" dirty="0"/>
              <a:t>which is due to low levels of EPO. </a:t>
            </a:r>
          </a:p>
          <a:p>
            <a:pPr>
              <a:lnSpc>
                <a:spcPct val="150000"/>
              </a:lnSpc>
            </a:pPr>
            <a:r>
              <a:rPr lang="en-US" dirty="0"/>
              <a:t>Only </a:t>
            </a:r>
            <a:r>
              <a:rPr lang="en-US" dirty="0" err="1"/>
              <a:t>smptomatic</a:t>
            </a:r>
            <a:r>
              <a:rPr lang="en-US" dirty="0"/>
              <a:t> patients with </a:t>
            </a:r>
            <a:r>
              <a:rPr lang="en-US" dirty="0" err="1"/>
              <a:t>Hb</a:t>
            </a:r>
            <a:r>
              <a:rPr lang="en-US" dirty="0"/>
              <a:t> ≤ 8 g/dl should be considered for EPO therapy.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Epoetin</a:t>
            </a:r>
            <a:r>
              <a:rPr lang="en-US" dirty="0"/>
              <a:t> 25–100 U/kg </a:t>
            </a:r>
            <a:r>
              <a:rPr lang="en-US" dirty="0" err="1"/>
              <a:t>s.c</a:t>
            </a:r>
            <a:r>
              <a:rPr lang="en-US" dirty="0"/>
              <a:t>. or </a:t>
            </a:r>
            <a:r>
              <a:rPr lang="en-US" dirty="0" err="1"/>
              <a:t>i.v</a:t>
            </a:r>
            <a:r>
              <a:rPr lang="en-US" dirty="0"/>
              <a:t>. 3 times a week (max. 600 U/kg/week) raises </a:t>
            </a:r>
            <a:r>
              <a:rPr lang="en-US" dirty="0" err="1"/>
              <a:t>haematocrit</a:t>
            </a:r>
            <a:r>
              <a:rPr lang="en-US" dirty="0"/>
              <a:t> and </a:t>
            </a:r>
            <a:r>
              <a:rPr lang="en-US" dirty="0" err="1"/>
              <a:t>haemoglobin</a:t>
            </a:r>
            <a:r>
              <a:rPr lang="en-US" dirty="0"/>
              <a:t>, reduces need for transfusions and improves quality of life.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563562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Other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077200" cy="5483352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/>
              <a:t>1. </a:t>
            </a:r>
            <a:r>
              <a:rPr lang="en-US" dirty="0" err="1"/>
              <a:t>Anaemia</a:t>
            </a:r>
            <a:r>
              <a:rPr lang="en-US" dirty="0"/>
              <a:t> in AIDS patients treated with </a:t>
            </a:r>
            <a:r>
              <a:rPr lang="en-US" dirty="0" err="1"/>
              <a:t>zidovudine</a:t>
            </a:r>
            <a:r>
              <a:rPr lang="en-US" dirty="0"/>
              <a:t>. 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2. Cancer chemotherapy induced </a:t>
            </a:r>
            <a:r>
              <a:rPr lang="en-US" dirty="0" err="1"/>
              <a:t>anaemia</a:t>
            </a:r>
            <a:r>
              <a:rPr lang="en-US" dirty="0"/>
              <a:t>. 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3. Preoperative increased blood production for </a:t>
            </a:r>
            <a:r>
              <a:rPr lang="en-US" dirty="0" err="1"/>
              <a:t>autologous</a:t>
            </a:r>
            <a:r>
              <a:rPr lang="en-US" dirty="0"/>
              <a:t> transfusion during surgery.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60960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Distribution  of  iron in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382000" cy="5635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Iron is an essential body constituent.</a:t>
            </a:r>
          </a:p>
          <a:p>
            <a:pPr>
              <a:lnSpc>
                <a:spcPct val="150000"/>
              </a:lnSpc>
            </a:pPr>
            <a:r>
              <a:rPr lang="en-US" dirty="0"/>
              <a:t> Total body iron in an adult is </a:t>
            </a:r>
            <a:r>
              <a:rPr lang="en-US" b="1" u="sng" dirty="0"/>
              <a:t>2.5–5 g</a:t>
            </a:r>
            <a:r>
              <a:rPr lang="en-US" dirty="0"/>
              <a:t> (</a:t>
            </a:r>
            <a:r>
              <a:rPr lang="en-US" dirty="0" err="1"/>
              <a:t>avg</a:t>
            </a:r>
            <a:r>
              <a:rPr lang="en-US" dirty="0"/>
              <a:t> 3.5 g). </a:t>
            </a:r>
          </a:p>
          <a:p>
            <a:pPr>
              <a:lnSpc>
                <a:spcPct val="150000"/>
              </a:lnSpc>
            </a:pPr>
            <a:r>
              <a:rPr lang="en-US" dirty="0"/>
              <a:t>It is more in men (50 mg/kg) than in women (38 mg/kg). 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It is distributed into: </a:t>
            </a:r>
          </a:p>
          <a:p>
            <a:pPr>
              <a:lnSpc>
                <a:spcPct val="150000"/>
              </a:lnSpc>
            </a:pPr>
            <a:r>
              <a:rPr lang="en-US" b="1" dirty="0" err="1"/>
              <a:t>Haemoglobin</a:t>
            </a:r>
            <a:r>
              <a:rPr lang="en-US" b="1" dirty="0"/>
              <a:t> (</a:t>
            </a:r>
            <a:r>
              <a:rPr lang="en-US" b="1" dirty="0" err="1"/>
              <a:t>Hb</a:t>
            </a:r>
            <a:r>
              <a:rPr lang="en-US" b="1" dirty="0"/>
              <a:t>) </a:t>
            </a:r>
            <a:r>
              <a:rPr lang="en-US" dirty="0"/>
              <a:t>: 66% </a:t>
            </a:r>
          </a:p>
          <a:p>
            <a:pPr>
              <a:lnSpc>
                <a:spcPct val="150000"/>
              </a:lnSpc>
            </a:pPr>
            <a:r>
              <a:rPr lang="en-US" dirty="0"/>
              <a:t>Iron stores as </a:t>
            </a:r>
            <a:r>
              <a:rPr lang="en-US" b="1" dirty="0" err="1"/>
              <a:t>ferritin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haemosiderin : </a:t>
            </a:r>
            <a:r>
              <a:rPr lang="en-US" dirty="0"/>
              <a:t>25% </a:t>
            </a:r>
          </a:p>
          <a:p>
            <a:pPr>
              <a:lnSpc>
                <a:spcPct val="150000"/>
              </a:lnSpc>
            </a:pPr>
            <a:r>
              <a:rPr lang="en-US" b="1" dirty="0" err="1"/>
              <a:t>Myoglobin</a:t>
            </a:r>
            <a:r>
              <a:rPr lang="en-US" dirty="0"/>
              <a:t> (in muscles) : 3% </a:t>
            </a:r>
          </a:p>
          <a:p>
            <a:pPr>
              <a:lnSpc>
                <a:spcPct val="150000"/>
              </a:lnSpc>
            </a:pPr>
            <a:r>
              <a:rPr lang="en-US" b="1" dirty="0" err="1"/>
              <a:t>Parenchymal</a:t>
            </a:r>
            <a:r>
              <a:rPr lang="en-US" b="1" dirty="0"/>
              <a:t> iron </a:t>
            </a:r>
            <a:r>
              <a:rPr lang="en-US" dirty="0"/>
              <a:t>(in enzymes, etc.) : 6%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11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Adverse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924800" cy="55595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Sudden increase in </a:t>
            </a:r>
            <a:r>
              <a:rPr lang="en-US" dirty="0" err="1"/>
              <a:t>haematocrit</a:t>
            </a:r>
            <a:r>
              <a:rPr lang="en-US" dirty="0"/>
              <a:t>, </a:t>
            </a:r>
          </a:p>
          <a:p>
            <a:pPr>
              <a:lnSpc>
                <a:spcPct val="150000"/>
              </a:lnSpc>
            </a:pPr>
            <a:r>
              <a:rPr lang="en-US" dirty="0"/>
              <a:t>Blood viscosity and peripheral vascular resistance.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 These are—</a:t>
            </a:r>
          </a:p>
          <a:p>
            <a:pPr>
              <a:lnSpc>
                <a:spcPct val="150000"/>
              </a:lnSpc>
            </a:pPr>
            <a:r>
              <a:rPr lang="en-US" dirty="0"/>
              <a:t>Increased clot formation in the A-V shunts (most patients are on dialysis) </a:t>
            </a:r>
          </a:p>
          <a:p>
            <a:pPr>
              <a:lnSpc>
                <a:spcPct val="150000"/>
              </a:lnSpc>
            </a:pPr>
            <a:r>
              <a:rPr lang="en-US" dirty="0"/>
              <a:t>Hypertensive episodes, </a:t>
            </a:r>
          </a:p>
          <a:p>
            <a:pPr>
              <a:lnSpc>
                <a:spcPct val="150000"/>
              </a:lnSpc>
            </a:pPr>
            <a:r>
              <a:rPr lang="en-US" dirty="0"/>
              <a:t>Serious </a:t>
            </a:r>
            <a:r>
              <a:rPr lang="en-US" dirty="0" err="1"/>
              <a:t>thromboembolic</a:t>
            </a:r>
            <a:r>
              <a:rPr lang="en-US" dirty="0"/>
              <a:t> events, occasionally seizures.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533400"/>
            <a:ext cx="8138159" cy="563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Daily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924800" cy="5330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 make good average daily loss, iron requirements are: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Adult male </a:t>
            </a:r>
            <a:r>
              <a:rPr lang="en-US" dirty="0"/>
              <a:t>: 0.5–1 mg (13 µg/kg)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Adult female </a:t>
            </a:r>
            <a:r>
              <a:rPr lang="en-US" dirty="0"/>
              <a:t>(menstruating) : 1–2 mg (21 µg/kg)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Infants </a:t>
            </a:r>
            <a:r>
              <a:rPr lang="en-US" dirty="0"/>
              <a:t>: 60 µg/kg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Children </a:t>
            </a:r>
            <a:r>
              <a:rPr lang="en-US" dirty="0"/>
              <a:t>: 25 µg/kg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Pregnancy</a:t>
            </a:r>
            <a:r>
              <a:rPr lang="en-US" dirty="0"/>
              <a:t> : 3–5 mg (80 µg/kg)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Dietary sources of iron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772400" cy="52547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u="sng" dirty="0"/>
              <a:t>Rich</a:t>
            </a:r>
            <a:r>
              <a:rPr lang="en-US" dirty="0"/>
              <a:t>: Liver, egg yolk, oyster, dry beans, dry fruits, wheat germ, yeast.</a:t>
            </a:r>
          </a:p>
          <a:p>
            <a:pPr>
              <a:lnSpc>
                <a:spcPct val="200000"/>
              </a:lnSpc>
            </a:pPr>
            <a:r>
              <a:rPr lang="en-US" dirty="0"/>
              <a:t> </a:t>
            </a:r>
            <a:r>
              <a:rPr lang="en-US" b="1" u="sng" dirty="0"/>
              <a:t>Medium: </a:t>
            </a:r>
            <a:r>
              <a:rPr lang="en-US" dirty="0"/>
              <a:t>Meat, chicken, fish, spinach, banana, apple. </a:t>
            </a:r>
          </a:p>
          <a:p>
            <a:pPr>
              <a:lnSpc>
                <a:spcPct val="200000"/>
              </a:lnSpc>
            </a:pPr>
            <a:r>
              <a:rPr lang="en-US" b="1" u="sng" dirty="0"/>
              <a:t>Poor: </a:t>
            </a:r>
            <a:r>
              <a:rPr lang="en-US" dirty="0"/>
              <a:t>Milk and its products, root vegetables.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Iron absorption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848600" cy="54833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average daily diet contains </a:t>
            </a:r>
            <a:r>
              <a:rPr lang="en-US" b="1" u="sng" dirty="0"/>
              <a:t>10–20 mg </a:t>
            </a:r>
            <a:r>
              <a:rPr lang="en-US" dirty="0"/>
              <a:t>of iron. </a:t>
            </a:r>
          </a:p>
          <a:p>
            <a:pPr>
              <a:lnSpc>
                <a:spcPct val="150000"/>
              </a:lnSpc>
            </a:pPr>
            <a:r>
              <a:rPr lang="en-US" dirty="0"/>
              <a:t>Its absorption occurs all </a:t>
            </a:r>
            <a:r>
              <a:rPr lang="en-US" b="1" u="sng" dirty="0"/>
              <a:t>over the intestine</a:t>
            </a:r>
            <a:r>
              <a:rPr lang="en-US" dirty="0"/>
              <a:t>, but majority in the upper part. </a:t>
            </a:r>
          </a:p>
          <a:p>
            <a:pPr>
              <a:lnSpc>
                <a:spcPct val="150000"/>
              </a:lnSpc>
            </a:pPr>
            <a:r>
              <a:rPr lang="en-US" dirty="0"/>
              <a:t>Dietary iron is present either as </a:t>
            </a:r>
            <a:r>
              <a:rPr lang="en-US" dirty="0" err="1"/>
              <a:t>haeme</a:t>
            </a:r>
            <a:r>
              <a:rPr lang="en-US" dirty="0"/>
              <a:t> or as inorganic iron.</a:t>
            </a:r>
          </a:p>
          <a:p>
            <a:pPr>
              <a:lnSpc>
                <a:spcPct val="150000"/>
              </a:lnSpc>
            </a:pPr>
            <a:r>
              <a:rPr lang="en-US" dirty="0"/>
              <a:t> Absorption of </a:t>
            </a:r>
            <a:r>
              <a:rPr lang="en-US" dirty="0" err="1"/>
              <a:t>haeme</a:t>
            </a:r>
            <a:r>
              <a:rPr lang="en-US" dirty="0"/>
              <a:t> iron is better (</a:t>
            </a:r>
            <a:r>
              <a:rPr lang="en-US" dirty="0" err="1"/>
              <a:t>upto</a:t>
            </a:r>
            <a:r>
              <a:rPr lang="en-US" dirty="0"/>
              <a:t> 35% compared to inorganic iron which averages 5%) and occurs directly without the aid of a carrier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Iron absorption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The major part of dietary iron is inorganic and in the ferric form.</a:t>
            </a:r>
          </a:p>
          <a:p>
            <a:pPr>
              <a:lnSpc>
                <a:spcPct val="200000"/>
              </a:lnSpc>
            </a:pPr>
            <a:r>
              <a:rPr lang="en-US" dirty="0"/>
              <a:t> It needs to be reduced to the </a:t>
            </a:r>
            <a:r>
              <a:rPr lang="en-US" b="1" dirty="0"/>
              <a:t>ferrous form before absorption.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2287</TotalTime>
  <Words>2539</Words>
  <Application>Microsoft Office PowerPoint</Application>
  <PresentationFormat>On-screen Show (4:3)</PresentationFormat>
  <Paragraphs>259</Paragraphs>
  <Slides>51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Oriel</vt:lpstr>
      <vt:lpstr>HAEMATINICS AND ERYTHROPOIETIN</vt:lpstr>
      <vt:lpstr>OVERVIEW</vt:lpstr>
      <vt:lpstr>DEFINITION</vt:lpstr>
      <vt:lpstr>DEFINITION</vt:lpstr>
      <vt:lpstr>Distribution  of  iron in body</vt:lpstr>
      <vt:lpstr>Daily requirement</vt:lpstr>
      <vt:lpstr>Dietary sources of iron</vt:lpstr>
      <vt:lpstr>Iron absorption</vt:lpstr>
      <vt:lpstr>Iron absorption</vt:lpstr>
      <vt:lpstr>IRON ABSORPTION</vt:lpstr>
      <vt:lpstr>Factors facilitating iron absorption</vt:lpstr>
      <vt:lpstr>Factors impeding iron absorption</vt:lpstr>
      <vt:lpstr>Mucosal block</vt:lpstr>
      <vt:lpstr>PowerPoint Presentation</vt:lpstr>
      <vt:lpstr>Iron metabolism</vt:lpstr>
      <vt:lpstr>Transport of iron</vt:lpstr>
      <vt:lpstr>Preparations and dose</vt:lpstr>
      <vt:lpstr>ORAL IRON PREPARATIONS</vt:lpstr>
      <vt:lpstr>PowerPoint Presentation</vt:lpstr>
      <vt:lpstr>Adverse  effects  of oral iron</vt:lpstr>
      <vt:lpstr>Parenteral iron</vt:lpstr>
      <vt:lpstr>Parenteral iron</vt:lpstr>
      <vt:lpstr>Organic  Preparations</vt:lpstr>
      <vt:lpstr>Iron dextran: i.v/i.m</vt:lpstr>
      <vt:lpstr> i.m:</vt:lpstr>
      <vt:lpstr>On i.v administration</vt:lpstr>
      <vt:lpstr>ADVERSE DRUG REACTIONS</vt:lpstr>
      <vt:lpstr>IRON  SORBITOL  CITRIC ACID  COMPLEX: </vt:lpstr>
      <vt:lpstr>IRON  SORBITOL  CITRIC ACID  COMPLEX: </vt:lpstr>
      <vt:lpstr>Ferrous-sucrose </vt:lpstr>
      <vt:lpstr>PowerPoint Presentation</vt:lpstr>
      <vt:lpstr>Ferric carboxymaltose</vt:lpstr>
      <vt:lpstr>Ferric carboxymaltose</vt:lpstr>
      <vt:lpstr>Iron poisoning </vt:lpstr>
      <vt:lpstr>PowerPoint Presentation</vt:lpstr>
      <vt:lpstr>  Bind and remove iron already absorbed:Desferrioxamine :</vt:lpstr>
      <vt:lpstr>  Bind and remove iron already absorbed:Desferrioxamine :</vt:lpstr>
      <vt:lpstr>Contraindication for treatment :</vt:lpstr>
      <vt:lpstr>VITAMIN-B12</vt:lpstr>
      <vt:lpstr>Dietary sources</vt:lpstr>
      <vt:lpstr>Metabolic functions</vt:lpstr>
      <vt:lpstr>Metabolic functions</vt:lpstr>
      <vt:lpstr>Metabolic functions</vt:lpstr>
      <vt:lpstr>Manifestations of deficiency </vt:lpstr>
      <vt:lpstr>ERYTHROPOIETIN</vt:lpstr>
      <vt:lpstr>ERYTHROPOIETIN</vt:lpstr>
      <vt:lpstr>PowerPoint Presentation</vt:lpstr>
      <vt:lpstr>Use</vt:lpstr>
      <vt:lpstr>Other uses</vt:lpstr>
      <vt:lpstr>Adverse effects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HAEMATINICS</dc:title>
  <dc:creator>DELL</dc:creator>
  <cp:lastModifiedBy>Unknown User</cp:lastModifiedBy>
  <cp:revision>29</cp:revision>
  <dcterms:created xsi:type="dcterms:W3CDTF">2020-07-01T04:45:20Z</dcterms:created>
  <dcterms:modified xsi:type="dcterms:W3CDTF">2020-07-14T17:25:02Z</dcterms:modified>
</cp:coreProperties>
</file>