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0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9" r:id="rId41"/>
    <p:sldId id="300" r:id="rId42"/>
    <p:sldId id="301" r:id="rId43"/>
    <p:sldId id="302" r:id="rId44"/>
    <p:sldId id="304" r:id="rId45"/>
    <p:sldId id="30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notesMaster" Target="notesMasters/notesMaster1.xml" /><Relationship Id="rId50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presProps" Target="presProps.xml" /><Relationship Id="rId8" Type="http://schemas.openxmlformats.org/officeDocument/2006/relationships/slide" Target="slides/slide7.xml" /><Relationship Id="rId51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93D22-830A-4AF3-ABE5-E537FB90D46D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CC7CC-4FCA-4273-A028-14E02462ED8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C58E-3207-44EE-ACFA-7237C46A6AA1}" type="datetimeFigureOut">
              <a:rPr lang="en-IN" smtClean="0"/>
              <a:pPr/>
              <a:t>19-06-2020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79DDC-E048-47FE-BB25-4115F0E95C5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eg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7.jpeg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4.xml" 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4.xml" 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drrashmi\Desktop\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tIns="535940" rtlCol="0">
            <a:normAutofit fontScale="90000"/>
          </a:bodyPr>
          <a:lstStyle/>
          <a:p>
            <a:pPr marL="28282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pc="-35" dirty="0"/>
              <a:t>CH</a:t>
            </a:r>
            <a:r>
              <a:rPr lang="en-IN" spc="-25" dirty="0"/>
              <a:t>E</a:t>
            </a:r>
            <a:r>
              <a:rPr lang="en-IN" spc="-5" dirty="0"/>
              <a:t>MIC</a:t>
            </a:r>
            <a:r>
              <a:rPr lang="en-IN" spc="-10" dirty="0"/>
              <a:t>A</a:t>
            </a:r>
            <a:r>
              <a:rPr lang="en-IN" dirty="0"/>
              <a:t>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175" y="1928813"/>
            <a:ext cx="3732213" cy="80021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75000"/>
              <a:tabLst>
                <a:tab pos="355600" algn="l"/>
              </a:tabLst>
              <a:defRPr/>
            </a:pPr>
            <a:r>
              <a:rPr lang="en-IN" sz="2800" b="1" spc="-5" dirty="0">
                <a:latin typeface="Cambria"/>
                <a:cs typeface="Cambria"/>
              </a:rPr>
              <a:t>1.</a:t>
            </a:r>
            <a:r>
              <a:rPr sz="2800" b="1" spc="-5" dirty="0">
                <a:latin typeface="Cambria"/>
                <a:cs typeface="Cambria"/>
              </a:rPr>
              <a:t>Sp</a:t>
            </a:r>
            <a:r>
              <a:rPr sz="2800" b="1" spc="-20" dirty="0">
                <a:latin typeface="Cambria"/>
                <a:cs typeface="Cambria"/>
              </a:rPr>
              <a:t>e</a:t>
            </a:r>
            <a:r>
              <a:rPr sz="2800" b="1" dirty="0">
                <a:latin typeface="Cambria"/>
                <a:cs typeface="Cambria"/>
              </a:rPr>
              <a:t>r</a:t>
            </a:r>
            <a:r>
              <a:rPr sz="2800" b="1" spc="-5" dirty="0">
                <a:latin typeface="Cambria"/>
                <a:cs typeface="Cambria"/>
              </a:rPr>
              <a:t>m</a:t>
            </a:r>
            <a:r>
              <a:rPr sz="2800" b="1" spc="-10" dirty="0">
                <a:latin typeface="Cambria"/>
                <a:cs typeface="Cambria"/>
              </a:rPr>
              <a:t>i</a:t>
            </a:r>
            <a:r>
              <a:rPr sz="2800" b="1" spc="-20" dirty="0">
                <a:latin typeface="Cambria"/>
                <a:cs typeface="Cambria"/>
              </a:rPr>
              <a:t>c</a:t>
            </a:r>
            <a:r>
              <a:rPr sz="2800" b="1" spc="-10" dirty="0">
                <a:latin typeface="Cambria"/>
                <a:cs typeface="Cambria"/>
              </a:rPr>
              <a:t>i</a:t>
            </a:r>
            <a:r>
              <a:rPr sz="2800" b="1" spc="-5" dirty="0">
                <a:latin typeface="Cambria"/>
                <a:cs typeface="Cambria"/>
              </a:rPr>
              <a:t>da</a:t>
            </a:r>
            <a:r>
              <a:rPr sz="2800" b="1" dirty="0">
                <a:latin typeface="Cambria"/>
                <a:cs typeface="Cambria"/>
              </a:rPr>
              <a:t>l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Cambria"/>
                <a:cs typeface="Cambria"/>
              </a:rPr>
              <a:t>a</a:t>
            </a:r>
            <a:r>
              <a:rPr sz="2800" b="1" spc="-10" dirty="0">
                <a:latin typeface="Cambria"/>
                <a:cs typeface="Cambria"/>
              </a:rPr>
              <a:t>g</a:t>
            </a:r>
            <a:r>
              <a:rPr sz="2800" b="1" spc="-15" dirty="0">
                <a:latin typeface="Cambria"/>
                <a:cs typeface="Cambria"/>
              </a:rPr>
              <a:t>e</a:t>
            </a:r>
            <a:r>
              <a:rPr sz="2800" b="1" spc="-25" dirty="0">
                <a:latin typeface="Cambria"/>
                <a:cs typeface="Cambria"/>
              </a:rPr>
              <a:t>n</a:t>
            </a:r>
            <a:r>
              <a:rPr sz="2800" b="1" spc="-5" dirty="0">
                <a:latin typeface="Cambria"/>
                <a:cs typeface="Cambria"/>
              </a:rPr>
              <a:t>t</a:t>
            </a:r>
            <a:r>
              <a:rPr sz="2800" b="1" dirty="0">
                <a:latin typeface="Cambria"/>
                <a:cs typeface="Cambria"/>
              </a:rPr>
              <a:t>s</a:t>
            </a:r>
            <a:r>
              <a:rPr sz="2800" spc="-5" dirty="0">
                <a:latin typeface="Cambria"/>
                <a:cs typeface="Cambria"/>
              </a:rPr>
              <a:t>.</a:t>
            </a:r>
            <a:r>
              <a:rPr sz="2800" dirty="0">
                <a:latin typeface="Cambria"/>
                <a:cs typeface="Cambria"/>
              </a:rPr>
              <a:t>–</a:t>
            </a:r>
          </a:p>
          <a:p>
            <a:pPr marL="355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spc="-20" dirty="0">
                <a:latin typeface="Cambria"/>
                <a:cs typeface="Cambria"/>
              </a:rPr>
              <a:t>d</a:t>
            </a:r>
            <a:r>
              <a:rPr sz="2400" spc="-10" dirty="0">
                <a:latin typeface="Cambria"/>
                <a:cs typeface="Cambria"/>
              </a:rPr>
              <a:t>e</a:t>
            </a:r>
            <a:r>
              <a:rPr sz="2400" spc="-20" dirty="0">
                <a:latin typeface="Cambria"/>
                <a:cs typeface="Cambria"/>
              </a:rPr>
              <a:t>s</a:t>
            </a:r>
            <a:r>
              <a:rPr sz="2400" spc="5" dirty="0">
                <a:latin typeface="Cambria"/>
                <a:cs typeface="Cambria"/>
              </a:rPr>
              <a:t>t</a:t>
            </a:r>
            <a:r>
              <a:rPr sz="2400" spc="-20" dirty="0">
                <a:latin typeface="Cambria"/>
                <a:cs typeface="Cambria"/>
              </a:rPr>
              <a:t>ro</a:t>
            </a:r>
            <a:r>
              <a:rPr sz="2400" spc="-15" dirty="0">
                <a:latin typeface="Cambria"/>
                <a:cs typeface="Cambria"/>
              </a:rPr>
              <a:t>y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"/>
                <a:cs typeface="Cambria"/>
              </a:rPr>
              <a:t>sp</a:t>
            </a:r>
            <a:r>
              <a:rPr sz="2400" spc="-20" dirty="0">
                <a:latin typeface="Cambria"/>
                <a:cs typeface="Cambria"/>
              </a:rPr>
              <a:t>e</a:t>
            </a:r>
            <a:r>
              <a:rPr sz="2400" spc="-5" dirty="0">
                <a:latin typeface="Cambria"/>
                <a:cs typeface="Cambria"/>
              </a:rPr>
              <a:t>r</a:t>
            </a:r>
            <a:r>
              <a:rPr sz="2400" spc="-10" dirty="0">
                <a:latin typeface="Cambria"/>
                <a:cs typeface="Cambria"/>
              </a:rPr>
              <a:t>m</a:t>
            </a:r>
            <a:r>
              <a:rPr sz="2400" spc="-20" dirty="0">
                <a:latin typeface="Cambria"/>
                <a:cs typeface="Cambria"/>
              </a:rPr>
              <a:t>s</a:t>
            </a:r>
            <a:r>
              <a:rPr sz="2400" dirty="0">
                <a:latin typeface="Cambria"/>
                <a:cs typeface="Cambria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1375" y="2824163"/>
            <a:ext cx="176213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 dirty="0">
              <a:latin typeface="OpenSymbol"/>
              <a:cs typeface="OpenSymbol"/>
            </a:endParaRPr>
          </a:p>
        </p:txBody>
      </p:sp>
      <p:sp>
        <p:nvSpPr>
          <p:cNvPr id="14341" name="object 5"/>
          <p:cNvSpPr txBox="1">
            <a:spLocks noChangeArrowheads="1"/>
          </p:cNvSpPr>
          <p:nvPr/>
        </p:nvSpPr>
        <p:spPr bwMode="auto">
          <a:xfrm>
            <a:off x="1115616" y="2708920"/>
            <a:ext cx="1905000" cy="134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>
              <a:lnSpc>
                <a:spcPct val="121000"/>
              </a:lnSpc>
            </a:pPr>
            <a:r>
              <a:rPr lang="en-US" sz="2400" dirty="0" err="1">
                <a:latin typeface="Cambria" pitchFamily="18" charset="0"/>
              </a:rPr>
              <a:t>Ricinoleic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Nanoxynol-9.</a:t>
            </a:r>
          </a:p>
          <a:p>
            <a:pPr marL="12700">
              <a:spcBef>
                <a:spcPts val="600"/>
              </a:spcBef>
            </a:pPr>
            <a:r>
              <a:rPr lang="en-US" sz="2400" dirty="0">
                <a:latin typeface="Cambria" pitchFamily="18" charset="0"/>
              </a:rPr>
              <a:t>Octoxynol-3.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41375" y="3265488"/>
            <a:ext cx="176213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1375" y="3708400"/>
            <a:ext cx="176213" cy="22383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4175" y="4135438"/>
            <a:ext cx="200025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15" dirty="0">
                <a:solidFill>
                  <a:srgbClr val="980000"/>
                </a:solidFill>
                <a:latin typeface="OpenSymbol"/>
                <a:cs typeface="OpenSymbol"/>
              </a:rPr>
              <a:t></a:t>
            </a:r>
            <a:endParaRPr>
              <a:latin typeface="OpenSymbol"/>
              <a:cs typeface="OpenSymbol"/>
            </a:endParaRPr>
          </a:p>
        </p:txBody>
      </p:sp>
      <p:sp>
        <p:nvSpPr>
          <p:cNvPr id="14345" name="object 9"/>
          <p:cNvSpPr txBox="1">
            <a:spLocks noChangeArrowheads="1"/>
          </p:cNvSpPr>
          <p:nvPr/>
        </p:nvSpPr>
        <p:spPr bwMode="auto">
          <a:xfrm>
            <a:off x="384175" y="4113213"/>
            <a:ext cx="4232275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55600"/>
            <a:r>
              <a:rPr lang="en-US" sz="2400" dirty="0">
                <a:latin typeface="Cambria" pitchFamily="18" charset="0"/>
              </a:rPr>
              <a:t>Available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different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forms–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foam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tablet,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pastes,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creams,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jellies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&amp;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vaginal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sponge</a:t>
            </a:r>
          </a:p>
          <a:p>
            <a:pPr marL="355600" algn="just">
              <a:spcBef>
                <a:spcPts val="600"/>
              </a:spcBef>
            </a:pPr>
            <a:r>
              <a:rPr lang="en-US" sz="2400" dirty="0">
                <a:latin typeface="Cambria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ambria" pitchFamily="18" charset="0"/>
              </a:rPr>
              <a:t>TODAY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--Polyurethane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sponge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imprignated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with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nanoxynol</a:t>
            </a:r>
            <a:r>
              <a:rPr lang="en-US" sz="2400" dirty="0">
                <a:latin typeface="Cambria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9.)</a:t>
            </a:r>
          </a:p>
        </p:txBody>
      </p:sp>
      <p:sp>
        <p:nvSpPr>
          <p:cNvPr id="14346" name="object 10"/>
          <p:cNvSpPr txBox="1">
            <a:spLocks noChangeArrowheads="1"/>
          </p:cNvSpPr>
          <p:nvPr/>
        </p:nvSpPr>
        <p:spPr bwMode="auto">
          <a:xfrm>
            <a:off x="4765675" y="1928813"/>
            <a:ext cx="3700463" cy="330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55600" indent="-342900"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800" b="1" dirty="0">
                <a:latin typeface="Cambria" pitchFamily="18" charset="0"/>
              </a:rPr>
              <a:t>Advantages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inexpensive,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well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tolerated,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provide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good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protection.</a:t>
            </a:r>
          </a:p>
          <a:p>
            <a:pPr marL="355600" indent="-342900">
              <a:spcBef>
                <a:spcPts val="600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800" b="1" dirty="0">
                <a:latin typeface="Cambria" pitchFamily="18" charset="0"/>
              </a:rPr>
              <a:t>Disadvantages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–</a:t>
            </a:r>
          </a:p>
          <a:p>
            <a:pPr marL="355600" indent="-342900">
              <a:tabLst>
                <a:tab pos="355600" algn="l"/>
              </a:tabLst>
            </a:pPr>
            <a:r>
              <a:rPr lang="en-US" sz="2400" dirty="0">
                <a:latin typeface="Cambria" pitchFamily="18" charset="0"/>
              </a:rPr>
              <a:t>messiness,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local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irritation</a:t>
            </a:r>
          </a:p>
          <a:p>
            <a:pPr marL="355600" indent="-342900">
              <a:tabLst>
                <a:tab pos="355600" algn="l"/>
              </a:tabLst>
            </a:pPr>
            <a:r>
              <a:rPr lang="en-US" sz="2400" dirty="0">
                <a:latin typeface="Cambria" pitchFamily="18" charset="0"/>
              </a:rPr>
              <a:t>&amp;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burning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sensation.</a:t>
            </a:r>
          </a:p>
          <a:p>
            <a:pPr marL="355600" indent="-342900">
              <a:spcBef>
                <a:spcPts val="688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800" dirty="0">
                <a:latin typeface="Cambria" pitchFamily="18" charset="0"/>
              </a:rPr>
              <a:t>Combined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ject 2"/>
          <p:cNvSpPr>
            <a:spLocks/>
          </p:cNvSpPr>
          <p:nvPr/>
        </p:nvSpPr>
        <p:spPr bwMode="auto">
          <a:xfrm flipH="1">
            <a:off x="14869143" y="1412776"/>
            <a:ext cx="45719" cy="4759424"/>
          </a:xfrm>
          <a:custGeom>
            <a:avLst/>
            <a:gdLst>
              <a:gd name="T0" fmla="*/ 8686799 w 8686800"/>
              <a:gd name="T1" fmla="*/ 0 h 5943600"/>
              <a:gd name="T2" fmla="*/ 0 w 8686800"/>
              <a:gd name="T3" fmla="*/ 0 h 5943600"/>
              <a:gd name="T4" fmla="*/ 0 w 8686800"/>
              <a:gd name="T5" fmla="*/ 5943599 h 5943600"/>
              <a:gd name="T6" fmla="*/ 8686799 w 8686800"/>
              <a:gd name="T7" fmla="*/ 5943599 h 5943600"/>
              <a:gd name="T8" fmla="*/ 8686799 w 8686800"/>
              <a:gd name="T9" fmla="*/ 0 h 594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86800"/>
              <a:gd name="T16" fmla="*/ 0 h 5943600"/>
              <a:gd name="T17" fmla="*/ 8686800 w 8686800"/>
              <a:gd name="T18" fmla="*/ 5943600 h 594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86800" h="5943600">
                <a:moveTo>
                  <a:pt x="8686799" y="0"/>
                </a:moveTo>
                <a:lnTo>
                  <a:pt x="0" y="0"/>
                </a:lnTo>
                <a:lnTo>
                  <a:pt x="0" y="5943599"/>
                </a:lnTo>
                <a:lnTo>
                  <a:pt x="8686799" y="5943599"/>
                </a:lnTo>
                <a:lnTo>
                  <a:pt x="868679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5363" name="object 3"/>
          <p:cNvSpPr>
            <a:spLocks/>
          </p:cNvSpPr>
          <p:nvPr/>
        </p:nvSpPr>
        <p:spPr bwMode="auto">
          <a:xfrm>
            <a:off x="12060832" y="1844824"/>
            <a:ext cx="8686800" cy="5943600"/>
          </a:xfrm>
          <a:custGeom>
            <a:avLst/>
            <a:gdLst>
              <a:gd name="T0" fmla="*/ 4343399 w 8686800"/>
              <a:gd name="T1" fmla="*/ 5943599 h 5943600"/>
              <a:gd name="T2" fmla="*/ 0 w 8686800"/>
              <a:gd name="T3" fmla="*/ 5943599 h 5943600"/>
              <a:gd name="T4" fmla="*/ 0 w 8686800"/>
              <a:gd name="T5" fmla="*/ 0 h 5943600"/>
              <a:gd name="T6" fmla="*/ 8686799 w 8686800"/>
              <a:gd name="T7" fmla="*/ 0 h 5943600"/>
              <a:gd name="T8" fmla="*/ 8686799 w 8686800"/>
              <a:gd name="T9" fmla="*/ 5943599 h 5943600"/>
              <a:gd name="T10" fmla="*/ 4343399 w 8686800"/>
              <a:gd name="T11" fmla="*/ 5943599 h 5943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86800"/>
              <a:gd name="T19" fmla="*/ 0 h 5943600"/>
              <a:gd name="T20" fmla="*/ 8686800 w 8686800"/>
              <a:gd name="T21" fmla="*/ 5943600 h 5943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86800" h="5943600">
                <a:moveTo>
                  <a:pt x="4343399" y="5943599"/>
                </a:moveTo>
                <a:lnTo>
                  <a:pt x="0" y="5943599"/>
                </a:lnTo>
                <a:lnTo>
                  <a:pt x="0" y="0"/>
                </a:lnTo>
                <a:lnTo>
                  <a:pt x="8686799" y="0"/>
                </a:lnTo>
                <a:lnTo>
                  <a:pt x="8686799" y="5943599"/>
                </a:lnTo>
                <a:lnTo>
                  <a:pt x="4343399" y="5943599"/>
                </a:lnTo>
                <a:close/>
              </a:path>
            </a:pathLst>
          </a:custGeom>
          <a:noFill/>
          <a:ln w="44207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5364" name="object 4"/>
          <p:cNvSpPr>
            <a:spLocks/>
          </p:cNvSpPr>
          <p:nvPr/>
        </p:nvSpPr>
        <p:spPr bwMode="auto">
          <a:xfrm>
            <a:off x="306388" y="306388"/>
            <a:ext cx="8529637" cy="5770562"/>
          </a:xfrm>
          <a:custGeom>
            <a:avLst/>
            <a:gdLst>
              <a:gd name="T0" fmla="*/ 8530595 w 8530590"/>
              <a:gd name="T1" fmla="*/ 0 h 5770880"/>
              <a:gd name="T2" fmla="*/ 0 w 8530590"/>
              <a:gd name="T3" fmla="*/ 0 h 5770880"/>
              <a:gd name="T4" fmla="*/ 0 w 8530590"/>
              <a:gd name="T5" fmla="*/ 5770869 h 5770880"/>
              <a:gd name="T6" fmla="*/ 8530595 w 8530590"/>
              <a:gd name="T7" fmla="*/ 5770869 h 5770880"/>
              <a:gd name="T8" fmla="*/ 8530595 w 8530590"/>
              <a:gd name="T9" fmla="*/ 0 h 5770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590"/>
              <a:gd name="T16" fmla="*/ 0 h 5770880"/>
              <a:gd name="T17" fmla="*/ 8530590 w 8530590"/>
              <a:gd name="T18" fmla="*/ 5770880 h 5770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30590" h="5770880">
                <a:moveTo>
                  <a:pt x="8530595" y="0"/>
                </a:moveTo>
                <a:lnTo>
                  <a:pt x="0" y="0"/>
                </a:lnTo>
                <a:lnTo>
                  <a:pt x="0" y="5770869"/>
                </a:lnTo>
                <a:lnTo>
                  <a:pt x="8530595" y="5770869"/>
                </a:lnTo>
                <a:lnTo>
                  <a:pt x="8530595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5365" name="object 5"/>
          <p:cNvSpPr>
            <a:spLocks/>
          </p:cNvSpPr>
          <p:nvPr/>
        </p:nvSpPr>
        <p:spPr bwMode="auto">
          <a:xfrm>
            <a:off x="306388" y="306388"/>
            <a:ext cx="8529637" cy="5770562"/>
          </a:xfrm>
          <a:custGeom>
            <a:avLst/>
            <a:gdLst>
              <a:gd name="T0" fmla="*/ 4264645 w 8530590"/>
              <a:gd name="T1" fmla="*/ 5770869 h 5770880"/>
              <a:gd name="T2" fmla="*/ 0 w 8530590"/>
              <a:gd name="T3" fmla="*/ 5770869 h 5770880"/>
              <a:gd name="T4" fmla="*/ 0 w 8530590"/>
              <a:gd name="T5" fmla="*/ 0 h 5770880"/>
              <a:gd name="T6" fmla="*/ 8530595 w 8530590"/>
              <a:gd name="T7" fmla="*/ 0 h 5770880"/>
              <a:gd name="T8" fmla="*/ 8530595 w 8530590"/>
              <a:gd name="T9" fmla="*/ 5770869 h 5770880"/>
              <a:gd name="T10" fmla="*/ 4264645 w 8530590"/>
              <a:gd name="T11" fmla="*/ 5770869 h 57708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30590"/>
              <a:gd name="T19" fmla="*/ 0 h 5770880"/>
              <a:gd name="T20" fmla="*/ 8530590 w 8530590"/>
              <a:gd name="T21" fmla="*/ 5770880 h 57708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30590" h="5770880">
                <a:moveTo>
                  <a:pt x="4264645" y="5770869"/>
                </a:moveTo>
                <a:lnTo>
                  <a:pt x="0" y="5770869"/>
                </a:lnTo>
                <a:lnTo>
                  <a:pt x="0" y="0"/>
                </a:lnTo>
                <a:lnTo>
                  <a:pt x="8530595" y="0"/>
                </a:lnTo>
                <a:lnTo>
                  <a:pt x="8530595" y="5770869"/>
                </a:lnTo>
                <a:lnTo>
                  <a:pt x="4264645" y="5770869"/>
                </a:lnTo>
                <a:close/>
              </a:path>
            </a:pathLst>
          </a:custGeom>
          <a:noFill/>
          <a:ln w="9344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5366" name="object 6"/>
          <p:cNvSpPr>
            <a:spLocks/>
          </p:cNvSpPr>
          <p:nvPr/>
        </p:nvSpPr>
        <p:spPr bwMode="auto">
          <a:xfrm>
            <a:off x="10116616" y="1628800"/>
            <a:ext cx="8153400" cy="0"/>
          </a:xfrm>
          <a:custGeom>
            <a:avLst/>
            <a:gdLst>
              <a:gd name="T0" fmla="*/ 0 w 8153400"/>
              <a:gd name="T1" fmla="*/ 8153399 w 8153400"/>
              <a:gd name="T2" fmla="*/ 0 60000 65536"/>
              <a:gd name="T3" fmla="*/ 0 60000 65536"/>
              <a:gd name="T4" fmla="*/ 0 w 8153400"/>
              <a:gd name="T5" fmla="*/ 8153400 w 81534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8153400">
                <a:moveTo>
                  <a:pt x="0" y="0"/>
                </a:moveTo>
                <a:lnTo>
                  <a:pt x="8153399" y="0"/>
                </a:lnTo>
              </a:path>
            </a:pathLst>
          </a:custGeom>
          <a:noFill/>
          <a:ln w="12579">
            <a:solidFill>
              <a:srgbClr val="98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tIns="535940" rtlCol="0">
            <a:normAutofit fontScale="90000"/>
          </a:bodyPr>
          <a:lstStyle/>
          <a:p>
            <a:pPr marL="15925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pc="-35" dirty="0"/>
              <a:t>CH</a:t>
            </a:r>
            <a:r>
              <a:rPr lang="en-IN" spc="-25" dirty="0"/>
              <a:t>E</a:t>
            </a:r>
            <a:r>
              <a:rPr lang="en-IN" spc="5" dirty="0"/>
              <a:t>M</a:t>
            </a:r>
            <a:r>
              <a:rPr lang="en-IN" spc="-5" dirty="0"/>
              <a:t>IC</a:t>
            </a:r>
            <a:r>
              <a:rPr lang="en-IN" spc="-10" dirty="0"/>
              <a:t>A</a:t>
            </a:r>
            <a:r>
              <a:rPr lang="en-IN" dirty="0"/>
              <a:t>L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dirty="0"/>
              <a:t>M</a:t>
            </a:r>
            <a:r>
              <a:rPr lang="en-IN" spc="-25" dirty="0"/>
              <a:t>ET</a:t>
            </a:r>
            <a:r>
              <a:rPr lang="en-IN" spc="-30" dirty="0"/>
              <a:t>H</a:t>
            </a:r>
            <a:r>
              <a:rPr lang="en-IN" spc="-5" dirty="0"/>
              <a:t>O</a:t>
            </a:r>
            <a:r>
              <a:rPr lang="en-IN" spc="-10" dirty="0"/>
              <a:t>D</a:t>
            </a:r>
            <a:r>
              <a:rPr lang="en-IN" spc="-30" dirty="0"/>
              <a:t>S</a:t>
            </a:r>
            <a:r>
              <a:rPr lang="en-IN" spc="-15" dirty="0"/>
              <a:t>.</a:t>
            </a:r>
          </a:p>
        </p:txBody>
      </p:sp>
      <p:sp>
        <p:nvSpPr>
          <p:cNvPr id="15369" name="object 9"/>
          <p:cNvSpPr txBox="1">
            <a:spLocks noChangeArrowheads="1"/>
          </p:cNvSpPr>
          <p:nvPr/>
        </p:nvSpPr>
        <p:spPr bwMode="auto">
          <a:xfrm>
            <a:off x="1222375" y="1947863"/>
            <a:ext cx="67405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3600" dirty="0">
                <a:latin typeface="Cambria" pitchFamily="18" charset="0"/>
              </a:rPr>
              <a:t>1.Locally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Cambria" pitchFamily="18" charset="0"/>
              </a:rPr>
              <a:t>applied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Cambria" pitchFamily="18" charset="0"/>
              </a:rPr>
              <a:t>chemicals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Cambria" pitchFamily="18" charset="0"/>
              </a:rPr>
              <a:t>–</a:t>
            </a:r>
          </a:p>
          <a:p>
            <a:pPr marL="1270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Cambria" pitchFamily="18" charset="0"/>
              </a:rPr>
              <a:t>anti-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Cambria" pitchFamily="18" charset="0"/>
              </a:rPr>
              <a:t>spermicidal.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12825" y="3157538"/>
            <a:ext cx="236538" cy="2571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1080" dirty="0">
                <a:solidFill>
                  <a:srgbClr val="656598"/>
                </a:solidFill>
                <a:latin typeface="OpenSymbol"/>
                <a:cs typeface="OpenSymbol"/>
              </a:rPr>
              <a:t></a:t>
            </a:r>
            <a:endParaRPr dirty="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2425" y="3114675"/>
            <a:ext cx="2133600" cy="430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800" spc="-20" dirty="0">
                <a:latin typeface="Cambria"/>
                <a:cs typeface="Cambria"/>
              </a:rPr>
              <a:t>F</a:t>
            </a:r>
            <a:r>
              <a:rPr sz="2800" spc="-15" dirty="0">
                <a:latin typeface="Cambria"/>
                <a:cs typeface="Cambria"/>
              </a:rPr>
              <a:t>o</a:t>
            </a:r>
            <a:r>
              <a:rPr sz="2800" spc="-5" dirty="0">
                <a:latin typeface="Cambria"/>
                <a:cs typeface="Cambria"/>
              </a:rPr>
              <a:t>a</a:t>
            </a:r>
            <a:r>
              <a:rPr sz="2800" spc="-10" dirty="0">
                <a:latin typeface="Cambria"/>
                <a:cs typeface="Cambria"/>
              </a:rPr>
              <a:t>m</a:t>
            </a:r>
            <a:r>
              <a:rPr sz="2800" spc="-20" dirty="0">
                <a:latin typeface="Cambria"/>
                <a:cs typeface="Cambria"/>
              </a:rPr>
              <a:t>s</a:t>
            </a:r>
            <a:r>
              <a:rPr sz="2800" dirty="0">
                <a:latin typeface="Cambria"/>
                <a:cs typeface="Cambria"/>
              </a:rPr>
              <a:t>,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"/>
                <a:cs typeface="Cambria"/>
              </a:rPr>
              <a:t>j</a:t>
            </a:r>
            <a:r>
              <a:rPr sz="2800" spc="-20" dirty="0">
                <a:latin typeface="Cambria"/>
                <a:cs typeface="Cambria"/>
              </a:rPr>
              <a:t>e</a:t>
            </a:r>
            <a:r>
              <a:rPr sz="2800" spc="-5" dirty="0">
                <a:latin typeface="Cambria"/>
                <a:cs typeface="Cambria"/>
              </a:rPr>
              <a:t>ll</a:t>
            </a:r>
            <a:r>
              <a:rPr sz="2800" dirty="0">
                <a:latin typeface="Cambria"/>
                <a:cs typeface="Cambria"/>
              </a:rPr>
              <a:t>i</a:t>
            </a:r>
            <a:r>
              <a:rPr sz="2800" spc="-20" dirty="0">
                <a:latin typeface="Cambria"/>
                <a:cs typeface="Cambria"/>
              </a:rPr>
              <a:t>es</a:t>
            </a:r>
            <a:r>
              <a:rPr sz="2800" dirty="0">
                <a:latin typeface="Cambria"/>
                <a:cs typeface="Cambria"/>
              </a:rPr>
              <a:t>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222375" y="3675063"/>
            <a:ext cx="1606550" cy="1107996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600" spc="-40" dirty="0">
                <a:latin typeface="Cambria"/>
                <a:cs typeface="Cambria"/>
              </a:rPr>
              <a:t>2.</a:t>
            </a:r>
            <a:r>
              <a:rPr sz="3600" spc="-40" dirty="0">
                <a:latin typeface="Cambria"/>
                <a:cs typeface="Cambria"/>
              </a:rPr>
              <a:t>D</a:t>
            </a:r>
            <a:r>
              <a:rPr sz="3600" spc="-5" dirty="0">
                <a:latin typeface="Cambria"/>
                <a:cs typeface="Cambria"/>
              </a:rPr>
              <a:t>rug</a:t>
            </a:r>
            <a:r>
              <a:rPr sz="3600" spc="-20" dirty="0">
                <a:latin typeface="Cambria"/>
                <a:cs typeface="Cambria"/>
              </a:rPr>
              <a:t>s</a:t>
            </a:r>
            <a:r>
              <a:rPr sz="3600" spc="-10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Cambria"/>
                <a:cs typeface="Cambria"/>
              </a:rPr>
              <a:t>–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12825" y="4335463"/>
            <a:ext cx="236538" cy="2555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1080" dirty="0">
                <a:solidFill>
                  <a:srgbClr val="656598"/>
                </a:solidFill>
                <a:latin typeface="OpenSymbol"/>
                <a:cs typeface="OpenSymbol"/>
              </a:rPr>
              <a:t></a:t>
            </a:r>
            <a:endParaRPr>
              <a:latin typeface="OpenSymbol"/>
              <a:cs typeface="Open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22425" y="4292600"/>
            <a:ext cx="6032500" cy="139781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800" spc="-5" dirty="0">
                <a:latin typeface="Cambria"/>
                <a:cs typeface="Cambria"/>
              </a:rPr>
              <a:t>Ste</a:t>
            </a:r>
            <a:r>
              <a:rPr sz="2800" spc="-25" dirty="0">
                <a:latin typeface="Cambria"/>
                <a:cs typeface="Cambria"/>
              </a:rPr>
              <a:t>r</a:t>
            </a:r>
            <a:r>
              <a:rPr sz="2800" spc="-15" dirty="0">
                <a:latin typeface="Cambria"/>
                <a:cs typeface="Cambria"/>
              </a:rPr>
              <a:t>oi</a:t>
            </a:r>
            <a:r>
              <a:rPr sz="2800" spc="-25" dirty="0">
                <a:latin typeface="Cambria"/>
                <a:cs typeface="Cambria"/>
              </a:rPr>
              <a:t>d</a:t>
            </a:r>
            <a:r>
              <a:rPr sz="2800" spc="-10" dirty="0">
                <a:latin typeface="Cambria"/>
                <a:cs typeface="Cambria"/>
              </a:rPr>
              <a:t>a</a:t>
            </a:r>
            <a:r>
              <a:rPr sz="2800" dirty="0">
                <a:latin typeface="Cambria"/>
                <a:cs typeface="Cambria"/>
              </a:rPr>
              <a:t>l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"/>
                <a:cs typeface="Cambria"/>
              </a:rPr>
              <a:t>–</a:t>
            </a:r>
          </a:p>
          <a:p>
            <a:pPr marL="41275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sz="2400" spc="-25" dirty="0">
                <a:latin typeface="Cambria"/>
                <a:cs typeface="Cambria"/>
              </a:rPr>
              <a:t>O</a:t>
            </a:r>
            <a:r>
              <a:rPr sz="2400" spc="-5" dirty="0">
                <a:latin typeface="Cambria"/>
                <a:cs typeface="Cambria"/>
              </a:rPr>
              <a:t>ra</a:t>
            </a:r>
            <a:r>
              <a:rPr sz="2400" dirty="0">
                <a:latin typeface="Cambria"/>
                <a:cs typeface="Cambria"/>
              </a:rPr>
              <a:t>l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mbria"/>
                <a:cs typeface="Cambria"/>
              </a:rPr>
              <a:t>c</a:t>
            </a:r>
            <a:r>
              <a:rPr sz="2400" spc="-15" dirty="0">
                <a:latin typeface="Cambria"/>
                <a:cs typeface="Cambria"/>
              </a:rPr>
              <a:t>o</a:t>
            </a:r>
            <a:r>
              <a:rPr sz="2400" spc="-5" dirty="0">
                <a:latin typeface="Cambria"/>
                <a:cs typeface="Cambria"/>
              </a:rPr>
              <a:t>n</a:t>
            </a:r>
            <a:r>
              <a:rPr sz="2400" spc="5" dirty="0">
                <a:latin typeface="Cambria"/>
                <a:cs typeface="Cambria"/>
              </a:rPr>
              <a:t>t</a:t>
            </a:r>
            <a:r>
              <a:rPr sz="2400" spc="-15" dirty="0">
                <a:latin typeface="Cambria"/>
                <a:cs typeface="Cambria"/>
              </a:rPr>
              <a:t>r</a:t>
            </a:r>
            <a:r>
              <a:rPr sz="2400" spc="5" dirty="0">
                <a:latin typeface="Cambria"/>
                <a:cs typeface="Cambria"/>
              </a:rPr>
              <a:t>a</a:t>
            </a:r>
            <a:r>
              <a:rPr sz="2400" spc="-15" dirty="0">
                <a:latin typeface="Cambria"/>
                <a:cs typeface="Cambria"/>
              </a:rPr>
              <a:t>c</a:t>
            </a:r>
            <a:r>
              <a:rPr sz="2400" spc="-20" dirty="0">
                <a:latin typeface="Cambria"/>
                <a:cs typeface="Cambria"/>
              </a:rPr>
              <a:t>e</a:t>
            </a:r>
            <a:r>
              <a:rPr sz="2400" spc="-10" dirty="0">
                <a:latin typeface="Cambria"/>
                <a:cs typeface="Cambria"/>
              </a:rPr>
              <a:t>p</a:t>
            </a:r>
            <a:r>
              <a:rPr sz="2400" spc="5" dirty="0">
                <a:latin typeface="Cambria"/>
                <a:cs typeface="Cambria"/>
              </a:rPr>
              <a:t>t</a:t>
            </a:r>
            <a:r>
              <a:rPr sz="2400" spc="-10" dirty="0">
                <a:latin typeface="Cambria"/>
                <a:cs typeface="Cambria"/>
              </a:rPr>
              <a:t>i</a:t>
            </a:r>
            <a:r>
              <a:rPr sz="2400" spc="-20" dirty="0">
                <a:latin typeface="Cambria"/>
                <a:cs typeface="Cambria"/>
              </a:rPr>
              <a:t>v</a:t>
            </a:r>
            <a:r>
              <a:rPr sz="2400" spc="-10" dirty="0">
                <a:latin typeface="Cambria"/>
                <a:cs typeface="Cambria"/>
              </a:rPr>
              <a:t>e</a:t>
            </a:r>
            <a:r>
              <a:rPr sz="2400" spc="-15" dirty="0">
                <a:latin typeface="Cambria"/>
                <a:cs typeface="Cambria"/>
              </a:rPr>
              <a:t>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"/>
                <a:cs typeface="Cambria"/>
              </a:rPr>
              <a:t>a</a:t>
            </a:r>
            <a:r>
              <a:rPr sz="2400" spc="5" dirty="0">
                <a:latin typeface="Cambria"/>
                <a:cs typeface="Cambria"/>
              </a:rPr>
              <a:t>n</a:t>
            </a:r>
            <a:r>
              <a:rPr sz="2400" spc="-15" dirty="0">
                <a:latin typeface="Cambria"/>
                <a:cs typeface="Cambria"/>
              </a:rPr>
              <a:t>d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mbria"/>
                <a:cs typeface="Cambria"/>
              </a:rPr>
              <a:t>d</a:t>
            </a:r>
            <a:r>
              <a:rPr sz="2400" spc="-10" dirty="0">
                <a:latin typeface="Cambria"/>
                <a:cs typeface="Cambria"/>
              </a:rPr>
              <a:t>ep</a:t>
            </a:r>
            <a:r>
              <a:rPr sz="2400" spc="-20" dirty="0">
                <a:latin typeface="Cambria"/>
                <a:cs typeface="Cambria"/>
              </a:rPr>
              <a:t>o</a:t>
            </a:r>
            <a:r>
              <a:rPr sz="2400" dirty="0">
                <a:latin typeface="Cambria"/>
                <a:cs typeface="Cambria"/>
              </a:rPr>
              <a:t>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"/>
                <a:cs typeface="Cambria"/>
              </a:rPr>
              <a:t>p</a:t>
            </a:r>
            <a:r>
              <a:rPr sz="2400" spc="-15" dirty="0">
                <a:latin typeface="Cambria"/>
                <a:cs typeface="Cambria"/>
              </a:rPr>
              <a:t>r</a:t>
            </a:r>
            <a:r>
              <a:rPr sz="2400" spc="-10" dirty="0">
                <a:latin typeface="Cambria"/>
                <a:cs typeface="Cambria"/>
              </a:rPr>
              <a:t>ep</a:t>
            </a:r>
            <a:r>
              <a:rPr sz="2400" spc="5" dirty="0">
                <a:latin typeface="Cambria"/>
                <a:cs typeface="Cambria"/>
              </a:rPr>
              <a:t>a</a:t>
            </a:r>
            <a:r>
              <a:rPr sz="2400" spc="-15" dirty="0">
                <a:latin typeface="Cambria"/>
                <a:cs typeface="Cambria"/>
              </a:rPr>
              <a:t>r</a:t>
            </a:r>
            <a:r>
              <a:rPr sz="2400" spc="5" dirty="0">
                <a:latin typeface="Cambria"/>
                <a:cs typeface="Cambria"/>
              </a:rPr>
              <a:t>a</a:t>
            </a:r>
            <a:r>
              <a:rPr sz="2400" spc="-5" dirty="0">
                <a:latin typeface="Cambria"/>
                <a:cs typeface="Cambria"/>
              </a:rPr>
              <a:t>t</a:t>
            </a:r>
            <a:r>
              <a:rPr sz="2400" dirty="0">
                <a:latin typeface="Cambria"/>
                <a:cs typeface="Cambria"/>
              </a:rPr>
              <a:t>i</a:t>
            </a:r>
            <a:r>
              <a:rPr sz="2400" spc="-20" dirty="0">
                <a:latin typeface="Cambria"/>
                <a:cs typeface="Cambria"/>
              </a:rPr>
              <a:t>o</a:t>
            </a:r>
            <a:r>
              <a:rPr sz="2400" spc="-5" dirty="0">
                <a:latin typeface="Cambria"/>
                <a:cs typeface="Cambria"/>
              </a:rPr>
              <a:t>n.</a:t>
            </a:r>
            <a:endParaRPr sz="2400" dirty="0">
              <a:latin typeface="Cambria"/>
              <a:cs typeface="Cambria"/>
            </a:endParaRPr>
          </a:p>
          <a:p>
            <a:pPr marL="12700" fontAlgn="auto">
              <a:spcBef>
                <a:spcPts val="700"/>
              </a:spcBef>
              <a:spcAft>
                <a:spcPts val="0"/>
              </a:spcAft>
              <a:defRPr/>
            </a:pPr>
            <a:r>
              <a:rPr sz="2800" spc="-20" dirty="0">
                <a:latin typeface="Cambria"/>
                <a:cs typeface="Cambria"/>
              </a:rPr>
              <a:t>No</a:t>
            </a:r>
            <a:r>
              <a:rPr sz="2800" spc="-15" dirty="0">
                <a:latin typeface="Cambria"/>
                <a:cs typeface="Cambria"/>
              </a:rPr>
              <a:t>n</a:t>
            </a:r>
            <a:r>
              <a:rPr sz="2800" spc="-10" dirty="0">
                <a:latin typeface="Cambria"/>
                <a:cs typeface="Cambria"/>
              </a:rPr>
              <a:t>-</a:t>
            </a:r>
            <a:r>
              <a:rPr sz="2800" spc="-20" dirty="0">
                <a:latin typeface="Cambria"/>
                <a:cs typeface="Cambria"/>
              </a:rPr>
              <a:t>s</a:t>
            </a:r>
            <a:r>
              <a:rPr sz="2800" spc="-5" dirty="0">
                <a:latin typeface="Cambria"/>
                <a:cs typeface="Cambria"/>
              </a:rPr>
              <a:t>t</a:t>
            </a:r>
            <a:r>
              <a:rPr sz="2800" dirty="0">
                <a:latin typeface="Cambria"/>
                <a:cs typeface="Cambria"/>
              </a:rPr>
              <a:t>e</a:t>
            </a:r>
            <a:r>
              <a:rPr sz="2800" spc="-25" dirty="0">
                <a:latin typeface="Cambria"/>
                <a:cs typeface="Cambria"/>
              </a:rPr>
              <a:t>r</a:t>
            </a:r>
            <a:r>
              <a:rPr sz="2800" spc="-15" dirty="0">
                <a:latin typeface="Cambria"/>
                <a:cs typeface="Cambria"/>
              </a:rPr>
              <a:t>o</a:t>
            </a:r>
            <a:r>
              <a:rPr sz="2800" spc="-20" dirty="0">
                <a:latin typeface="Cambria"/>
                <a:cs typeface="Cambria"/>
              </a:rPr>
              <a:t>i</a:t>
            </a:r>
            <a:r>
              <a:rPr sz="2800" spc="-25" dirty="0">
                <a:latin typeface="Cambria"/>
                <a:cs typeface="Cambria"/>
              </a:rPr>
              <a:t>d</a:t>
            </a:r>
            <a:r>
              <a:rPr sz="2800" spc="-5" dirty="0">
                <a:latin typeface="Cambria"/>
                <a:cs typeface="Cambria"/>
              </a:rPr>
              <a:t>a</a:t>
            </a:r>
            <a:r>
              <a:rPr sz="2800" dirty="0">
                <a:latin typeface="Cambria"/>
                <a:cs typeface="Cambria"/>
              </a:rPr>
              <a:t>l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"/>
                <a:cs typeface="Cambria"/>
              </a:rPr>
              <a:t>-</a:t>
            </a:r>
            <a:r>
              <a:rPr sz="2800" dirty="0">
                <a:latin typeface="Cambria"/>
                <a:cs typeface="Cambria"/>
              </a:rPr>
              <a:t>-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412875" y="4835525"/>
            <a:ext cx="177800" cy="1936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300" spc="790" dirty="0">
                <a:solidFill>
                  <a:srgbClr val="989800"/>
                </a:solidFill>
                <a:latin typeface="OpenSymbol"/>
                <a:cs typeface="OpenSymbol"/>
              </a:rPr>
              <a:t></a:t>
            </a:r>
            <a:endParaRPr sz="1300">
              <a:latin typeface="OpenSymbol"/>
              <a:cs typeface="Open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12825" y="5292725"/>
            <a:ext cx="236538" cy="2555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1080" dirty="0">
                <a:solidFill>
                  <a:srgbClr val="656598"/>
                </a:solidFill>
                <a:latin typeface="OpenSymbol"/>
                <a:cs typeface="OpenSymbol"/>
              </a:rPr>
              <a:t></a:t>
            </a:r>
            <a:endParaRPr>
              <a:latin typeface="OpenSymbol"/>
              <a:cs typeface="OpenSymbol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STEROIDAL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buClr>
                <a:srgbClr val="980000"/>
              </a:buClr>
              <a:buSzPct val="74000"/>
              <a:buNone/>
              <a:tabLst>
                <a:tab pos="355600" algn="l"/>
              </a:tabLst>
            </a:pPr>
            <a:r>
              <a:rPr lang="en-US" sz="3100" b="1" dirty="0">
                <a:latin typeface="Cambria" pitchFamily="18" charset="0"/>
              </a:rPr>
              <a:t>1.ORAL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>
                <a:latin typeface="Cambria" pitchFamily="18" charset="0"/>
              </a:rPr>
              <a:t>CONTRACEPTIVE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>
                <a:latin typeface="Cambria" pitchFamily="18" charset="0"/>
              </a:rPr>
              <a:t>PILLS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>
                <a:latin typeface="Cambria" pitchFamily="18" charset="0"/>
              </a:rPr>
              <a:t>(OCP)</a:t>
            </a: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>
                <a:latin typeface="Cambria" pitchFamily="18" charset="0"/>
              </a:rPr>
              <a:t>Recommended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women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of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younger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age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group</a:t>
            </a: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000"/>
              <a:buNone/>
              <a:tabLst>
                <a:tab pos="355600" algn="l"/>
              </a:tabLst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(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up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to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35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yrs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)</a:t>
            </a: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000"/>
              <a:buNone/>
              <a:tabLst>
                <a:tab pos="355600" algn="l"/>
              </a:tabLst>
            </a:pPr>
            <a:r>
              <a:rPr lang="en-US" sz="2600" b="1" dirty="0">
                <a:latin typeface="Cambria" pitchFamily="18" charset="0"/>
              </a:rPr>
              <a:t>Mechanism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latin typeface="Cambria" pitchFamily="18" charset="0"/>
              </a:rPr>
              <a:t>of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latin typeface="Cambria" pitchFamily="18" charset="0"/>
              </a:rPr>
              <a:t>action</a:t>
            </a:r>
            <a:r>
              <a:rPr lang="en-US" sz="2600" dirty="0">
                <a:latin typeface="Cambria" pitchFamily="18" charset="0"/>
              </a:rPr>
              <a:t>.</a:t>
            </a:r>
          </a:p>
          <a:p>
            <a:pPr marL="12700">
              <a:lnSpc>
                <a:spcPct val="121000"/>
              </a:lnSpc>
            </a:pPr>
            <a:r>
              <a:rPr lang="en-US" sz="2400" dirty="0">
                <a:latin typeface="Cambria" pitchFamily="18" charset="0"/>
              </a:rPr>
              <a:t>Synthetic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preparation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estrogen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&amp;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Progesterone.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700">
              <a:lnSpc>
                <a:spcPct val="121000"/>
              </a:lnSpc>
            </a:pPr>
            <a:r>
              <a:rPr lang="en-US" sz="2400" dirty="0">
                <a:latin typeface="Cambria" pitchFamily="18" charset="0"/>
              </a:rPr>
              <a:t>When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taken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orally,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hormone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level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rises</a:t>
            </a:r>
          </a:p>
          <a:p>
            <a:pPr marL="12700">
              <a:lnSpc>
                <a:spcPct val="121000"/>
              </a:lnSpc>
            </a:pPr>
            <a:r>
              <a:rPr lang="en-US" sz="2400" dirty="0">
                <a:latin typeface="Cambria" pitchFamily="18" charset="0"/>
              </a:rPr>
              <a:t>Negative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feedback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effect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act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Anterior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pituitary</a:t>
            </a:r>
          </a:p>
          <a:p>
            <a:pPr marL="12700">
              <a:lnSpc>
                <a:spcPct val="121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Inhibit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Gonadotrophins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(FSH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&amp;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LH)</a:t>
            </a:r>
          </a:p>
          <a:p>
            <a:pPr marL="12700">
              <a:spcBef>
                <a:spcPts val="588"/>
              </a:spcBef>
            </a:pPr>
            <a:r>
              <a:rPr lang="en-US" sz="2400" dirty="0">
                <a:latin typeface="Cambria" pitchFamily="18" charset="0"/>
              </a:rPr>
              <a:t>Inhibit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Ovulation</a:t>
            </a:r>
            <a:endParaRPr lang="en-US" sz="2600" dirty="0">
              <a:latin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</a:t>
            </a:r>
            <a:r>
              <a:rPr lang="en-IN" spc="-25" dirty="0"/>
              <a:t>Y</a:t>
            </a:r>
            <a:r>
              <a:rPr lang="en-IN" spc="-10" dirty="0"/>
              <a:t>P</a:t>
            </a:r>
            <a:r>
              <a:rPr lang="en-IN" spc="-20" dirty="0"/>
              <a:t>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buClr>
                <a:srgbClr val="980000"/>
              </a:buClr>
              <a:buSzPct val="74000"/>
              <a:buFont typeface="OpenSymbol" pitchFamily="2" charset="0"/>
              <a:buChar char="❖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Combined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pill.</a:t>
            </a:r>
          </a:p>
          <a:p>
            <a:pPr marL="355600">
              <a:spcBef>
                <a:spcPts val="775"/>
              </a:spcBef>
              <a:buClr>
                <a:srgbClr val="980000"/>
              </a:buClr>
              <a:buSzPct val="74000"/>
              <a:buFont typeface="OpenSymbol" pitchFamily="2" charset="0"/>
              <a:buChar char="❖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Sequential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pill.</a:t>
            </a:r>
          </a:p>
          <a:p>
            <a:pPr marL="355600">
              <a:spcBef>
                <a:spcPts val="775"/>
              </a:spcBef>
              <a:buClr>
                <a:srgbClr val="980000"/>
              </a:buClr>
              <a:buSzPct val="74000"/>
              <a:buFont typeface="OpenSymbol" pitchFamily="2" charset="0"/>
              <a:buChar char="❖"/>
              <a:tabLst>
                <a:tab pos="355600" algn="l"/>
              </a:tabLst>
            </a:pPr>
            <a:r>
              <a:rPr lang="en-US" dirty="0" err="1">
                <a:latin typeface="Cambria" pitchFamily="18" charset="0"/>
              </a:rPr>
              <a:t>Minipill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pill.</a:t>
            </a:r>
          </a:p>
          <a:p>
            <a:pPr marL="355600">
              <a:spcBef>
                <a:spcPts val="775"/>
              </a:spcBef>
              <a:buClr>
                <a:srgbClr val="980000"/>
              </a:buClr>
              <a:buSzPct val="74000"/>
              <a:buFont typeface="OpenSymbol" pitchFamily="2" charset="0"/>
              <a:buChar char="❖"/>
              <a:tabLst>
                <a:tab pos="355600" algn="l"/>
              </a:tabLst>
            </a:pPr>
            <a:r>
              <a:rPr lang="en-US" dirty="0" err="1">
                <a:latin typeface="Cambria" pitchFamily="18" charset="0"/>
              </a:rPr>
              <a:t>Postcoital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(Morning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After)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pill.</a:t>
            </a: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 flipH="1">
            <a:off x="11988824" y="2492896"/>
            <a:ext cx="2232248" cy="3679304"/>
          </a:xfrm>
          <a:custGeom>
            <a:avLst/>
            <a:gdLst>
              <a:gd name="T0" fmla="*/ 8686799 w 8686800"/>
              <a:gd name="T1" fmla="*/ 0 h 5943600"/>
              <a:gd name="T2" fmla="*/ 0 w 8686800"/>
              <a:gd name="T3" fmla="*/ 0 h 5943600"/>
              <a:gd name="T4" fmla="*/ 0 w 8686800"/>
              <a:gd name="T5" fmla="*/ 5943599 h 5943600"/>
              <a:gd name="T6" fmla="*/ 8686799 w 8686800"/>
              <a:gd name="T7" fmla="*/ 5943599 h 5943600"/>
              <a:gd name="T8" fmla="*/ 8686799 w 8686800"/>
              <a:gd name="T9" fmla="*/ 0 h 594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86800"/>
              <a:gd name="T16" fmla="*/ 0 h 5943600"/>
              <a:gd name="T17" fmla="*/ 8686800 w 8686800"/>
              <a:gd name="T18" fmla="*/ 5943600 h 594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86800" h="5943600">
                <a:moveTo>
                  <a:pt x="8686799" y="0"/>
                </a:moveTo>
                <a:lnTo>
                  <a:pt x="0" y="0"/>
                </a:lnTo>
                <a:lnTo>
                  <a:pt x="0" y="5943599"/>
                </a:lnTo>
                <a:lnTo>
                  <a:pt x="8686799" y="5943599"/>
                </a:lnTo>
                <a:lnTo>
                  <a:pt x="868679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8435" name="object 3"/>
          <p:cNvSpPr>
            <a:spLocks/>
          </p:cNvSpPr>
          <p:nvPr/>
        </p:nvSpPr>
        <p:spPr bwMode="auto">
          <a:xfrm>
            <a:off x="228600" y="228600"/>
            <a:ext cx="8686800" cy="5943600"/>
          </a:xfrm>
          <a:custGeom>
            <a:avLst/>
            <a:gdLst>
              <a:gd name="T0" fmla="*/ 4343399 w 8686800"/>
              <a:gd name="T1" fmla="*/ 5943599 h 5943600"/>
              <a:gd name="T2" fmla="*/ 0 w 8686800"/>
              <a:gd name="T3" fmla="*/ 5943599 h 5943600"/>
              <a:gd name="T4" fmla="*/ 0 w 8686800"/>
              <a:gd name="T5" fmla="*/ 0 h 5943600"/>
              <a:gd name="T6" fmla="*/ 8686799 w 8686800"/>
              <a:gd name="T7" fmla="*/ 0 h 5943600"/>
              <a:gd name="T8" fmla="*/ 8686799 w 8686800"/>
              <a:gd name="T9" fmla="*/ 5943599 h 5943600"/>
              <a:gd name="T10" fmla="*/ 4343399 w 8686800"/>
              <a:gd name="T11" fmla="*/ 5943599 h 5943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86800"/>
              <a:gd name="T19" fmla="*/ 0 h 5943600"/>
              <a:gd name="T20" fmla="*/ 8686800 w 8686800"/>
              <a:gd name="T21" fmla="*/ 5943600 h 5943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86800" h="5943600">
                <a:moveTo>
                  <a:pt x="4343399" y="5943599"/>
                </a:moveTo>
                <a:lnTo>
                  <a:pt x="0" y="5943599"/>
                </a:lnTo>
                <a:lnTo>
                  <a:pt x="0" y="0"/>
                </a:lnTo>
                <a:lnTo>
                  <a:pt x="8686799" y="0"/>
                </a:lnTo>
                <a:lnTo>
                  <a:pt x="8686799" y="5943599"/>
                </a:lnTo>
                <a:lnTo>
                  <a:pt x="4343399" y="5943599"/>
                </a:lnTo>
                <a:close/>
              </a:path>
            </a:pathLst>
          </a:custGeom>
          <a:noFill/>
          <a:ln w="44207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8436" name="object 4"/>
          <p:cNvSpPr>
            <a:spLocks/>
          </p:cNvSpPr>
          <p:nvPr/>
        </p:nvSpPr>
        <p:spPr bwMode="auto">
          <a:xfrm flipH="1">
            <a:off x="12204847" y="3356992"/>
            <a:ext cx="3312368" cy="2719958"/>
          </a:xfrm>
          <a:custGeom>
            <a:avLst/>
            <a:gdLst>
              <a:gd name="T0" fmla="*/ 8530595 w 8530590"/>
              <a:gd name="T1" fmla="*/ 0 h 5770880"/>
              <a:gd name="T2" fmla="*/ 0 w 8530590"/>
              <a:gd name="T3" fmla="*/ 0 h 5770880"/>
              <a:gd name="T4" fmla="*/ 0 w 8530590"/>
              <a:gd name="T5" fmla="*/ 5770869 h 5770880"/>
              <a:gd name="T6" fmla="*/ 8530595 w 8530590"/>
              <a:gd name="T7" fmla="*/ 5770869 h 5770880"/>
              <a:gd name="T8" fmla="*/ 8530595 w 8530590"/>
              <a:gd name="T9" fmla="*/ 0 h 5770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590"/>
              <a:gd name="T16" fmla="*/ 0 h 5770880"/>
              <a:gd name="T17" fmla="*/ 8530590 w 8530590"/>
              <a:gd name="T18" fmla="*/ 5770880 h 5770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30590" h="5770880">
                <a:moveTo>
                  <a:pt x="8530595" y="0"/>
                </a:moveTo>
                <a:lnTo>
                  <a:pt x="0" y="0"/>
                </a:lnTo>
                <a:lnTo>
                  <a:pt x="0" y="5770869"/>
                </a:lnTo>
                <a:lnTo>
                  <a:pt x="8530595" y="5770869"/>
                </a:lnTo>
                <a:lnTo>
                  <a:pt x="8530595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8437" name="object 5"/>
          <p:cNvSpPr>
            <a:spLocks/>
          </p:cNvSpPr>
          <p:nvPr/>
        </p:nvSpPr>
        <p:spPr bwMode="auto">
          <a:xfrm>
            <a:off x="306388" y="306388"/>
            <a:ext cx="8529637" cy="5770562"/>
          </a:xfrm>
          <a:custGeom>
            <a:avLst/>
            <a:gdLst>
              <a:gd name="T0" fmla="*/ 4264645 w 8530590"/>
              <a:gd name="T1" fmla="*/ 5770869 h 5770880"/>
              <a:gd name="T2" fmla="*/ 0 w 8530590"/>
              <a:gd name="T3" fmla="*/ 5770869 h 5770880"/>
              <a:gd name="T4" fmla="*/ 0 w 8530590"/>
              <a:gd name="T5" fmla="*/ 0 h 5770880"/>
              <a:gd name="T6" fmla="*/ 8530595 w 8530590"/>
              <a:gd name="T7" fmla="*/ 0 h 5770880"/>
              <a:gd name="T8" fmla="*/ 8530595 w 8530590"/>
              <a:gd name="T9" fmla="*/ 5770869 h 5770880"/>
              <a:gd name="T10" fmla="*/ 4264645 w 8530590"/>
              <a:gd name="T11" fmla="*/ 5770869 h 57708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30590"/>
              <a:gd name="T19" fmla="*/ 0 h 5770880"/>
              <a:gd name="T20" fmla="*/ 8530590 w 8530590"/>
              <a:gd name="T21" fmla="*/ 5770880 h 57708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30590" h="5770880">
                <a:moveTo>
                  <a:pt x="4264645" y="5770869"/>
                </a:moveTo>
                <a:lnTo>
                  <a:pt x="0" y="5770869"/>
                </a:lnTo>
                <a:lnTo>
                  <a:pt x="0" y="0"/>
                </a:lnTo>
                <a:lnTo>
                  <a:pt x="8530595" y="0"/>
                </a:lnTo>
                <a:lnTo>
                  <a:pt x="8530595" y="5770869"/>
                </a:lnTo>
                <a:lnTo>
                  <a:pt x="4264645" y="5770869"/>
                </a:lnTo>
                <a:close/>
              </a:path>
            </a:pathLst>
          </a:custGeom>
          <a:noFill/>
          <a:ln w="9344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8438" name="object 6"/>
          <p:cNvSpPr>
            <a:spLocks/>
          </p:cNvSpPr>
          <p:nvPr/>
        </p:nvSpPr>
        <p:spPr bwMode="auto">
          <a:xfrm>
            <a:off x="12060832" y="1196752"/>
            <a:ext cx="8153400" cy="0"/>
          </a:xfrm>
          <a:custGeom>
            <a:avLst/>
            <a:gdLst>
              <a:gd name="T0" fmla="*/ 0 w 8153400"/>
              <a:gd name="T1" fmla="*/ 8153399 w 8153400"/>
              <a:gd name="T2" fmla="*/ 0 60000 65536"/>
              <a:gd name="T3" fmla="*/ 0 60000 65536"/>
              <a:gd name="T4" fmla="*/ 0 w 8153400"/>
              <a:gd name="T5" fmla="*/ 8153400 w 81534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8153400">
                <a:moveTo>
                  <a:pt x="0" y="0"/>
                </a:moveTo>
                <a:lnTo>
                  <a:pt x="8153399" y="0"/>
                </a:lnTo>
              </a:path>
            </a:pathLst>
          </a:custGeom>
          <a:noFill/>
          <a:ln w="12579">
            <a:solidFill>
              <a:srgbClr val="98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/>
        <p:txBody>
          <a:bodyPr tIns="535940" rtlCol="0">
            <a:normAutofit fontScale="90000"/>
          </a:bodyPr>
          <a:lstStyle/>
          <a:p>
            <a:pPr marL="21488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pc="-5" dirty="0"/>
              <a:t>COMB</a:t>
            </a:r>
            <a:r>
              <a:rPr lang="en-IN" dirty="0"/>
              <a:t>I</a:t>
            </a:r>
            <a:r>
              <a:rPr lang="en-IN" spc="-40" dirty="0"/>
              <a:t>N</a:t>
            </a:r>
            <a:r>
              <a:rPr lang="en-IN" spc="-25" dirty="0"/>
              <a:t>E</a:t>
            </a:r>
            <a:r>
              <a:rPr lang="en-IN" dirty="0"/>
              <a:t>D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spc="-10" dirty="0"/>
              <a:t>P</a:t>
            </a:r>
            <a:r>
              <a:rPr lang="en-IN" dirty="0"/>
              <a:t>I</a:t>
            </a:r>
            <a:r>
              <a:rPr lang="en-IN" spc="-5" dirty="0"/>
              <a:t>LL.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4175" y="1928813"/>
            <a:ext cx="2628900" cy="430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75000"/>
              <a:buFont typeface="OpenSymbol"/>
              <a:buChar char="■"/>
              <a:tabLst>
                <a:tab pos="355600" algn="l"/>
              </a:tabLst>
              <a:defRPr/>
            </a:pPr>
            <a:r>
              <a:rPr sz="2800" dirty="0">
                <a:latin typeface="Cambria"/>
                <a:cs typeface="Cambria"/>
              </a:rPr>
              <a:t>C</a:t>
            </a:r>
            <a:r>
              <a:rPr sz="2800" spc="-5" dirty="0">
                <a:latin typeface="Cambria"/>
                <a:cs typeface="Cambria"/>
              </a:rPr>
              <a:t>o</a:t>
            </a:r>
            <a:r>
              <a:rPr sz="2800" spc="-25" dirty="0">
                <a:latin typeface="Cambria"/>
                <a:cs typeface="Cambria"/>
              </a:rPr>
              <a:t>n</a:t>
            </a:r>
            <a:r>
              <a:rPr sz="2800" spc="5" dirty="0">
                <a:latin typeface="Cambria"/>
                <a:cs typeface="Cambria"/>
              </a:rPr>
              <a:t>t</a:t>
            </a:r>
            <a:r>
              <a:rPr sz="2800" spc="-10" dirty="0">
                <a:latin typeface="Cambria"/>
                <a:cs typeface="Cambria"/>
              </a:rPr>
              <a:t>a</a:t>
            </a:r>
            <a:r>
              <a:rPr sz="2800" spc="-20" dirty="0">
                <a:latin typeface="Cambria"/>
                <a:cs typeface="Cambria"/>
              </a:rPr>
              <a:t>in</a:t>
            </a:r>
            <a:r>
              <a:rPr sz="2800" spc="-15" dirty="0">
                <a:latin typeface="Cambria"/>
                <a:cs typeface="Cambria"/>
              </a:rPr>
              <a:t>s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"/>
                <a:cs typeface="Cambria"/>
              </a:rPr>
              <a:t>b</a:t>
            </a:r>
            <a:r>
              <a:rPr sz="2800" dirty="0">
                <a:latin typeface="Cambria"/>
                <a:cs typeface="Cambria"/>
              </a:rPr>
              <a:t>o</a:t>
            </a:r>
            <a:r>
              <a:rPr sz="2800" spc="-5" dirty="0">
                <a:latin typeface="Cambria"/>
                <a:cs typeface="Cambria"/>
              </a:rPr>
              <a:t>t</a:t>
            </a:r>
            <a:r>
              <a:rPr sz="2800" spc="-20" dirty="0">
                <a:latin typeface="Cambria"/>
                <a:cs typeface="Cambria"/>
              </a:rPr>
              <a:t>h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1375" y="2459038"/>
            <a:ext cx="176213" cy="2222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18442" name="object 10"/>
          <p:cNvSpPr txBox="1">
            <a:spLocks noChangeArrowheads="1"/>
          </p:cNvSpPr>
          <p:nvPr/>
        </p:nvSpPr>
        <p:spPr bwMode="auto">
          <a:xfrm>
            <a:off x="1127125" y="2422525"/>
            <a:ext cx="33655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2400" dirty="0" err="1">
                <a:latin typeface="Cambria" pitchFamily="18" charset="0"/>
              </a:rPr>
              <a:t>Oestrogen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(ethyl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estradiol</a:t>
            </a:r>
            <a:r>
              <a:rPr lang="en-US" sz="2400" dirty="0">
                <a:latin typeface="Cambria" pitchFamily="18" charset="0"/>
              </a:rPr>
              <a:t>/</a:t>
            </a:r>
            <a:r>
              <a:rPr lang="en-US" sz="2400" dirty="0" err="1">
                <a:latin typeface="Cambria" pitchFamily="18" charset="0"/>
              </a:rPr>
              <a:t>mestranol</a:t>
            </a:r>
            <a:r>
              <a:rPr lang="en-US" sz="2400" dirty="0">
                <a:latin typeface="Cambria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20-</a:t>
            </a:r>
          </a:p>
          <a:p>
            <a:pPr marL="12700"/>
            <a:r>
              <a:rPr lang="en-US" sz="2400" dirty="0">
                <a:latin typeface="Cambria" pitchFamily="18" charset="0"/>
              </a:rPr>
              <a:t>50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Mg.</a:t>
            </a:r>
          </a:p>
          <a:p>
            <a:pPr marL="12700">
              <a:spcBef>
                <a:spcPts val="588"/>
              </a:spcBef>
            </a:pPr>
            <a:r>
              <a:rPr lang="en-US" sz="2400" dirty="0">
                <a:latin typeface="Cambria" pitchFamily="18" charset="0"/>
              </a:rPr>
              <a:t>Progesterone(</a:t>
            </a:r>
            <a:r>
              <a:rPr lang="en-US" sz="2400" dirty="0" err="1">
                <a:latin typeface="Cambria" pitchFamily="18" charset="0"/>
              </a:rPr>
              <a:t>norethister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one,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norgestrel</a:t>
            </a:r>
            <a:r>
              <a:rPr lang="en-US" sz="2400" dirty="0">
                <a:latin typeface="Cambria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0.5-2mg.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41375" y="3632200"/>
            <a:ext cx="176213" cy="22383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4175" y="4424363"/>
            <a:ext cx="2249488" cy="430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75000"/>
              <a:buFont typeface="OpenSymbol"/>
              <a:buChar char="■"/>
              <a:tabLst>
                <a:tab pos="355600" algn="l"/>
              </a:tabLst>
              <a:defRPr/>
            </a:pPr>
            <a:r>
              <a:rPr sz="2800" spc="-30" dirty="0">
                <a:latin typeface="Cambria"/>
                <a:cs typeface="Cambria"/>
              </a:rPr>
              <a:t>A</a:t>
            </a:r>
            <a:r>
              <a:rPr sz="2800" spc="-15" dirty="0">
                <a:latin typeface="Cambria"/>
                <a:cs typeface="Cambria"/>
              </a:rPr>
              <a:t>v</a:t>
            </a:r>
            <a:r>
              <a:rPr sz="2800" spc="-5" dirty="0">
                <a:latin typeface="Cambria"/>
                <a:cs typeface="Cambria"/>
              </a:rPr>
              <a:t>aila</a:t>
            </a:r>
            <a:r>
              <a:rPr sz="2800" dirty="0">
                <a:latin typeface="Cambria"/>
                <a:cs typeface="Cambria"/>
              </a:rPr>
              <a:t>b</a:t>
            </a:r>
            <a:r>
              <a:rPr sz="2800" spc="-10" dirty="0">
                <a:latin typeface="Cambria"/>
                <a:cs typeface="Cambria"/>
              </a:rPr>
              <a:t>i</a:t>
            </a:r>
            <a:r>
              <a:rPr sz="2800" spc="5" dirty="0">
                <a:latin typeface="Cambria"/>
                <a:cs typeface="Cambria"/>
              </a:rPr>
              <a:t>l</a:t>
            </a:r>
            <a:r>
              <a:rPr sz="2800" spc="-10" dirty="0">
                <a:latin typeface="Cambria"/>
                <a:cs typeface="Cambria"/>
              </a:rPr>
              <a:t>i</a:t>
            </a:r>
            <a:r>
              <a:rPr sz="2800" spc="-5" dirty="0">
                <a:latin typeface="Cambria"/>
                <a:cs typeface="Cambria"/>
              </a:rPr>
              <a:t>t</a:t>
            </a:r>
            <a:r>
              <a:rPr sz="2800" spc="-15" dirty="0">
                <a:latin typeface="Cambria"/>
                <a:cs typeface="Cambria"/>
              </a:rPr>
              <a:t>y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1375" y="4954588"/>
            <a:ext cx="176213" cy="2222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18446" name="object 14"/>
          <p:cNvSpPr txBox="1">
            <a:spLocks noChangeArrowheads="1"/>
          </p:cNvSpPr>
          <p:nvPr/>
        </p:nvSpPr>
        <p:spPr bwMode="auto">
          <a:xfrm>
            <a:off x="1127125" y="4918075"/>
            <a:ext cx="34925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2400" dirty="0">
                <a:latin typeface="Cambria" pitchFamily="18" charset="0"/>
              </a:rPr>
              <a:t>MALA-N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(21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Tab)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&amp;</a:t>
            </a:r>
          </a:p>
          <a:p>
            <a:pPr marL="12700"/>
            <a:r>
              <a:rPr lang="en-US" sz="2400" dirty="0">
                <a:latin typeface="Cambria" pitchFamily="18" charset="0"/>
              </a:rPr>
              <a:t>MALA-D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(28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Tab-7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ferrous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fumarate</a:t>
            </a:r>
            <a:r>
              <a:rPr lang="en-US" sz="2400" dirty="0">
                <a:latin typeface="Cambria" pitchFamily="18" charset="0"/>
              </a:rPr>
              <a:t>)</a:t>
            </a:r>
          </a:p>
        </p:txBody>
      </p:sp>
      <p:sp>
        <p:nvSpPr>
          <p:cNvPr id="18447" name="object 15"/>
          <p:cNvSpPr>
            <a:spLocks noChangeArrowheads="1"/>
          </p:cNvSpPr>
          <p:nvPr/>
        </p:nvSpPr>
        <p:spPr bwMode="auto">
          <a:xfrm>
            <a:off x="4724400" y="1905000"/>
            <a:ext cx="4125913" cy="36576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object 16"/>
          <p:cNvSpPr txBox="1"/>
          <p:nvPr/>
        </p:nvSpPr>
        <p:spPr>
          <a:xfrm>
            <a:off x="611188" y="6518275"/>
            <a:ext cx="1381125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5" dirty="0"/>
              <a:t>COMB</a:t>
            </a:r>
            <a:r>
              <a:rPr lang="en-IN" dirty="0"/>
              <a:t>I</a:t>
            </a:r>
            <a:r>
              <a:rPr lang="en-IN" spc="-40" dirty="0"/>
              <a:t>N</a:t>
            </a:r>
            <a:r>
              <a:rPr lang="en-IN" spc="-25" dirty="0"/>
              <a:t>E</a:t>
            </a:r>
            <a:r>
              <a:rPr lang="en-IN" dirty="0"/>
              <a:t>D PILL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b="1" spc="-35" dirty="0">
                <a:latin typeface="Cambria"/>
                <a:cs typeface="Cambria"/>
              </a:rPr>
              <a:t>D</a:t>
            </a:r>
            <a:r>
              <a:rPr lang="en-IN" b="1" dirty="0">
                <a:latin typeface="Cambria"/>
                <a:cs typeface="Cambria"/>
              </a:rPr>
              <a:t>o</a:t>
            </a:r>
            <a:r>
              <a:rPr lang="en-IN" b="1" spc="-25" dirty="0">
                <a:latin typeface="Cambria"/>
                <a:cs typeface="Cambria"/>
              </a:rPr>
              <a:t>s</a:t>
            </a:r>
            <a:r>
              <a:rPr lang="en-IN" b="1" spc="-20" dirty="0">
                <a:latin typeface="Cambria"/>
                <a:cs typeface="Cambria"/>
              </a:rPr>
              <a:t>ag</a:t>
            </a:r>
            <a:r>
              <a:rPr lang="en-IN" b="1" spc="-15" dirty="0">
                <a:latin typeface="Cambria"/>
                <a:cs typeface="Cambria"/>
              </a:rPr>
              <a:t>e-</a:t>
            </a:r>
          </a:p>
          <a:p>
            <a:pPr marL="12700"/>
            <a:r>
              <a:rPr lang="en-US" dirty="0">
                <a:latin typeface="Cambria" pitchFamily="18" charset="0"/>
              </a:rPr>
              <a:t>Everyday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orally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night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21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days.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from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5</a:t>
            </a:r>
            <a:r>
              <a:rPr lang="en-US" baseline="28000" dirty="0">
                <a:latin typeface="Cambria" pitchFamily="18" charset="0"/>
              </a:rPr>
              <a:t>th</a:t>
            </a:r>
            <a:r>
              <a:rPr lang="en-US" baseline="28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Cambria" pitchFamily="18" charset="0"/>
              </a:rPr>
              <a:t>day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25</a:t>
            </a:r>
            <a:r>
              <a:rPr lang="en-US" baseline="28000" dirty="0">
                <a:latin typeface="Cambria" pitchFamily="18" charset="0"/>
              </a:rPr>
              <a:t>th</a:t>
            </a:r>
            <a:r>
              <a:rPr lang="en-US" baseline="28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Cambria" pitchFamily="18" charset="0"/>
              </a:rPr>
              <a:t>day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cycle)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7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break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MALA-N</a:t>
            </a:r>
          </a:p>
          <a:p>
            <a:pPr marL="12700">
              <a:spcBef>
                <a:spcPts val="588"/>
              </a:spcBef>
            </a:pPr>
            <a:r>
              <a:rPr lang="en-US" dirty="0">
                <a:latin typeface="Cambria" pitchFamily="18" charset="0"/>
              </a:rPr>
              <a:t>During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bleeding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occurs,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which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menstrual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bleeding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withdrawal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bleeding.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355600"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3200" dirty="0">
                <a:latin typeface="Cambria" pitchFamily="18" charset="0"/>
              </a:rPr>
              <a:t>MECHANISM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OF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ACTION.</a:t>
            </a:r>
          </a:p>
          <a:p>
            <a:pPr marL="355600">
              <a:lnSpc>
                <a:spcPct val="121000"/>
              </a:lnSpc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Prevents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Ovulation.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Prevents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Implantation.</a:t>
            </a:r>
          </a:p>
          <a:p>
            <a:pPr marL="355600">
              <a:spcBef>
                <a:spcPts val="588"/>
              </a:spcBef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Makes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cervical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secretions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thick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viscid</a:t>
            </a:r>
          </a:p>
          <a:p>
            <a:pPr marL="355600"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prevent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entry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sperm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female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genital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tract.</a:t>
            </a:r>
            <a:endParaRPr lang="en-IN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30" dirty="0"/>
              <a:t>S</a:t>
            </a:r>
            <a:r>
              <a:rPr lang="en-IN" spc="-25" dirty="0"/>
              <a:t>E</a:t>
            </a:r>
            <a:r>
              <a:rPr lang="en-IN" spc="-5" dirty="0"/>
              <a:t>QU</a:t>
            </a:r>
            <a:r>
              <a:rPr lang="en-IN" dirty="0"/>
              <a:t>E</a:t>
            </a:r>
            <a:r>
              <a:rPr lang="en-IN" spc="-40" dirty="0"/>
              <a:t>N</a:t>
            </a:r>
            <a:r>
              <a:rPr lang="en-IN" spc="-5" dirty="0"/>
              <a:t>TI</a:t>
            </a:r>
            <a:r>
              <a:rPr lang="en-IN" spc="-10" dirty="0"/>
              <a:t>A</a:t>
            </a:r>
            <a:r>
              <a:rPr lang="en-IN" dirty="0"/>
              <a:t>L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spc="-5" dirty="0"/>
              <a:t>PI</a:t>
            </a:r>
            <a:r>
              <a:rPr lang="en-IN" spc="-10" dirty="0"/>
              <a:t>L</a:t>
            </a:r>
            <a:r>
              <a:rPr lang="en-IN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355600"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High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estrogen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moderate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progesterone.</a:t>
            </a:r>
          </a:p>
          <a:p>
            <a:pPr marL="355600">
              <a:spcBef>
                <a:spcPts val="688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b="1" dirty="0">
                <a:latin typeface="Cambria" pitchFamily="18" charset="0"/>
              </a:rPr>
              <a:t>Dose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oestrogen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5</a:t>
            </a:r>
            <a:r>
              <a:rPr lang="en-US" sz="2400" baseline="30000" dirty="0">
                <a:latin typeface="Cambria" pitchFamily="18" charset="0"/>
              </a:rPr>
              <a:t>th</a:t>
            </a:r>
            <a:r>
              <a:rPr lang="en-US" dirty="0">
                <a:latin typeface="Cambria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15</a:t>
            </a:r>
            <a:r>
              <a:rPr lang="en-US" sz="2400" baseline="30000" dirty="0">
                <a:latin typeface="Cambria" pitchFamily="18" charset="0"/>
              </a:rPr>
              <a:t>th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Cambria" pitchFamily="18" charset="0"/>
              </a:rPr>
              <a:t>day,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both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oestrogen+progesterone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days.</a:t>
            </a:r>
          </a:p>
          <a:p>
            <a:pPr marL="355600">
              <a:spcBef>
                <a:spcPts val="700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High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incidence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endometrial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carcinoma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used.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12700">
              <a:buNone/>
            </a:pPr>
            <a:r>
              <a:rPr lang="en-US" b="1" dirty="0">
                <a:latin typeface="Cambria" pitchFamily="18" charset="0"/>
              </a:rPr>
              <a:t>MICRO-PILL.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Only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progesterone.</a:t>
            </a:r>
          </a:p>
          <a:p>
            <a:pPr marL="12700">
              <a:spcBef>
                <a:spcPts val="588"/>
              </a:spcBef>
              <a:buNone/>
            </a:pPr>
            <a:r>
              <a:rPr lang="en-US" b="1" dirty="0">
                <a:latin typeface="Cambria" pitchFamily="18" charset="0"/>
              </a:rPr>
              <a:t>Dose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daily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through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whole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menstrual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cycle.</a:t>
            </a:r>
          </a:p>
          <a:p>
            <a:pPr marL="12700" algn="just">
              <a:spcBef>
                <a:spcPts val="600"/>
              </a:spcBef>
              <a:buNone/>
            </a:pPr>
            <a:r>
              <a:rPr lang="en-US" b="1" dirty="0">
                <a:latin typeface="Cambria" pitchFamily="18" charset="0"/>
              </a:rPr>
              <a:t>Action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ovulation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inhibited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prevents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fertility.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Makes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cervical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mucosa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thick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decrease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motility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fallopian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tube</a:t>
            </a:r>
            <a:endParaRPr lang="en-IN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35" dirty="0"/>
              <a:t>P</a:t>
            </a:r>
            <a:r>
              <a:rPr lang="en-IN" spc="-5" dirty="0"/>
              <a:t>OS</a:t>
            </a:r>
            <a:r>
              <a:rPr lang="en-IN" dirty="0"/>
              <a:t>T</a:t>
            </a:r>
            <a:r>
              <a:rPr lang="en-IN" spc="-5" dirty="0"/>
              <a:t>CO</a:t>
            </a:r>
            <a:r>
              <a:rPr lang="en-IN" spc="-10" dirty="0"/>
              <a:t>I</a:t>
            </a:r>
            <a:r>
              <a:rPr lang="en-IN" dirty="0"/>
              <a:t>T</a:t>
            </a:r>
            <a:r>
              <a:rPr lang="en-IN" spc="-35" dirty="0"/>
              <a:t>A</a:t>
            </a:r>
            <a:r>
              <a:rPr lang="en-IN" spc="-25" dirty="0"/>
              <a:t>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55600"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Within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72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hrs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unprotected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intercourse.</a:t>
            </a:r>
          </a:p>
          <a:p>
            <a:pPr marL="355600">
              <a:spcBef>
                <a:spcPts val="688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Dose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combined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pills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immediately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followed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pill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after12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hrs.</a:t>
            </a:r>
          </a:p>
          <a:p>
            <a:pPr marL="355600">
              <a:spcBef>
                <a:spcPts val="700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Indication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only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emergency–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rape,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contraceptive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failure,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unprotected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sex.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55600"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3200" b="1" dirty="0">
                <a:latin typeface="Cambria" pitchFamily="18" charset="0"/>
              </a:rPr>
              <a:t>Mechanism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ambria" pitchFamily="18" charset="0"/>
              </a:rPr>
              <a:t>of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ambria" pitchFamily="18" charset="0"/>
              </a:rPr>
              <a:t>action.</a:t>
            </a:r>
            <a:endParaRPr lang="en-US" sz="3200" dirty="0">
              <a:latin typeface="Cambria" pitchFamily="18" charset="0"/>
            </a:endParaRPr>
          </a:p>
          <a:p>
            <a:pPr marL="355600">
              <a:spcBef>
                <a:spcPts val="600"/>
              </a:spcBef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Prevents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fertilization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implantation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hypermotility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fallopian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tube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uterus.</a:t>
            </a:r>
          </a:p>
          <a:p>
            <a:pPr marL="355600">
              <a:spcBef>
                <a:spcPts val="600"/>
              </a:spcBef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ovulation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fertilization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occurred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prevents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implantation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blastocyst</a:t>
            </a:r>
            <a:endParaRPr lang="en-IN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latin typeface="Cambria"/>
                <a:cs typeface="Cambria"/>
              </a:rPr>
              <a:t>O</a:t>
            </a:r>
            <a:r>
              <a:rPr lang="en-IN" spc="-5" dirty="0">
                <a:latin typeface="Cambria"/>
                <a:cs typeface="Cambria"/>
              </a:rPr>
              <a:t>C</a:t>
            </a:r>
            <a:r>
              <a:rPr lang="en-IN" spc="-25" dirty="0">
                <a:latin typeface="Cambria"/>
                <a:cs typeface="Cambria"/>
              </a:rPr>
              <a:t>P</a:t>
            </a:r>
            <a:br>
              <a:rPr lang="en-IN" dirty="0">
                <a:latin typeface="Cambria"/>
                <a:cs typeface="Cambria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556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IN" b="1" spc="-30" dirty="0">
                <a:latin typeface="Cambria"/>
                <a:cs typeface="Cambria"/>
              </a:rPr>
              <a:t>A</a:t>
            </a:r>
            <a:r>
              <a:rPr lang="en-IN" b="1" spc="-5" dirty="0">
                <a:latin typeface="Cambria"/>
                <a:cs typeface="Cambria"/>
              </a:rPr>
              <a:t>d</a:t>
            </a:r>
            <a:r>
              <a:rPr lang="en-IN" b="1" spc="-15" dirty="0">
                <a:latin typeface="Cambria"/>
                <a:cs typeface="Cambria"/>
              </a:rPr>
              <a:t>v</a:t>
            </a:r>
            <a:r>
              <a:rPr lang="en-IN" b="1" spc="-25" dirty="0">
                <a:latin typeface="Cambria"/>
                <a:cs typeface="Cambria"/>
              </a:rPr>
              <a:t>an</a:t>
            </a:r>
            <a:r>
              <a:rPr lang="en-IN" b="1" spc="-5" dirty="0">
                <a:latin typeface="Cambria"/>
                <a:cs typeface="Cambria"/>
              </a:rPr>
              <a:t>ta</a:t>
            </a:r>
            <a:r>
              <a:rPr lang="en-IN" b="1" spc="-10" dirty="0">
                <a:latin typeface="Cambria"/>
                <a:cs typeface="Cambria"/>
              </a:rPr>
              <a:t>g</a:t>
            </a:r>
            <a:r>
              <a:rPr lang="en-IN" b="1" spc="-15" dirty="0">
                <a:latin typeface="Cambria"/>
                <a:cs typeface="Cambria"/>
              </a:rPr>
              <a:t>e</a:t>
            </a:r>
            <a:r>
              <a:rPr lang="en-IN" b="1" dirty="0">
                <a:latin typeface="Cambria"/>
                <a:cs typeface="Cambria"/>
              </a:rPr>
              <a:t>s</a:t>
            </a:r>
            <a:r>
              <a:rPr lang="en-IN" dirty="0">
                <a:latin typeface="Cambria"/>
                <a:cs typeface="Cambria"/>
              </a:rPr>
              <a:t>–</a:t>
            </a:r>
            <a:r>
              <a:rPr lang="en-IN" spc="-90" dirty="0">
                <a:latin typeface="Times New Roman"/>
                <a:cs typeface="Times New Roman"/>
              </a:rPr>
              <a:t> </a:t>
            </a:r>
            <a:r>
              <a:rPr lang="en-IN" spc="-25" dirty="0">
                <a:latin typeface="Cambria"/>
                <a:cs typeface="Cambria"/>
              </a:rPr>
              <a:t>10</a:t>
            </a:r>
            <a:r>
              <a:rPr lang="en-IN" spc="-20" dirty="0">
                <a:latin typeface="Cambria"/>
                <a:cs typeface="Cambria"/>
              </a:rPr>
              <a:t>0</a:t>
            </a:r>
            <a:r>
              <a:rPr lang="en-IN" spc="-95" dirty="0">
                <a:latin typeface="Times New Roman"/>
                <a:cs typeface="Times New Roman"/>
              </a:rPr>
              <a:t> % </a:t>
            </a:r>
            <a:r>
              <a:rPr lang="en-IN" spc="-15" dirty="0" err="1">
                <a:latin typeface="Cambria"/>
                <a:cs typeface="Cambria"/>
              </a:rPr>
              <a:t>effe</a:t>
            </a:r>
            <a:r>
              <a:rPr lang="en-IN" spc="-25" dirty="0" err="1">
                <a:latin typeface="Cambria"/>
                <a:cs typeface="Cambria"/>
              </a:rPr>
              <a:t>c</a:t>
            </a:r>
            <a:r>
              <a:rPr lang="en-IN" spc="-5" dirty="0" err="1">
                <a:latin typeface="Cambria"/>
                <a:cs typeface="Cambria"/>
              </a:rPr>
              <a:t>t</a:t>
            </a:r>
            <a:r>
              <a:rPr lang="en-IN" dirty="0" err="1">
                <a:latin typeface="Cambria"/>
                <a:cs typeface="Cambria"/>
              </a:rPr>
              <a:t>i</a:t>
            </a:r>
            <a:r>
              <a:rPr lang="en-IN" spc="-20" dirty="0" err="1">
                <a:latin typeface="Cambria"/>
                <a:cs typeface="Cambria"/>
              </a:rPr>
              <a:t>v</a:t>
            </a:r>
            <a:r>
              <a:rPr lang="en-IN" spc="-10" dirty="0" err="1">
                <a:latin typeface="Cambria"/>
                <a:cs typeface="Cambria"/>
              </a:rPr>
              <a:t>i</a:t>
            </a:r>
            <a:r>
              <a:rPr lang="en-IN" spc="-5" dirty="0" err="1">
                <a:latin typeface="Cambria"/>
                <a:cs typeface="Cambria"/>
              </a:rPr>
              <a:t>ty</a:t>
            </a:r>
            <a:endParaRPr lang="en-IN" dirty="0">
              <a:latin typeface="Cambria"/>
              <a:cs typeface="Cambria"/>
            </a:endParaRPr>
          </a:p>
          <a:p>
            <a:pPr marL="12700">
              <a:lnSpc>
                <a:spcPct val="121000"/>
              </a:lnSpc>
            </a:pPr>
            <a:r>
              <a:rPr lang="en-IN" b="1" spc="-25" dirty="0" err="1">
                <a:latin typeface="Cambria"/>
                <a:cs typeface="Cambria"/>
              </a:rPr>
              <a:t>D</a:t>
            </a:r>
            <a:r>
              <a:rPr lang="en-IN" b="1" spc="-10" dirty="0" err="1">
                <a:latin typeface="Cambria"/>
                <a:cs typeface="Cambria"/>
              </a:rPr>
              <a:t>i</a:t>
            </a:r>
            <a:r>
              <a:rPr lang="en-IN" b="1" spc="-15" dirty="0" err="1">
                <a:latin typeface="Cambria"/>
                <a:cs typeface="Cambria"/>
              </a:rPr>
              <a:t>s</a:t>
            </a:r>
            <a:r>
              <a:rPr lang="en-IN" b="1" spc="-15" dirty="0">
                <a:latin typeface="Cambria"/>
                <a:cs typeface="Cambria"/>
              </a:rPr>
              <a:t>-</a:t>
            </a:r>
            <a:r>
              <a:rPr lang="en-IN" b="1" spc="-30" dirty="0">
                <a:latin typeface="Cambria"/>
                <a:cs typeface="Cambria"/>
              </a:rPr>
              <a:t>A</a:t>
            </a:r>
            <a:r>
              <a:rPr lang="en-IN" b="1" spc="-5" dirty="0">
                <a:latin typeface="Cambria"/>
                <a:cs typeface="Cambria"/>
              </a:rPr>
              <a:t>d</a:t>
            </a:r>
            <a:r>
              <a:rPr lang="en-IN" b="1" spc="-15" dirty="0">
                <a:latin typeface="Cambria"/>
                <a:cs typeface="Cambria"/>
              </a:rPr>
              <a:t>v</a:t>
            </a:r>
            <a:r>
              <a:rPr lang="en-IN" b="1" spc="-25" dirty="0">
                <a:latin typeface="Cambria"/>
                <a:cs typeface="Cambria"/>
              </a:rPr>
              <a:t>an</a:t>
            </a:r>
            <a:r>
              <a:rPr lang="en-IN" b="1" spc="-5" dirty="0">
                <a:latin typeface="Cambria"/>
                <a:cs typeface="Cambria"/>
              </a:rPr>
              <a:t>ta</a:t>
            </a:r>
            <a:r>
              <a:rPr lang="en-IN" b="1" spc="-10" dirty="0">
                <a:latin typeface="Cambria"/>
                <a:cs typeface="Cambria"/>
              </a:rPr>
              <a:t>g</a:t>
            </a:r>
            <a:r>
              <a:rPr lang="en-IN" b="1" spc="-15" dirty="0">
                <a:latin typeface="Cambria"/>
                <a:cs typeface="Cambria"/>
              </a:rPr>
              <a:t>e</a:t>
            </a:r>
            <a:r>
              <a:rPr lang="en-IN" b="1" spc="-25" dirty="0">
                <a:latin typeface="Cambria"/>
                <a:cs typeface="Cambria"/>
              </a:rPr>
              <a:t>s</a:t>
            </a:r>
            <a:r>
              <a:rPr lang="en-IN" b="1" spc="-10" dirty="0">
                <a:latin typeface="Cambria"/>
                <a:cs typeface="Cambria"/>
              </a:rPr>
              <a:t>.</a:t>
            </a:r>
            <a:r>
              <a:rPr lang="en-IN" spc="-9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Cambria"/>
                <a:cs typeface="Cambria"/>
              </a:rPr>
              <a:t>–</a:t>
            </a:r>
            <a:r>
              <a:rPr lang="en-US" dirty="0">
                <a:latin typeface="Cambria" pitchFamily="18" charset="0"/>
              </a:rPr>
              <a:t>Hypertension.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Thromboembolism</a:t>
            </a:r>
            <a:r>
              <a:rPr lang="en-US" dirty="0">
                <a:latin typeface="Cambria" pitchFamily="18" charset="0"/>
              </a:rPr>
              <a:t>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Metabolic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effects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diabetes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obesity.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Carcinogenic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effect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breast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cervix.</a:t>
            </a:r>
          </a:p>
          <a:p>
            <a:pPr marL="355600">
              <a:lnSpc>
                <a:spcPts val="3329"/>
              </a:lnSpc>
              <a:spcBef>
                <a:spcPts val="700"/>
              </a:spcBef>
              <a:buClr>
                <a:srgbClr val="980000"/>
              </a:buClr>
              <a:buSzPct val="75000"/>
              <a:buNone/>
              <a:tabLst>
                <a:tab pos="355600" algn="l"/>
              </a:tabLst>
              <a:defRPr/>
            </a:pPr>
            <a:endParaRPr lang="en-IN" dirty="0">
              <a:latin typeface="Cambria"/>
              <a:cs typeface="Cambria"/>
            </a:endParaRPr>
          </a:p>
          <a:p>
            <a:endParaRPr lang="en-IN" dirty="0">
              <a:latin typeface="Cambria"/>
              <a:cs typeface="Cambria"/>
            </a:endParaRP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2700">
              <a:buNone/>
            </a:pPr>
            <a:r>
              <a:rPr lang="en-IN" b="1" spc="-10" dirty="0">
                <a:latin typeface="Cambria"/>
                <a:cs typeface="Cambria"/>
              </a:rPr>
              <a:t>C</a:t>
            </a:r>
            <a:r>
              <a:rPr lang="en-IN" b="1" dirty="0">
                <a:latin typeface="Cambria"/>
                <a:cs typeface="Cambria"/>
              </a:rPr>
              <a:t>o</a:t>
            </a:r>
            <a:r>
              <a:rPr lang="en-IN" b="1" spc="-25" dirty="0">
                <a:latin typeface="Cambria"/>
                <a:cs typeface="Cambria"/>
              </a:rPr>
              <a:t>n</a:t>
            </a:r>
            <a:r>
              <a:rPr lang="en-IN" b="1" spc="-5" dirty="0">
                <a:latin typeface="Cambria"/>
                <a:cs typeface="Cambria"/>
              </a:rPr>
              <a:t>t</a:t>
            </a:r>
            <a:r>
              <a:rPr lang="en-IN" b="1" dirty="0">
                <a:latin typeface="Cambria"/>
                <a:cs typeface="Cambria"/>
              </a:rPr>
              <a:t>r</a:t>
            </a:r>
            <a:r>
              <a:rPr lang="en-IN" b="1" spc="-5" dirty="0">
                <a:latin typeface="Cambria"/>
                <a:cs typeface="Cambria"/>
              </a:rPr>
              <a:t>a</a:t>
            </a:r>
            <a:r>
              <a:rPr lang="en-IN" b="1" dirty="0">
                <a:latin typeface="Cambria"/>
                <a:cs typeface="Cambria"/>
              </a:rPr>
              <a:t>-</a:t>
            </a:r>
            <a:r>
              <a:rPr lang="en-IN" b="1" spc="-10" dirty="0">
                <a:latin typeface="Cambria"/>
                <a:cs typeface="Cambria"/>
              </a:rPr>
              <a:t>i</a:t>
            </a:r>
            <a:r>
              <a:rPr lang="en-IN" b="1" spc="-15" dirty="0">
                <a:latin typeface="Cambria"/>
                <a:cs typeface="Cambria"/>
              </a:rPr>
              <a:t>nd</a:t>
            </a:r>
            <a:r>
              <a:rPr lang="en-IN" b="1" spc="-5" dirty="0">
                <a:latin typeface="Cambria"/>
                <a:cs typeface="Cambria"/>
              </a:rPr>
              <a:t>icat</a:t>
            </a:r>
            <a:r>
              <a:rPr lang="en-IN" b="1" spc="-10" dirty="0">
                <a:latin typeface="Cambria"/>
                <a:cs typeface="Cambria"/>
              </a:rPr>
              <a:t>i</a:t>
            </a:r>
            <a:r>
              <a:rPr lang="en-IN" b="1" dirty="0">
                <a:latin typeface="Cambria"/>
                <a:cs typeface="Cambria"/>
              </a:rPr>
              <a:t>o</a:t>
            </a:r>
            <a:r>
              <a:rPr lang="en-IN" b="1" spc="-25" dirty="0">
                <a:latin typeface="Cambria"/>
                <a:cs typeface="Cambria"/>
              </a:rPr>
              <a:t>n</a:t>
            </a:r>
            <a:r>
              <a:rPr lang="en-IN" b="1" spc="-10" dirty="0">
                <a:latin typeface="Cambria"/>
                <a:cs typeface="Cambria"/>
              </a:rPr>
              <a:t>s</a:t>
            </a:r>
          </a:p>
          <a:p>
            <a:pPr marL="12700"/>
            <a:r>
              <a:rPr lang="en-US" dirty="0">
                <a:latin typeface="Cambria" pitchFamily="18" charset="0"/>
              </a:rPr>
              <a:t>Women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having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carcinoma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breast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uterus.</a:t>
            </a:r>
          </a:p>
          <a:p>
            <a:pPr marL="12700">
              <a:lnSpc>
                <a:spcPct val="121000"/>
              </a:lnSpc>
              <a:spcBef>
                <a:spcPts val="13"/>
              </a:spcBef>
            </a:pPr>
            <a:r>
              <a:rPr lang="en-US" dirty="0">
                <a:latin typeface="Cambria" pitchFamily="18" charset="0"/>
              </a:rPr>
              <a:t>Liver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diseases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Hyperlipidemia</a:t>
            </a:r>
            <a:r>
              <a:rPr lang="en-US" dirty="0">
                <a:latin typeface="Cambria" pitchFamily="18" charset="0"/>
              </a:rPr>
              <a:t>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group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above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35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yrs.</a:t>
            </a: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pc="-40" dirty="0"/>
              <a:t>D</a:t>
            </a:r>
            <a:r>
              <a:rPr lang="en-IN" spc="-20" dirty="0"/>
              <a:t>E</a:t>
            </a:r>
            <a:r>
              <a:rPr lang="en-IN" spc="-10" dirty="0"/>
              <a:t>P</a:t>
            </a:r>
            <a:r>
              <a:rPr lang="en-IN" spc="-5" dirty="0"/>
              <a:t>O</a:t>
            </a:r>
            <a:r>
              <a:rPr lang="en-IN" dirty="0"/>
              <a:t>T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spc="-5" dirty="0"/>
              <a:t>PR</a:t>
            </a:r>
            <a:r>
              <a:rPr lang="en-IN" dirty="0"/>
              <a:t>E</a:t>
            </a:r>
            <a:r>
              <a:rPr lang="en-IN" spc="-10" dirty="0"/>
              <a:t>P</a:t>
            </a:r>
            <a:r>
              <a:rPr lang="en-IN" spc="-5" dirty="0"/>
              <a:t>A</a:t>
            </a:r>
            <a:r>
              <a:rPr lang="en-IN" spc="-15" dirty="0"/>
              <a:t>R</a:t>
            </a:r>
            <a:r>
              <a:rPr lang="en-IN" spc="-5" dirty="0"/>
              <a:t>A</a:t>
            </a:r>
            <a:r>
              <a:rPr lang="en-IN" spc="-10" dirty="0"/>
              <a:t>T</a:t>
            </a:r>
            <a:r>
              <a:rPr lang="en-IN" spc="-5" dirty="0"/>
              <a:t>IO</a:t>
            </a:r>
            <a:r>
              <a:rPr lang="en-IN" spc="-10" dirty="0"/>
              <a:t>N</a:t>
            </a:r>
            <a:r>
              <a:rPr lang="en-IN" spc="-15" dirty="0"/>
              <a:t>.</a:t>
            </a:r>
            <a:br>
              <a:rPr lang="en-IN" spc="-15" dirty="0"/>
            </a:br>
            <a:r>
              <a:rPr lang="en-IN" spc="-25" dirty="0"/>
              <a:t>I</a:t>
            </a:r>
            <a:r>
              <a:rPr lang="en-IN" spc="-40" dirty="0"/>
              <a:t>N</a:t>
            </a:r>
            <a:r>
              <a:rPr lang="en-IN" spc="-5" dirty="0"/>
              <a:t>J</a:t>
            </a:r>
            <a:r>
              <a:rPr lang="en-IN" dirty="0"/>
              <a:t>E</a:t>
            </a:r>
            <a:r>
              <a:rPr lang="en-IN" spc="-30" dirty="0"/>
              <a:t>C</a:t>
            </a:r>
            <a:r>
              <a:rPr lang="en-IN" spc="-5" dirty="0"/>
              <a:t>TA</a:t>
            </a:r>
            <a:r>
              <a:rPr lang="en-IN" dirty="0"/>
              <a:t>B</a:t>
            </a:r>
            <a:r>
              <a:rPr lang="en-IN" spc="-5" dirty="0"/>
              <a:t>L</a:t>
            </a:r>
            <a:r>
              <a:rPr lang="en-IN" spc="-25" dirty="0"/>
              <a:t>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55600"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Oily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solutions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given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intramuscularly.</a:t>
            </a:r>
          </a:p>
          <a:p>
            <a:pPr marL="355600">
              <a:spcBef>
                <a:spcPts val="688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 err="1">
                <a:latin typeface="Cambria" pitchFamily="18" charset="0"/>
              </a:rPr>
              <a:t>Progestrin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</a:p>
          <a:p>
            <a:pPr marL="355600">
              <a:spcBef>
                <a:spcPts val="700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 err="1">
                <a:latin typeface="Cambria" pitchFamily="18" charset="0"/>
              </a:rPr>
              <a:t>Medroxyprogesterone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acetate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(DMPA)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every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3-6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months,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150-400mg.</a:t>
            </a:r>
          </a:p>
          <a:p>
            <a:pPr marL="355600">
              <a:spcBef>
                <a:spcPts val="688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 err="1">
                <a:latin typeface="Cambria" pitchFamily="18" charset="0"/>
              </a:rPr>
              <a:t>Norethindrone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enanthate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(NET-EN)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every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3</a:t>
            </a:r>
          </a:p>
          <a:p>
            <a:pPr marL="355600" algn="ctr"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months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200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>
                <a:latin typeface="Cambria"/>
                <a:cs typeface="Cambria"/>
              </a:rPr>
              <a:t>C</a:t>
            </a:r>
            <a:r>
              <a:rPr lang="en-IN" spc="-5" dirty="0">
                <a:latin typeface="Cambria"/>
                <a:cs typeface="Cambria"/>
              </a:rPr>
              <a:t>om</a:t>
            </a:r>
            <a:r>
              <a:rPr lang="en-IN" spc="-10" dirty="0">
                <a:latin typeface="Cambria"/>
                <a:cs typeface="Cambria"/>
              </a:rPr>
              <a:t>b</a:t>
            </a:r>
            <a:r>
              <a:rPr lang="en-IN" spc="-20" dirty="0">
                <a:latin typeface="Cambria"/>
                <a:cs typeface="Cambria"/>
              </a:rPr>
              <a:t>in</a:t>
            </a:r>
            <a:r>
              <a:rPr lang="en-IN" spc="-15" dirty="0">
                <a:latin typeface="Cambria"/>
                <a:cs typeface="Cambria"/>
              </a:rPr>
              <a:t>e</a:t>
            </a:r>
            <a:r>
              <a:rPr lang="en-IN" dirty="0">
                <a:latin typeface="Cambria"/>
                <a:cs typeface="Cambria"/>
              </a:rPr>
              <a:t>d</a:t>
            </a:r>
          </a:p>
          <a:p>
            <a:pPr marL="12700"/>
            <a:r>
              <a:rPr lang="en-US" dirty="0">
                <a:latin typeface="Cambria" pitchFamily="18" charset="0"/>
              </a:rPr>
              <a:t>Both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estrogen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progesterone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monthly</a:t>
            </a:r>
          </a:p>
          <a:p>
            <a:pPr marL="12700">
              <a:spcBef>
                <a:spcPts val="600"/>
              </a:spcBef>
              <a:buNone/>
            </a:pPr>
            <a:r>
              <a:rPr lang="en-IN" b="1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M</a:t>
            </a:r>
            <a:r>
              <a:rPr lang="en-IN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O</a:t>
            </a:r>
            <a:r>
              <a:rPr lang="en-IN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</a:t>
            </a:r>
          </a:p>
          <a:p>
            <a:pPr marL="12700">
              <a:spcBef>
                <a:spcPts val="600"/>
              </a:spcBef>
              <a:buNone/>
            </a:pPr>
            <a:r>
              <a:rPr lang="en-US" dirty="0">
                <a:latin typeface="Cambria" pitchFamily="18" charset="0"/>
              </a:rPr>
              <a:t>Prevent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ovulation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alter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cervical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mucosal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secretions.</a:t>
            </a:r>
          </a:p>
          <a:p>
            <a:pPr marL="12700">
              <a:spcBef>
                <a:spcPts val="600"/>
              </a:spcBef>
              <a:buNone/>
            </a:pPr>
            <a:endParaRPr lang="en-IN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spcBef>
                <a:spcPts val="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DEFINITION :</a:t>
            </a:r>
          </a:p>
          <a:p>
            <a:pPr marL="355600">
              <a:spcBef>
                <a:spcPts val="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                      Prevention of pregnancy.</a:t>
            </a:r>
          </a:p>
          <a:p>
            <a:pPr marL="355600">
              <a:spcBef>
                <a:spcPts val="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AIM</a:t>
            </a:r>
          </a:p>
          <a:p>
            <a:pPr marL="584200">
              <a:lnSpc>
                <a:spcPct val="121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Family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Planning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Prevents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STD’S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–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AIDS.</a:t>
            </a:r>
          </a:p>
          <a:p>
            <a:pPr marL="584200">
              <a:lnSpc>
                <a:spcPts val="3713"/>
              </a:lnSpc>
              <a:spcBef>
                <a:spcPts val="913"/>
              </a:spcBef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Medical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Grounds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–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control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stress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of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pregnancy,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labour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&amp;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lactation.</a:t>
            </a:r>
          </a:p>
          <a:p>
            <a:pPr marL="1841500" fontAlgn="auto">
              <a:spcBef>
                <a:spcPts val="770"/>
              </a:spcBef>
              <a:spcAft>
                <a:spcPts val="0"/>
              </a:spcAft>
              <a:buNone/>
              <a:defRPr/>
            </a:pP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5" dirty="0"/>
              <a:t>SU</a:t>
            </a:r>
            <a:r>
              <a:rPr lang="en-IN" spc="-10" dirty="0"/>
              <a:t>B</a:t>
            </a:r>
            <a:r>
              <a:rPr lang="en-IN" spc="-25" dirty="0"/>
              <a:t>-DE</a:t>
            </a:r>
            <a:r>
              <a:rPr lang="en-IN" spc="-5" dirty="0"/>
              <a:t>RMA</a:t>
            </a:r>
            <a:r>
              <a:rPr lang="en-IN" dirty="0"/>
              <a:t>L</a:t>
            </a:r>
            <a:r>
              <a:rPr lang="en-IN" spc="-120" dirty="0">
                <a:latin typeface="Times New Roman"/>
                <a:cs typeface="Times New Roman"/>
              </a:rPr>
              <a:t> </a:t>
            </a:r>
            <a:r>
              <a:rPr lang="en-IN" spc="-5" dirty="0"/>
              <a:t>I</a:t>
            </a:r>
            <a:r>
              <a:rPr lang="en-IN" dirty="0"/>
              <a:t>M</a:t>
            </a:r>
            <a:r>
              <a:rPr lang="en-IN" spc="-15" dirty="0"/>
              <a:t>P</a:t>
            </a:r>
            <a:r>
              <a:rPr lang="en-IN" spc="-25" dirty="0"/>
              <a:t>LA</a:t>
            </a:r>
            <a:r>
              <a:rPr lang="en-IN" spc="-20" dirty="0"/>
              <a:t>N</a:t>
            </a:r>
            <a:r>
              <a:rPr lang="en-IN" spc="-5" dirty="0"/>
              <a:t>T</a:t>
            </a:r>
            <a:r>
              <a:rPr lang="en-IN" spc="-20" dirty="0"/>
              <a:t>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ambria" pitchFamily="18" charset="0"/>
              </a:rPr>
              <a:t>Types</a:t>
            </a:r>
          </a:p>
          <a:p>
            <a:r>
              <a:rPr lang="en-US" dirty="0">
                <a:latin typeface="Cambria" pitchFamily="18" charset="0"/>
              </a:rPr>
              <a:t>Norplant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flexible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silastic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(silicon)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tubes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55600"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Norplant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rods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levonorgesterol</a:t>
            </a:r>
            <a:endParaRPr lang="en-US" dirty="0">
              <a:latin typeface="Cambria" pitchFamily="18" charset="0"/>
            </a:endParaRPr>
          </a:p>
          <a:p>
            <a:pPr marL="355600">
              <a:spcBef>
                <a:spcPts val="688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Location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beneath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forearm.</a:t>
            </a:r>
          </a:p>
          <a:p>
            <a:pPr marL="355600">
              <a:spcBef>
                <a:spcPts val="700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Contraception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5-6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yrs.</a:t>
            </a: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25" dirty="0"/>
              <a:t>V</a:t>
            </a:r>
            <a:r>
              <a:rPr lang="en-IN" spc="-10" dirty="0"/>
              <a:t>A</a:t>
            </a:r>
            <a:r>
              <a:rPr lang="en-IN" spc="5" dirty="0"/>
              <a:t>G</a:t>
            </a:r>
            <a:r>
              <a:rPr lang="en-IN" spc="-20" dirty="0"/>
              <a:t>I</a:t>
            </a:r>
            <a:r>
              <a:rPr lang="en-IN" spc="-40" dirty="0"/>
              <a:t>N</a:t>
            </a:r>
            <a:r>
              <a:rPr lang="en-IN" spc="-10" dirty="0"/>
              <a:t>A</a:t>
            </a:r>
            <a:r>
              <a:rPr lang="en-IN" dirty="0"/>
              <a:t>L</a:t>
            </a:r>
            <a:r>
              <a:rPr lang="en-IN" spc="-130" dirty="0">
                <a:latin typeface="Times New Roman"/>
                <a:cs typeface="Times New Roman"/>
              </a:rPr>
              <a:t> </a:t>
            </a:r>
            <a:r>
              <a:rPr lang="en-IN" spc="-5" dirty="0"/>
              <a:t>R</a:t>
            </a:r>
            <a:r>
              <a:rPr lang="en-IN" spc="-20" dirty="0"/>
              <a:t>I</a:t>
            </a:r>
            <a:r>
              <a:rPr lang="en-IN" spc="-30" dirty="0"/>
              <a:t>N</a:t>
            </a:r>
            <a:r>
              <a:rPr lang="en-IN" dirty="0"/>
              <a:t>G</a:t>
            </a:r>
            <a:r>
              <a:rPr lang="en-IN" spc="-5" dirty="0"/>
              <a:t>S</a:t>
            </a:r>
            <a:r>
              <a:rPr lang="en-IN" spc="-15" dirty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55600"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Contains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norgestrel</a:t>
            </a:r>
            <a:r>
              <a:rPr lang="en-US" dirty="0">
                <a:latin typeface="Cambria" pitchFamily="18" charset="0"/>
              </a:rPr>
              <a:t>.</a:t>
            </a:r>
          </a:p>
          <a:p>
            <a:pPr marL="355600">
              <a:spcBef>
                <a:spcPts val="700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Progesterone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absorbed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through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vaginal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mucosa.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55650" indent="-742950">
              <a:lnSpc>
                <a:spcPct val="119000"/>
              </a:lnSpc>
              <a:buClr>
                <a:srgbClr val="980000"/>
              </a:buClr>
              <a:buSzPct val="75000"/>
              <a:buNone/>
              <a:tabLst>
                <a:tab pos="355600" algn="l"/>
              </a:tabLst>
            </a:pPr>
            <a:r>
              <a:rPr lang="en-US" sz="3200" b="1" dirty="0">
                <a:latin typeface="Cambria" pitchFamily="18" charset="0"/>
              </a:rPr>
              <a:t>Advantages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daily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intake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Long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lasting.</a:t>
            </a:r>
          </a:p>
          <a:p>
            <a:pPr marL="755650" indent="-742950">
              <a:spcBef>
                <a:spcPts val="688"/>
              </a:spcBef>
              <a:buClr>
                <a:srgbClr val="980000"/>
              </a:buClr>
              <a:buSzPct val="75000"/>
              <a:buNone/>
              <a:tabLst>
                <a:tab pos="355600" algn="l"/>
              </a:tabLst>
            </a:pPr>
            <a:r>
              <a:rPr lang="en-US" sz="3200" b="1" dirty="0" err="1">
                <a:latin typeface="Cambria" pitchFamily="18" charset="0"/>
              </a:rPr>
              <a:t>Dis</a:t>
            </a:r>
            <a:r>
              <a:rPr lang="en-US" sz="3200" b="1" dirty="0">
                <a:latin typeface="Cambria" pitchFamily="18" charset="0"/>
              </a:rPr>
              <a:t>-Advantages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Cambria" pitchFamily="18" charset="0"/>
            </a:endParaRPr>
          </a:p>
          <a:p>
            <a:pPr marL="755650" indent="-742950">
              <a:spcBef>
                <a:spcPts val="600"/>
              </a:spcBef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Leads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sterility.</a:t>
            </a:r>
          </a:p>
          <a:p>
            <a:pPr marL="755650" indent="-742950">
              <a:spcBef>
                <a:spcPts val="600"/>
              </a:spcBef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Alterations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menstrual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bleeding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pattern.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10" dirty="0"/>
              <a:t>N</a:t>
            </a:r>
            <a:r>
              <a:rPr lang="en-IN" spc="-30" dirty="0"/>
              <a:t>O</a:t>
            </a:r>
            <a:r>
              <a:rPr lang="en-IN" spc="-40" dirty="0"/>
              <a:t>N</a:t>
            </a:r>
            <a:r>
              <a:rPr lang="en-IN" spc="-15" dirty="0"/>
              <a:t>-</a:t>
            </a:r>
            <a:r>
              <a:rPr lang="en-IN" spc="-25" dirty="0"/>
              <a:t>STE</a:t>
            </a:r>
            <a:r>
              <a:rPr lang="en-IN" spc="-5" dirty="0"/>
              <a:t>ROIDA</a:t>
            </a:r>
            <a:r>
              <a:rPr lang="en-IN" dirty="0"/>
              <a:t>L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spc="-30" dirty="0"/>
              <a:t>CO</a:t>
            </a:r>
            <a:r>
              <a:rPr lang="en-IN" spc="-40" dirty="0"/>
              <a:t>N</a:t>
            </a:r>
            <a:r>
              <a:rPr lang="en-IN" spc="-5" dirty="0"/>
              <a:t>TR</a:t>
            </a:r>
            <a:r>
              <a:rPr lang="en-IN" spc="-10" dirty="0"/>
              <a:t>A</a:t>
            </a:r>
            <a:r>
              <a:rPr lang="en-IN" spc="-25" dirty="0"/>
              <a:t>CE</a:t>
            </a:r>
            <a:r>
              <a:rPr lang="en-IN" spc="-10" dirty="0"/>
              <a:t>P</a:t>
            </a:r>
            <a:r>
              <a:rPr lang="en-IN" spc="-5" dirty="0"/>
              <a:t>TI</a:t>
            </a:r>
            <a:r>
              <a:rPr lang="en-IN" dirty="0"/>
              <a:t>V</a:t>
            </a:r>
            <a:r>
              <a:rPr lang="en-IN" spc="-25" dirty="0"/>
              <a:t>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N" spc="-10" dirty="0" err="1">
                <a:latin typeface="Cambria"/>
                <a:cs typeface="Cambria"/>
              </a:rPr>
              <a:t>C</a:t>
            </a:r>
            <a:r>
              <a:rPr lang="en-IN" spc="-15" dirty="0" err="1">
                <a:latin typeface="Cambria"/>
                <a:cs typeface="Cambria"/>
              </a:rPr>
              <a:t>en</a:t>
            </a:r>
            <a:r>
              <a:rPr lang="en-IN" spc="-5" dirty="0" err="1">
                <a:latin typeface="Cambria"/>
                <a:cs typeface="Cambria"/>
              </a:rPr>
              <a:t>t</a:t>
            </a:r>
            <a:r>
              <a:rPr lang="en-IN" spc="-30" dirty="0" err="1">
                <a:latin typeface="Cambria"/>
                <a:cs typeface="Cambria"/>
              </a:rPr>
              <a:t>c</a:t>
            </a:r>
            <a:r>
              <a:rPr lang="en-IN" spc="-25" dirty="0" err="1">
                <a:latin typeface="Cambria"/>
                <a:cs typeface="Cambria"/>
              </a:rPr>
              <a:t>h</a:t>
            </a:r>
            <a:r>
              <a:rPr lang="en-IN" dirty="0" err="1">
                <a:latin typeface="Cambria"/>
                <a:cs typeface="Cambria"/>
              </a:rPr>
              <a:t>r</a:t>
            </a:r>
            <a:r>
              <a:rPr lang="en-IN" spc="-5" dirty="0" err="1">
                <a:latin typeface="Cambria"/>
                <a:cs typeface="Cambria"/>
              </a:rPr>
              <a:t>om</a:t>
            </a:r>
            <a:r>
              <a:rPr lang="en-IN" spc="-25" dirty="0" err="1">
                <a:latin typeface="Cambria"/>
                <a:cs typeface="Cambria"/>
              </a:rPr>
              <a:t>an</a:t>
            </a:r>
            <a:r>
              <a:rPr lang="en-IN" spc="-10" dirty="0">
                <a:latin typeface="Cambria"/>
                <a:cs typeface="Cambria"/>
              </a:rPr>
              <a:t>.</a:t>
            </a:r>
          </a:p>
          <a:p>
            <a:pPr marL="12700"/>
            <a:r>
              <a:rPr lang="en-US" dirty="0">
                <a:latin typeface="Cambria" pitchFamily="18" charset="0"/>
              </a:rPr>
              <a:t>Developed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Central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Drug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Research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Institute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(CDRI)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Trade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Saheli</a:t>
            </a:r>
            <a:endParaRPr lang="en-US" dirty="0">
              <a:latin typeface="Cambria" pitchFamily="18" charset="0"/>
            </a:endParaRPr>
          </a:p>
          <a:p>
            <a:pPr marL="12700">
              <a:spcBef>
                <a:spcPts val="588"/>
              </a:spcBef>
            </a:pPr>
            <a:r>
              <a:rPr lang="en-US" dirty="0">
                <a:latin typeface="Cambria" pitchFamily="18" charset="0"/>
              </a:rPr>
              <a:t>Dose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30mg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twice/week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12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weeks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followed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week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spc="-10" dirty="0">
                <a:latin typeface="Cambria"/>
                <a:cs typeface="Cambria"/>
              </a:rPr>
              <a:t>M</a:t>
            </a:r>
            <a:r>
              <a:rPr lang="en-IN" b="1" spc="-15" dirty="0">
                <a:latin typeface="Cambria"/>
                <a:cs typeface="Cambria"/>
              </a:rPr>
              <a:t>e</a:t>
            </a:r>
            <a:r>
              <a:rPr lang="en-IN" b="1" spc="-20" dirty="0">
                <a:latin typeface="Cambria"/>
                <a:cs typeface="Cambria"/>
              </a:rPr>
              <a:t>c</a:t>
            </a:r>
            <a:r>
              <a:rPr lang="en-IN" b="1" spc="-25" dirty="0">
                <a:latin typeface="Cambria"/>
                <a:cs typeface="Cambria"/>
              </a:rPr>
              <a:t>han</a:t>
            </a:r>
            <a:r>
              <a:rPr lang="en-IN" b="1" spc="-10" dirty="0">
                <a:latin typeface="Cambria"/>
                <a:cs typeface="Cambria"/>
              </a:rPr>
              <a:t>i</a:t>
            </a:r>
            <a:r>
              <a:rPr lang="en-IN" b="1" spc="-15" dirty="0">
                <a:latin typeface="Cambria"/>
                <a:cs typeface="Cambria"/>
              </a:rPr>
              <a:t>s</a:t>
            </a:r>
            <a:r>
              <a:rPr lang="en-IN" b="1" dirty="0">
                <a:latin typeface="Cambria"/>
                <a:cs typeface="Cambria"/>
              </a:rPr>
              <a:t>m</a:t>
            </a:r>
            <a:r>
              <a:rPr lang="en-IN" b="1" spc="-10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Cambria"/>
                <a:cs typeface="Cambria"/>
              </a:rPr>
              <a:t>of</a:t>
            </a:r>
            <a:r>
              <a:rPr lang="en-IN" b="1" spc="-95" dirty="0">
                <a:latin typeface="Times New Roman"/>
                <a:cs typeface="Times New Roman"/>
              </a:rPr>
              <a:t> </a:t>
            </a:r>
            <a:r>
              <a:rPr lang="en-IN" b="1" spc="-20" dirty="0">
                <a:latin typeface="Cambria"/>
                <a:cs typeface="Cambria"/>
              </a:rPr>
              <a:t>ac</a:t>
            </a:r>
            <a:r>
              <a:rPr lang="en-IN" b="1" spc="-5" dirty="0">
                <a:latin typeface="Cambria"/>
                <a:cs typeface="Cambria"/>
              </a:rPr>
              <a:t>tio</a:t>
            </a:r>
            <a:r>
              <a:rPr lang="en-IN" b="1" spc="-20" dirty="0">
                <a:latin typeface="Cambria"/>
                <a:cs typeface="Cambria"/>
              </a:rPr>
              <a:t>n</a:t>
            </a:r>
          </a:p>
          <a:p>
            <a:pPr marL="12700"/>
            <a:r>
              <a:rPr lang="en-US" dirty="0">
                <a:latin typeface="Cambria" pitchFamily="18" charset="0"/>
              </a:rPr>
              <a:t>Suppress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corpus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luteal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function.</a:t>
            </a:r>
          </a:p>
          <a:p>
            <a:pPr marL="12700">
              <a:spcBef>
                <a:spcPts val="588"/>
              </a:spcBef>
            </a:pPr>
            <a:r>
              <a:rPr lang="en-US" dirty="0">
                <a:latin typeface="Cambria" pitchFamily="18" charset="0"/>
              </a:rPr>
              <a:t>Interfere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motility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fallopian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tube</a:t>
            </a:r>
          </a:p>
          <a:p>
            <a:pPr marL="12700">
              <a:spcBef>
                <a:spcPts val="588"/>
              </a:spcBef>
              <a:buNone/>
            </a:pPr>
            <a:r>
              <a:rPr lang="en-IN" spc="-30" dirty="0">
                <a:latin typeface="Cambria"/>
                <a:cs typeface="Cambria"/>
              </a:rPr>
              <a:t>A</a:t>
            </a:r>
            <a:r>
              <a:rPr lang="en-IN" spc="-5" dirty="0">
                <a:latin typeface="Cambria"/>
                <a:cs typeface="Cambria"/>
              </a:rPr>
              <a:t>d</a:t>
            </a:r>
            <a:r>
              <a:rPr lang="en-IN" spc="-15" dirty="0">
                <a:latin typeface="Cambria"/>
                <a:cs typeface="Cambria"/>
              </a:rPr>
              <a:t>v</a:t>
            </a:r>
            <a:r>
              <a:rPr lang="en-IN" spc="-25" dirty="0">
                <a:latin typeface="Cambria"/>
                <a:cs typeface="Cambria"/>
              </a:rPr>
              <a:t>an</a:t>
            </a:r>
            <a:r>
              <a:rPr lang="en-IN" spc="-5" dirty="0">
                <a:latin typeface="Cambria"/>
                <a:cs typeface="Cambria"/>
              </a:rPr>
              <a:t>ta</a:t>
            </a:r>
            <a:r>
              <a:rPr lang="en-IN" spc="-10" dirty="0">
                <a:latin typeface="Cambria"/>
                <a:cs typeface="Cambria"/>
              </a:rPr>
              <a:t>g</a:t>
            </a:r>
            <a:r>
              <a:rPr lang="en-IN" spc="-15" dirty="0">
                <a:latin typeface="Cambria"/>
                <a:cs typeface="Cambria"/>
              </a:rPr>
              <a:t>e</a:t>
            </a:r>
            <a:r>
              <a:rPr lang="en-IN" spc="-10" dirty="0">
                <a:latin typeface="Cambria"/>
                <a:cs typeface="Cambria"/>
              </a:rPr>
              <a:t>s</a:t>
            </a:r>
          </a:p>
          <a:p>
            <a:pPr marL="12700"/>
            <a:r>
              <a:rPr lang="en-US" dirty="0">
                <a:latin typeface="Cambria" pitchFamily="18" charset="0"/>
              </a:rPr>
              <a:t>Menstrual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cycle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remains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normal.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Complete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reversibility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after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withdrawal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INTRAUTERINE CONTRACEPTIVE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DEVICE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(IUCD)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b="1" spc="-20" dirty="0">
                <a:latin typeface="Cambria"/>
                <a:cs typeface="Cambria"/>
              </a:rPr>
              <a:t>I</a:t>
            </a:r>
            <a:r>
              <a:rPr lang="en-IN" b="1" spc="-5" dirty="0">
                <a:latin typeface="Cambria"/>
                <a:cs typeface="Cambria"/>
              </a:rPr>
              <a:t>d</a:t>
            </a:r>
            <a:r>
              <a:rPr lang="en-IN" b="1" spc="-20" dirty="0">
                <a:latin typeface="Cambria"/>
                <a:cs typeface="Cambria"/>
              </a:rPr>
              <a:t>e</a:t>
            </a:r>
            <a:r>
              <a:rPr lang="en-IN" b="1" spc="-5" dirty="0">
                <a:latin typeface="Cambria"/>
                <a:cs typeface="Cambria"/>
              </a:rPr>
              <a:t>a</a:t>
            </a:r>
            <a:r>
              <a:rPr lang="en-IN" b="1" dirty="0">
                <a:latin typeface="Cambria"/>
                <a:cs typeface="Cambria"/>
              </a:rPr>
              <a:t>l</a:t>
            </a:r>
            <a:r>
              <a:rPr lang="en-IN" b="1" spc="-85" dirty="0">
                <a:latin typeface="Times New Roman"/>
                <a:cs typeface="Times New Roman"/>
              </a:rPr>
              <a:t> </a:t>
            </a:r>
            <a:r>
              <a:rPr lang="en-IN" b="1" spc="-20" dirty="0">
                <a:latin typeface="Cambria"/>
                <a:cs typeface="Cambria"/>
              </a:rPr>
              <a:t>can</a:t>
            </a:r>
            <a:r>
              <a:rPr lang="en-IN" b="1" spc="-5" dirty="0">
                <a:latin typeface="Cambria"/>
                <a:cs typeface="Cambria"/>
              </a:rPr>
              <a:t>d</a:t>
            </a:r>
            <a:r>
              <a:rPr lang="en-IN" b="1" spc="-10" dirty="0">
                <a:latin typeface="Cambria"/>
                <a:cs typeface="Cambria"/>
              </a:rPr>
              <a:t>i</a:t>
            </a:r>
            <a:r>
              <a:rPr lang="en-IN" b="1" spc="-5" dirty="0">
                <a:latin typeface="Cambria"/>
                <a:cs typeface="Cambria"/>
              </a:rPr>
              <a:t>dat</a:t>
            </a:r>
            <a:r>
              <a:rPr lang="en-IN" b="1" spc="-15" dirty="0">
                <a:latin typeface="Cambria"/>
                <a:cs typeface="Cambria"/>
              </a:rPr>
              <a:t>e</a:t>
            </a:r>
          </a:p>
          <a:p>
            <a:pPr marL="12700"/>
            <a:r>
              <a:rPr lang="en-US" dirty="0">
                <a:latin typeface="Cambria" pitchFamily="18" charset="0"/>
              </a:rPr>
              <a:t>Has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born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child.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Normal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menstrual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cycle.</a:t>
            </a:r>
          </a:p>
          <a:p>
            <a:pPr marL="12700">
              <a:spcBef>
                <a:spcPts val="588"/>
              </a:spcBef>
            </a:pPr>
            <a:r>
              <a:rPr lang="en-US" dirty="0">
                <a:latin typeface="Cambria" pitchFamily="18" charset="0"/>
              </a:rPr>
              <a:t>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pelvic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inflammation.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Ready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check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device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ambria" pitchFamily="18" charset="0"/>
              </a:rPr>
              <a:t>Mechanism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Cambria" pitchFamily="18" charset="0"/>
              </a:rPr>
              <a:t>of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Cambria" pitchFamily="18" charset="0"/>
              </a:rPr>
              <a:t>action</a:t>
            </a:r>
            <a:r>
              <a:rPr lang="en-US" b="1" dirty="0">
                <a:solidFill>
                  <a:srgbClr val="91D04F"/>
                </a:solidFill>
                <a:latin typeface="Cambria" pitchFamily="18" charset="0"/>
              </a:rPr>
              <a:t>.</a:t>
            </a:r>
            <a:endParaRPr lang="en-US" dirty="0">
              <a:latin typeface="Cambria" pitchFamily="18" charset="0"/>
            </a:endParaRPr>
          </a:p>
          <a:p>
            <a:pPr marL="412750"/>
            <a:r>
              <a:rPr lang="en-US" sz="3100" dirty="0">
                <a:latin typeface="Cambria" pitchFamily="18" charset="0"/>
              </a:rPr>
              <a:t>Prevents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implantation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&amp;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growth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of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ovum. </a:t>
            </a:r>
          </a:p>
          <a:p>
            <a:pPr marL="412750"/>
            <a:r>
              <a:rPr lang="en-US" sz="3100" dirty="0">
                <a:latin typeface="Cambria" pitchFamily="18" charset="0"/>
              </a:rPr>
              <a:t>By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aseptic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inflammation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&amp;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causing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endometrium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not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suitable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for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implantation.</a:t>
            </a:r>
          </a:p>
          <a:p>
            <a:pPr marL="412750">
              <a:spcBef>
                <a:spcPts val="600"/>
              </a:spcBef>
            </a:pPr>
            <a:r>
              <a:rPr lang="en-US" sz="3100" dirty="0">
                <a:latin typeface="Cambria" pitchFamily="18" charset="0"/>
              </a:rPr>
              <a:t>Sperm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phagocytization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–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by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neutrophils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&amp;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macrophages.</a:t>
            </a:r>
          </a:p>
          <a:p>
            <a:pPr marL="412750">
              <a:spcBef>
                <a:spcPts val="588"/>
              </a:spcBef>
            </a:pPr>
            <a:r>
              <a:rPr lang="en-US" sz="3100" dirty="0">
                <a:latin typeface="Cambria" pitchFamily="18" charset="0"/>
              </a:rPr>
              <a:t>Cu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affects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enzymes,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motility</a:t>
            </a:r>
          </a:p>
          <a:p>
            <a:pPr marL="412750">
              <a:spcBef>
                <a:spcPts val="600"/>
              </a:spcBef>
            </a:pPr>
            <a:r>
              <a:rPr lang="en-US" sz="3100" dirty="0">
                <a:latin typeface="Cambria" pitchFamily="18" charset="0"/>
              </a:rPr>
              <a:t>Makes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cervical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mucus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thick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prevent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entry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of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sperm.</a:t>
            </a:r>
          </a:p>
          <a:p>
            <a:endParaRPr lang="en-US" dirty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ject 2"/>
          <p:cNvSpPr>
            <a:spLocks/>
          </p:cNvSpPr>
          <p:nvPr/>
        </p:nvSpPr>
        <p:spPr bwMode="auto">
          <a:xfrm>
            <a:off x="13500992" y="2708920"/>
            <a:ext cx="72008" cy="3463280"/>
          </a:xfrm>
          <a:custGeom>
            <a:avLst/>
            <a:gdLst>
              <a:gd name="T0" fmla="*/ 8686799 w 8686800"/>
              <a:gd name="T1" fmla="*/ 0 h 5943600"/>
              <a:gd name="T2" fmla="*/ 0 w 8686800"/>
              <a:gd name="T3" fmla="*/ 0 h 5943600"/>
              <a:gd name="T4" fmla="*/ 0 w 8686800"/>
              <a:gd name="T5" fmla="*/ 5943599 h 5943600"/>
              <a:gd name="T6" fmla="*/ 8686799 w 8686800"/>
              <a:gd name="T7" fmla="*/ 5943599 h 5943600"/>
              <a:gd name="T8" fmla="*/ 8686799 w 8686800"/>
              <a:gd name="T9" fmla="*/ 0 h 594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86800"/>
              <a:gd name="T16" fmla="*/ 0 h 5943600"/>
              <a:gd name="T17" fmla="*/ 8686800 w 8686800"/>
              <a:gd name="T18" fmla="*/ 5943600 h 594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86800" h="5943600">
                <a:moveTo>
                  <a:pt x="8686799" y="0"/>
                </a:moveTo>
                <a:lnTo>
                  <a:pt x="0" y="0"/>
                </a:lnTo>
                <a:lnTo>
                  <a:pt x="0" y="5943599"/>
                </a:lnTo>
                <a:lnTo>
                  <a:pt x="8686799" y="5943599"/>
                </a:lnTo>
                <a:lnTo>
                  <a:pt x="868679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28675" name="object 3"/>
          <p:cNvSpPr>
            <a:spLocks/>
          </p:cNvSpPr>
          <p:nvPr/>
        </p:nvSpPr>
        <p:spPr bwMode="auto">
          <a:xfrm flipH="1">
            <a:off x="13212960" y="228600"/>
            <a:ext cx="144016" cy="4784576"/>
          </a:xfrm>
          <a:custGeom>
            <a:avLst/>
            <a:gdLst>
              <a:gd name="T0" fmla="*/ 4343399 w 8686800"/>
              <a:gd name="T1" fmla="*/ 5943599 h 5943600"/>
              <a:gd name="T2" fmla="*/ 0 w 8686800"/>
              <a:gd name="T3" fmla="*/ 5943599 h 5943600"/>
              <a:gd name="T4" fmla="*/ 0 w 8686800"/>
              <a:gd name="T5" fmla="*/ 0 h 5943600"/>
              <a:gd name="T6" fmla="*/ 8686799 w 8686800"/>
              <a:gd name="T7" fmla="*/ 0 h 5943600"/>
              <a:gd name="T8" fmla="*/ 8686799 w 8686800"/>
              <a:gd name="T9" fmla="*/ 5943599 h 5943600"/>
              <a:gd name="T10" fmla="*/ 4343399 w 8686800"/>
              <a:gd name="T11" fmla="*/ 5943599 h 5943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86800"/>
              <a:gd name="T19" fmla="*/ 0 h 5943600"/>
              <a:gd name="T20" fmla="*/ 8686800 w 8686800"/>
              <a:gd name="T21" fmla="*/ 5943600 h 5943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86800" h="5943600">
                <a:moveTo>
                  <a:pt x="4343399" y="5943599"/>
                </a:moveTo>
                <a:lnTo>
                  <a:pt x="0" y="5943599"/>
                </a:lnTo>
                <a:lnTo>
                  <a:pt x="0" y="0"/>
                </a:lnTo>
                <a:lnTo>
                  <a:pt x="8686799" y="0"/>
                </a:lnTo>
                <a:lnTo>
                  <a:pt x="8686799" y="5943599"/>
                </a:lnTo>
                <a:lnTo>
                  <a:pt x="4343399" y="5943599"/>
                </a:lnTo>
                <a:close/>
              </a:path>
            </a:pathLst>
          </a:custGeom>
          <a:noFill/>
          <a:ln w="44207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28676" name="object 4"/>
          <p:cNvSpPr>
            <a:spLocks/>
          </p:cNvSpPr>
          <p:nvPr/>
        </p:nvSpPr>
        <p:spPr bwMode="auto">
          <a:xfrm>
            <a:off x="12996935" y="4221088"/>
            <a:ext cx="144016" cy="1855862"/>
          </a:xfrm>
          <a:custGeom>
            <a:avLst/>
            <a:gdLst>
              <a:gd name="T0" fmla="*/ 8530595 w 8530590"/>
              <a:gd name="T1" fmla="*/ 0 h 5770880"/>
              <a:gd name="T2" fmla="*/ 0 w 8530590"/>
              <a:gd name="T3" fmla="*/ 0 h 5770880"/>
              <a:gd name="T4" fmla="*/ 0 w 8530590"/>
              <a:gd name="T5" fmla="*/ 5770869 h 5770880"/>
              <a:gd name="T6" fmla="*/ 8530595 w 8530590"/>
              <a:gd name="T7" fmla="*/ 5770869 h 5770880"/>
              <a:gd name="T8" fmla="*/ 8530595 w 8530590"/>
              <a:gd name="T9" fmla="*/ 0 h 5770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590"/>
              <a:gd name="T16" fmla="*/ 0 h 5770880"/>
              <a:gd name="T17" fmla="*/ 8530590 w 8530590"/>
              <a:gd name="T18" fmla="*/ 5770880 h 5770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30590" h="5770880">
                <a:moveTo>
                  <a:pt x="8530595" y="0"/>
                </a:moveTo>
                <a:lnTo>
                  <a:pt x="0" y="0"/>
                </a:lnTo>
                <a:lnTo>
                  <a:pt x="0" y="5770869"/>
                </a:lnTo>
                <a:lnTo>
                  <a:pt x="8530595" y="5770869"/>
                </a:lnTo>
                <a:lnTo>
                  <a:pt x="8530595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IN"/>
          </a:p>
        </p:txBody>
      </p:sp>
      <p:sp>
        <p:nvSpPr>
          <p:cNvPr id="28677" name="object 5"/>
          <p:cNvSpPr>
            <a:spLocks/>
          </p:cNvSpPr>
          <p:nvPr/>
        </p:nvSpPr>
        <p:spPr bwMode="auto">
          <a:xfrm flipH="1">
            <a:off x="10476655" y="3933056"/>
            <a:ext cx="2304256" cy="2143894"/>
          </a:xfrm>
          <a:custGeom>
            <a:avLst/>
            <a:gdLst>
              <a:gd name="T0" fmla="*/ 4264645 w 8530590"/>
              <a:gd name="T1" fmla="*/ 5770869 h 5770880"/>
              <a:gd name="T2" fmla="*/ 0 w 8530590"/>
              <a:gd name="T3" fmla="*/ 5770869 h 5770880"/>
              <a:gd name="T4" fmla="*/ 0 w 8530590"/>
              <a:gd name="T5" fmla="*/ 0 h 5770880"/>
              <a:gd name="T6" fmla="*/ 8530595 w 8530590"/>
              <a:gd name="T7" fmla="*/ 0 h 5770880"/>
              <a:gd name="T8" fmla="*/ 8530595 w 8530590"/>
              <a:gd name="T9" fmla="*/ 5770869 h 5770880"/>
              <a:gd name="T10" fmla="*/ 4264645 w 8530590"/>
              <a:gd name="T11" fmla="*/ 5770869 h 57708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30590"/>
              <a:gd name="T19" fmla="*/ 0 h 5770880"/>
              <a:gd name="T20" fmla="*/ 8530590 w 8530590"/>
              <a:gd name="T21" fmla="*/ 5770880 h 57708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30590" h="5770880">
                <a:moveTo>
                  <a:pt x="4264645" y="5770869"/>
                </a:moveTo>
                <a:lnTo>
                  <a:pt x="0" y="5770869"/>
                </a:lnTo>
                <a:lnTo>
                  <a:pt x="0" y="0"/>
                </a:lnTo>
                <a:lnTo>
                  <a:pt x="8530595" y="0"/>
                </a:lnTo>
                <a:lnTo>
                  <a:pt x="8530595" y="5770869"/>
                </a:lnTo>
                <a:lnTo>
                  <a:pt x="4264645" y="5770869"/>
                </a:lnTo>
                <a:close/>
              </a:path>
            </a:pathLst>
          </a:custGeom>
          <a:noFill/>
          <a:ln w="9344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28678" name="object 6"/>
          <p:cNvSpPr>
            <a:spLocks/>
          </p:cNvSpPr>
          <p:nvPr/>
        </p:nvSpPr>
        <p:spPr bwMode="auto">
          <a:xfrm flipH="1">
            <a:off x="10548664" y="1412776"/>
            <a:ext cx="936104" cy="45719"/>
          </a:xfrm>
          <a:custGeom>
            <a:avLst/>
            <a:gdLst>
              <a:gd name="T0" fmla="*/ 0 w 8153400"/>
              <a:gd name="T1" fmla="*/ 8153399 w 8153400"/>
              <a:gd name="T2" fmla="*/ 0 60000 65536"/>
              <a:gd name="T3" fmla="*/ 0 60000 65536"/>
              <a:gd name="T4" fmla="*/ 0 w 8153400"/>
              <a:gd name="T5" fmla="*/ 8153400 w 81534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8153400">
                <a:moveTo>
                  <a:pt x="0" y="0"/>
                </a:moveTo>
                <a:lnTo>
                  <a:pt x="8153399" y="0"/>
                </a:lnTo>
              </a:path>
            </a:pathLst>
          </a:custGeom>
          <a:noFill/>
          <a:ln w="12579">
            <a:solidFill>
              <a:srgbClr val="98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7" name="object 7"/>
          <p:cNvSpPr txBox="1"/>
          <p:nvPr/>
        </p:nvSpPr>
        <p:spPr>
          <a:xfrm>
            <a:off x="971600" y="260648"/>
            <a:ext cx="7091362" cy="1107996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600" spc="-25" dirty="0">
                <a:latin typeface="Cambria"/>
                <a:cs typeface="Cambria"/>
              </a:rPr>
              <a:t>IN</a:t>
            </a:r>
            <a:r>
              <a:rPr lang="en-IN" sz="3600" dirty="0">
                <a:latin typeface="Cambria"/>
                <a:cs typeface="Cambria"/>
              </a:rPr>
              <a:t>T</a:t>
            </a:r>
            <a:r>
              <a:rPr lang="en-IN" sz="3600" spc="-15" dirty="0">
                <a:latin typeface="Cambria"/>
                <a:cs typeface="Cambria"/>
              </a:rPr>
              <a:t>R</a:t>
            </a:r>
            <a:r>
              <a:rPr lang="en-IN" sz="3600" spc="-5" dirty="0">
                <a:latin typeface="Cambria"/>
                <a:cs typeface="Cambria"/>
              </a:rPr>
              <a:t>AU</a:t>
            </a:r>
            <a:r>
              <a:rPr lang="en-IN" sz="3600" dirty="0">
                <a:latin typeface="Cambria"/>
                <a:cs typeface="Cambria"/>
              </a:rPr>
              <a:t>T</a:t>
            </a:r>
            <a:r>
              <a:rPr lang="en-IN" sz="3600" spc="-25" dirty="0">
                <a:latin typeface="Cambria"/>
                <a:cs typeface="Cambria"/>
              </a:rPr>
              <a:t>E</a:t>
            </a:r>
            <a:r>
              <a:rPr lang="en-IN" sz="3600" spc="-5" dirty="0">
                <a:latin typeface="Cambria"/>
                <a:cs typeface="Cambria"/>
              </a:rPr>
              <a:t>RIN</a:t>
            </a:r>
            <a:r>
              <a:rPr lang="en-IN" sz="3600" spc="-20" dirty="0">
                <a:latin typeface="Cambria"/>
                <a:cs typeface="Cambria"/>
              </a:rPr>
              <a:t>E</a:t>
            </a:r>
            <a:r>
              <a:rPr lang="en-IN" sz="3600" spc="-114" dirty="0">
                <a:latin typeface="Times New Roman"/>
                <a:cs typeface="Times New Roman"/>
              </a:rPr>
              <a:t> </a:t>
            </a:r>
            <a:r>
              <a:rPr lang="en-IN" sz="3600" spc="-25" dirty="0">
                <a:latin typeface="Cambria"/>
                <a:cs typeface="Cambria"/>
              </a:rPr>
              <a:t>CON</a:t>
            </a:r>
            <a:r>
              <a:rPr lang="en-IN" sz="3600" dirty="0">
                <a:latin typeface="Cambria"/>
                <a:cs typeface="Cambria"/>
              </a:rPr>
              <a:t>T</a:t>
            </a:r>
            <a:r>
              <a:rPr lang="en-IN" sz="3600" spc="-5" dirty="0">
                <a:latin typeface="Cambria"/>
                <a:cs typeface="Cambria"/>
              </a:rPr>
              <a:t>RAC</a:t>
            </a:r>
            <a:r>
              <a:rPr lang="en-IN" sz="3600" spc="-25" dirty="0">
                <a:latin typeface="Cambria"/>
                <a:cs typeface="Cambria"/>
              </a:rPr>
              <a:t>E</a:t>
            </a:r>
            <a:r>
              <a:rPr lang="en-IN" sz="3600" spc="-5" dirty="0">
                <a:latin typeface="Cambria"/>
                <a:cs typeface="Cambria"/>
              </a:rPr>
              <a:t>P</a:t>
            </a:r>
            <a:r>
              <a:rPr lang="en-IN" sz="3600" dirty="0">
                <a:latin typeface="Cambria"/>
                <a:cs typeface="Cambria"/>
              </a:rPr>
              <a:t>T</a:t>
            </a:r>
            <a:r>
              <a:rPr lang="en-IN" sz="3600" spc="-5" dirty="0">
                <a:latin typeface="Cambria"/>
                <a:cs typeface="Cambria"/>
              </a:rPr>
              <a:t>IV</a:t>
            </a:r>
            <a:r>
              <a:rPr lang="en-IN" sz="3600" spc="-20" dirty="0">
                <a:latin typeface="Cambria"/>
                <a:cs typeface="Cambria"/>
              </a:rPr>
              <a:t>E</a:t>
            </a:r>
            <a:r>
              <a:rPr lang="en-IN" sz="3600" spc="-114" dirty="0">
                <a:latin typeface="Times New Roman"/>
                <a:cs typeface="Times New Roman"/>
              </a:rPr>
              <a:t> </a:t>
            </a:r>
            <a:r>
              <a:rPr lang="en-IN" sz="3600" spc="-15" dirty="0">
                <a:latin typeface="Cambria"/>
                <a:cs typeface="Cambria"/>
              </a:rPr>
              <a:t>D</a:t>
            </a:r>
            <a:r>
              <a:rPr lang="en-IN" sz="3600" spc="-25" dirty="0">
                <a:latin typeface="Cambria"/>
                <a:cs typeface="Cambria"/>
              </a:rPr>
              <a:t>EV</a:t>
            </a:r>
            <a:r>
              <a:rPr lang="en-IN" sz="3600" spc="-5" dirty="0">
                <a:latin typeface="Cambria"/>
                <a:cs typeface="Cambria"/>
              </a:rPr>
              <a:t>IC</a:t>
            </a:r>
            <a:r>
              <a:rPr lang="en-IN" sz="3600" spc="-20" dirty="0">
                <a:latin typeface="Cambria"/>
                <a:cs typeface="Cambria"/>
              </a:rPr>
              <a:t>E</a:t>
            </a:r>
            <a:endParaRPr lang="en-IN" sz="3600" dirty="0">
              <a:latin typeface="Cambria"/>
              <a:cs typeface="Cambria"/>
            </a:endParaRPr>
          </a:p>
        </p:txBody>
      </p:sp>
      <p:sp>
        <p:nvSpPr>
          <p:cNvPr id="28680" name="object 8"/>
          <p:cNvSpPr txBox="1">
            <a:spLocks noChangeArrowheads="1"/>
          </p:cNvSpPr>
          <p:nvPr/>
        </p:nvSpPr>
        <p:spPr bwMode="auto">
          <a:xfrm>
            <a:off x="384175" y="657225"/>
            <a:ext cx="4913313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ts val="3888"/>
              </a:lnSpc>
            </a:pPr>
            <a:r>
              <a:rPr lang="en-US" sz="3600" dirty="0">
                <a:latin typeface="Cambria" pitchFamily="18" charset="0"/>
              </a:rPr>
              <a:t>(IUCD)</a:t>
            </a:r>
          </a:p>
          <a:p>
            <a:pPr algn="r">
              <a:lnSpc>
                <a:spcPts val="3888"/>
              </a:lnSpc>
            </a:pPr>
            <a:r>
              <a:rPr lang="en-US" sz="3600" dirty="0">
                <a:latin typeface="Cambria" pitchFamily="18" charset="0"/>
              </a:rPr>
              <a:t>TYPES.</a:t>
            </a:r>
          </a:p>
          <a:p>
            <a:pPr>
              <a:buClr>
                <a:srgbClr val="980000"/>
              </a:buClr>
              <a:buSzPct val="75000"/>
            </a:pPr>
            <a:r>
              <a:rPr lang="en-US" sz="2800" b="1" dirty="0">
                <a:latin typeface="Cambria" pitchFamily="18" charset="0"/>
              </a:rPr>
              <a:t>Non-medicated.</a:t>
            </a:r>
          </a:p>
        </p:txBody>
      </p:sp>
      <p:sp>
        <p:nvSpPr>
          <p:cNvPr id="28682" name="object 10"/>
          <p:cNvSpPr txBox="1">
            <a:spLocks noChangeArrowheads="1"/>
          </p:cNvSpPr>
          <p:nvPr/>
        </p:nvSpPr>
        <p:spPr bwMode="auto">
          <a:xfrm>
            <a:off x="1127125" y="2117725"/>
            <a:ext cx="31829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2400" b="1" dirty="0">
                <a:latin typeface="Cambria" pitchFamily="18" charset="0"/>
              </a:rPr>
              <a:t>1</a:t>
            </a:r>
            <a:r>
              <a:rPr lang="en-US" sz="2100" b="1" baseline="28000" dirty="0">
                <a:latin typeface="Cambria" pitchFamily="18" charset="0"/>
              </a:rPr>
              <a:t>ST</a:t>
            </a:r>
            <a:r>
              <a:rPr lang="en-US" sz="2100" b="1" baseline="2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ambria" pitchFamily="18" charset="0"/>
              </a:rPr>
              <a:t>generation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ambria" pitchFamily="18" charset="0"/>
              </a:rPr>
              <a:t>IUCD.</a:t>
            </a:r>
          </a:p>
          <a:p>
            <a:pPr marL="12700">
              <a:spcBef>
                <a:spcPts val="600"/>
              </a:spcBef>
            </a:pPr>
            <a:r>
              <a:rPr lang="en-US" sz="2400" dirty="0" err="1">
                <a:latin typeface="Cambria" pitchFamily="18" charset="0"/>
              </a:rPr>
              <a:t>Lippes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Loop-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serpentine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shaped.</a:t>
            </a:r>
          </a:p>
          <a:p>
            <a:pPr marL="12700">
              <a:spcBef>
                <a:spcPts val="588"/>
              </a:spcBef>
            </a:pPr>
            <a:r>
              <a:rPr lang="en-US" sz="2400" dirty="0">
                <a:latin typeface="Cambria" pitchFamily="18" charset="0"/>
              </a:rPr>
              <a:t>Made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Plastic.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41375" y="2595563"/>
            <a:ext cx="176213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1375" y="3403600"/>
            <a:ext cx="176213" cy="22383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98975" y="1943100"/>
            <a:ext cx="200025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15" dirty="0">
                <a:solidFill>
                  <a:srgbClr val="980000"/>
                </a:solidFill>
                <a:latin typeface="OpenSymbol"/>
                <a:cs typeface="OpenSymbol"/>
              </a:rPr>
              <a:t></a:t>
            </a:r>
            <a:endParaRPr>
              <a:latin typeface="OpenSymbol"/>
              <a:cs typeface="Open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41875" y="1919288"/>
            <a:ext cx="1550988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spc="-10" dirty="0">
                <a:latin typeface="Cambria"/>
                <a:cs typeface="Cambria"/>
              </a:rPr>
              <a:t>M</a:t>
            </a:r>
            <a:r>
              <a:rPr sz="2400" b="1" spc="-15" dirty="0">
                <a:latin typeface="Cambria"/>
                <a:cs typeface="Cambria"/>
              </a:rPr>
              <a:t>ed</a:t>
            </a:r>
            <a:r>
              <a:rPr sz="2400" b="1" dirty="0">
                <a:latin typeface="Cambria"/>
                <a:cs typeface="Cambria"/>
              </a:rPr>
              <a:t>i</a:t>
            </a:r>
            <a:r>
              <a:rPr sz="2400" b="1" spc="-15" dirty="0">
                <a:latin typeface="Cambria"/>
                <a:cs typeface="Cambria"/>
              </a:rPr>
              <a:t>c</a:t>
            </a:r>
            <a:r>
              <a:rPr sz="2400" b="1" spc="-10" dirty="0">
                <a:latin typeface="Cambria"/>
                <a:cs typeface="Cambria"/>
              </a:rPr>
              <a:t>a</a:t>
            </a:r>
            <a:r>
              <a:rPr sz="2400" b="1" dirty="0">
                <a:latin typeface="Cambria"/>
                <a:cs typeface="Cambria"/>
              </a:rPr>
              <a:t>t</a:t>
            </a:r>
            <a:r>
              <a:rPr sz="2400" b="1" spc="-20" dirty="0">
                <a:latin typeface="Cambria"/>
                <a:cs typeface="Cambria"/>
              </a:rPr>
              <a:t>e</a:t>
            </a:r>
            <a:r>
              <a:rPr sz="2400" b="1" spc="-5" dirty="0">
                <a:latin typeface="Cambria"/>
                <a:cs typeface="Cambria"/>
              </a:rPr>
              <a:t>d</a:t>
            </a:r>
            <a:r>
              <a:rPr sz="2400" b="1" spc="-10" dirty="0">
                <a:latin typeface="Cambria"/>
                <a:cs typeface="Cambria"/>
              </a:rPr>
              <a:t>.</a:t>
            </a:r>
            <a:endParaRPr sz="2400" b="1" dirty="0">
              <a:latin typeface="Cambria"/>
              <a:cs typeface="Cambria"/>
            </a:endParaRPr>
          </a:p>
        </p:txBody>
      </p:sp>
      <p:sp>
        <p:nvSpPr>
          <p:cNvPr id="28688" name="object 16"/>
          <p:cNvSpPr txBox="1">
            <a:spLocks noChangeArrowheads="1"/>
          </p:cNvSpPr>
          <p:nvPr/>
        </p:nvSpPr>
        <p:spPr bwMode="auto">
          <a:xfrm>
            <a:off x="5241925" y="2339975"/>
            <a:ext cx="3124200" cy="186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>
              <a:lnSpc>
                <a:spcPct val="121000"/>
              </a:lnSpc>
            </a:pPr>
            <a:r>
              <a:rPr lang="en-US" sz="2000" b="1" dirty="0">
                <a:latin typeface="Cambria" pitchFamily="18" charset="0"/>
              </a:rPr>
              <a:t>2</a:t>
            </a:r>
            <a:r>
              <a:rPr lang="en-US" sz="1700" b="1" baseline="29000" dirty="0">
                <a:latin typeface="Cambria" pitchFamily="18" charset="0"/>
              </a:rPr>
              <a:t>nd</a:t>
            </a:r>
            <a:r>
              <a:rPr lang="en-US" sz="1700" b="1" baseline="29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>
                <a:latin typeface="Cambria" pitchFamily="18" charset="0"/>
              </a:rPr>
              <a:t>generation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Cambria" pitchFamily="18" charset="0"/>
              </a:rPr>
              <a:t>Cu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Cambria" pitchFamily="18" charset="0"/>
              </a:rPr>
              <a:t>made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Cambria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Cambria" pitchFamily="18" charset="0"/>
              </a:rPr>
              <a:t>types.</a:t>
            </a:r>
          </a:p>
          <a:p>
            <a:pPr marL="12700">
              <a:spcBef>
                <a:spcPts val="500"/>
              </a:spcBef>
            </a:pPr>
            <a:r>
              <a:rPr lang="en-US" sz="2000" dirty="0">
                <a:latin typeface="Cambria" pitchFamily="18" charset="0"/>
              </a:rPr>
              <a:t>Cu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T</a:t>
            </a:r>
          </a:p>
          <a:p>
            <a:pPr marL="12700">
              <a:spcBef>
                <a:spcPts val="500"/>
              </a:spcBef>
            </a:pPr>
            <a:r>
              <a:rPr lang="en-US" sz="2000" dirty="0">
                <a:latin typeface="Cambria" pitchFamily="18" charset="0"/>
              </a:rPr>
              <a:t>Cu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200</a:t>
            </a:r>
          </a:p>
          <a:p>
            <a:pPr marL="12700">
              <a:spcBef>
                <a:spcPts val="500"/>
              </a:spcBef>
            </a:pPr>
            <a:r>
              <a:rPr lang="en-US" sz="2000" dirty="0">
                <a:solidFill>
                  <a:srgbClr val="FFFFFF"/>
                </a:solidFill>
                <a:latin typeface="Cambria" pitchFamily="18" charset="0"/>
              </a:rPr>
              <a:t>Newer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Cambria" pitchFamily="18" charset="0"/>
              </a:rPr>
              <a:t>like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Cambria" pitchFamily="18" charset="0"/>
              </a:rPr>
              <a:t>NOVA-7,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Cambria" pitchFamily="18" charset="0"/>
              </a:rPr>
              <a:t>NOVA-T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56175" y="2736850"/>
            <a:ext cx="150813" cy="1905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300" spc="1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300">
              <a:latin typeface="OpenSymbol"/>
              <a:cs typeface="Open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56175" y="3105150"/>
            <a:ext cx="150813" cy="1905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300" spc="1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300">
              <a:latin typeface="OpenSymbol"/>
              <a:cs typeface="Open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56175" y="3473450"/>
            <a:ext cx="150813" cy="1905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300" spc="1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300">
              <a:latin typeface="OpenSymbol"/>
              <a:cs typeface="Open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56175" y="3841750"/>
            <a:ext cx="150813" cy="1905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300" spc="1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300">
              <a:latin typeface="OpenSymbol"/>
              <a:cs typeface="Open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98975" y="4225925"/>
            <a:ext cx="200025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15" dirty="0">
                <a:solidFill>
                  <a:srgbClr val="980000"/>
                </a:solidFill>
                <a:latin typeface="OpenSymbol"/>
                <a:cs typeface="OpenSymbol"/>
              </a:rPr>
              <a:t></a:t>
            </a:r>
            <a:endParaRPr>
              <a:latin typeface="OpenSymbol"/>
              <a:cs typeface="Open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41875" y="4203700"/>
            <a:ext cx="1984375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spc="-15" dirty="0">
                <a:latin typeface="Cambria"/>
                <a:cs typeface="Cambria"/>
              </a:rPr>
              <a:t>3</a:t>
            </a:r>
            <a:r>
              <a:rPr sz="2100" b="1" spc="-480" baseline="27777" dirty="0">
                <a:latin typeface="Cambria"/>
                <a:cs typeface="Cambria"/>
              </a:rPr>
              <a:t>rd</a:t>
            </a:r>
            <a:r>
              <a:rPr sz="2100" b="1" spc="254" baseline="27777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Cambria"/>
                <a:cs typeface="Cambria"/>
              </a:rPr>
              <a:t>g</a:t>
            </a:r>
            <a:r>
              <a:rPr sz="2400" b="1" spc="-20" dirty="0">
                <a:latin typeface="Cambria"/>
                <a:cs typeface="Cambria"/>
              </a:rPr>
              <a:t>e</a:t>
            </a:r>
            <a:r>
              <a:rPr sz="2400" b="1" spc="-10" dirty="0">
                <a:latin typeface="Cambria"/>
                <a:cs typeface="Cambria"/>
              </a:rPr>
              <a:t>n</a:t>
            </a:r>
            <a:r>
              <a:rPr sz="2400" b="1" spc="-20" dirty="0">
                <a:latin typeface="Cambria"/>
                <a:cs typeface="Cambria"/>
              </a:rPr>
              <a:t>e</a:t>
            </a:r>
            <a:r>
              <a:rPr sz="2400" b="1" spc="-10" dirty="0">
                <a:latin typeface="Cambria"/>
                <a:cs typeface="Cambria"/>
              </a:rPr>
              <a:t>r</a:t>
            </a:r>
            <a:r>
              <a:rPr sz="2400" b="1" dirty="0">
                <a:latin typeface="Cambria"/>
                <a:cs typeface="Cambria"/>
              </a:rPr>
              <a:t>a</a:t>
            </a:r>
            <a:r>
              <a:rPr sz="2400" b="1" spc="-10" dirty="0">
                <a:latin typeface="Cambria"/>
                <a:cs typeface="Cambria"/>
              </a:rPr>
              <a:t>t</a:t>
            </a:r>
            <a:r>
              <a:rPr sz="2400" b="1" dirty="0">
                <a:latin typeface="Cambria"/>
                <a:cs typeface="Cambria"/>
              </a:rPr>
              <a:t>io</a:t>
            </a:r>
            <a:r>
              <a:rPr sz="2400" b="1" spc="-20" dirty="0">
                <a:latin typeface="Cambria"/>
                <a:cs typeface="Cambria"/>
              </a:rPr>
              <a:t>n</a:t>
            </a:r>
            <a:r>
              <a:rPr sz="2400" b="1" spc="-10" dirty="0">
                <a:solidFill>
                  <a:srgbClr val="91D04F"/>
                </a:solidFill>
                <a:latin typeface="Cambria"/>
                <a:cs typeface="Cambria"/>
              </a:rPr>
              <a:t>.</a:t>
            </a:r>
            <a:endParaRPr sz="2400" b="1" dirty="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56175" y="4651375"/>
            <a:ext cx="150813" cy="1905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300" spc="1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300">
              <a:latin typeface="OpenSymbol"/>
              <a:cs typeface="OpenSymbol"/>
            </a:endParaRPr>
          </a:p>
        </p:txBody>
      </p:sp>
      <p:sp>
        <p:nvSpPr>
          <p:cNvPr id="28696" name="object 24"/>
          <p:cNvSpPr txBox="1">
            <a:spLocks noChangeArrowheads="1"/>
          </p:cNvSpPr>
          <p:nvPr/>
        </p:nvSpPr>
        <p:spPr bwMode="auto">
          <a:xfrm>
            <a:off x="5241925" y="4622800"/>
            <a:ext cx="33067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2000" dirty="0">
                <a:latin typeface="Cambria" pitchFamily="18" charset="0"/>
              </a:rPr>
              <a:t>Hormone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releasing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containing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progesterone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reservoir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release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continuously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for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yr.</a:t>
            </a:r>
          </a:p>
        </p:txBody>
      </p:sp>
      <p:sp>
        <p:nvSpPr>
          <p:cNvPr id="28697" name="object 25"/>
          <p:cNvSpPr>
            <a:spLocks noChangeArrowheads="1"/>
          </p:cNvSpPr>
          <p:nvPr/>
        </p:nvSpPr>
        <p:spPr bwMode="auto">
          <a:xfrm>
            <a:off x="2362200" y="3735388"/>
            <a:ext cx="2057400" cy="2268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8" name="object 26"/>
          <p:cNvSpPr>
            <a:spLocks noChangeArrowheads="1"/>
          </p:cNvSpPr>
          <p:nvPr/>
        </p:nvSpPr>
        <p:spPr bwMode="auto">
          <a:xfrm>
            <a:off x="304800" y="3733800"/>
            <a:ext cx="2106613" cy="23622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object 27"/>
          <p:cNvSpPr txBox="1"/>
          <p:nvPr/>
        </p:nvSpPr>
        <p:spPr>
          <a:xfrm>
            <a:off x="611188" y="6518275"/>
            <a:ext cx="1381125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5" dirty="0"/>
              <a:t>C</a:t>
            </a:r>
            <a:r>
              <a:rPr lang="en-IN" dirty="0"/>
              <a:t>u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dirty="0"/>
              <a:t>–</a:t>
            </a:r>
            <a:r>
              <a:rPr lang="en-IN" spc="-130" dirty="0">
                <a:latin typeface="Times New Roman"/>
                <a:cs typeface="Times New Roman"/>
              </a:rPr>
              <a:t> </a:t>
            </a:r>
            <a:r>
              <a:rPr lang="en-IN" dirty="0"/>
              <a:t>T</a:t>
            </a:r>
            <a:r>
              <a:rPr lang="en-IN" spc="-15" dirty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buClr>
                <a:srgbClr val="98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Most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commonly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used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.</a:t>
            </a:r>
          </a:p>
          <a:p>
            <a:pPr marL="355600">
              <a:spcBef>
                <a:spcPts val="700"/>
              </a:spcBef>
              <a:buClr>
                <a:srgbClr val="98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Made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Cu.</a:t>
            </a:r>
          </a:p>
          <a:p>
            <a:pPr marL="355600">
              <a:spcBef>
                <a:spcPts val="688"/>
              </a:spcBef>
              <a:buClr>
                <a:srgbClr val="98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latin typeface="Cambria" pitchFamily="18" charset="0"/>
              </a:rPr>
              <a:t>‘T’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shaped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attached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nylon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thread.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(tail)</a:t>
            </a: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bject 2"/>
          <p:cNvSpPr>
            <a:spLocks/>
          </p:cNvSpPr>
          <p:nvPr/>
        </p:nvSpPr>
        <p:spPr bwMode="auto">
          <a:xfrm flipH="1">
            <a:off x="12276856" y="44624"/>
            <a:ext cx="1152128" cy="6152728"/>
          </a:xfrm>
          <a:custGeom>
            <a:avLst/>
            <a:gdLst>
              <a:gd name="T0" fmla="*/ 8686799 w 8686800"/>
              <a:gd name="T1" fmla="*/ 0 h 5943600"/>
              <a:gd name="T2" fmla="*/ 0 w 8686800"/>
              <a:gd name="T3" fmla="*/ 0 h 5943600"/>
              <a:gd name="T4" fmla="*/ 0 w 8686800"/>
              <a:gd name="T5" fmla="*/ 5943599 h 5943600"/>
              <a:gd name="T6" fmla="*/ 8686799 w 8686800"/>
              <a:gd name="T7" fmla="*/ 5943599 h 5943600"/>
              <a:gd name="T8" fmla="*/ 8686799 w 8686800"/>
              <a:gd name="T9" fmla="*/ 0 h 594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86800"/>
              <a:gd name="T16" fmla="*/ 0 h 5943600"/>
              <a:gd name="T17" fmla="*/ 8686800 w 8686800"/>
              <a:gd name="T18" fmla="*/ 5943600 h 594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86800" h="5943600">
                <a:moveTo>
                  <a:pt x="8686799" y="0"/>
                </a:moveTo>
                <a:lnTo>
                  <a:pt x="0" y="0"/>
                </a:lnTo>
                <a:lnTo>
                  <a:pt x="0" y="5943599"/>
                </a:lnTo>
                <a:lnTo>
                  <a:pt x="8686799" y="5943599"/>
                </a:lnTo>
                <a:lnTo>
                  <a:pt x="868679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30723" name="object 3"/>
          <p:cNvSpPr>
            <a:spLocks/>
          </p:cNvSpPr>
          <p:nvPr/>
        </p:nvSpPr>
        <p:spPr bwMode="auto">
          <a:xfrm>
            <a:off x="228600" y="228600"/>
            <a:ext cx="8686800" cy="5943600"/>
          </a:xfrm>
          <a:custGeom>
            <a:avLst/>
            <a:gdLst>
              <a:gd name="T0" fmla="*/ 4343399 w 8686800"/>
              <a:gd name="T1" fmla="*/ 5943599 h 5943600"/>
              <a:gd name="T2" fmla="*/ 0 w 8686800"/>
              <a:gd name="T3" fmla="*/ 5943599 h 5943600"/>
              <a:gd name="T4" fmla="*/ 0 w 8686800"/>
              <a:gd name="T5" fmla="*/ 0 h 5943600"/>
              <a:gd name="T6" fmla="*/ 8686799 w 8686800"/>
              <a:gd name="T7" fmla="*/ 0 h 5943600"/>
              <a:gd name="T8" fmla="*/ 8686799 w 8686800"/>
              <a:gd name="T9" fmla="*/ 5943599 h 5943600"/>
              <a:gd name="T10" fmla="*/ 4343399 w 8686800"/>
              <a:gd name="T11" fmla="*/ 5943599 h 5943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86800"/>
              <a:gd name="T19" fmla="*/ 0 h 5943600"/>
              <a:gd name="T20" fmla="*/ 8686800 w 8686800"/>
              <a:gd name="T21" fmla="*/ 5943600 h 5943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86800" h="5943600">
                <a:moveTo>
                  <a:pt x="4343399" y="5943599"/>
                </a:moveTo>
                <a:lnTo>
                  <a:pt x="0" y="5943599"/>
                </a:lnTo>
                <a:lnTo>
                  <a:pt x="0" y="0"/>
                </a:lnTo>
                <a:lnTo>
                  <a:pt x="8686799" y="0"/>
                </a:lnTo>
                <a:lnTo>
                  <a:pt x="8686799" y="5943599"/>
                </a:lnTo>
                <a:lnTo>
                  <a:pt x="4343399" y="5943599"/>
                </a:lnTo>
                <a:close/>
              </a:path>
            </a:pathLst>
          </a:custGeom>
          <a:noFill/>
          <a:ln w="44207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30724" name="object 4"/>
          <p:cNvSpPr>
            <a:spLocks/>
          </p:cNvSpPr>
          <p:nvPr/>
        </p:nvSpPr>
        <p:spPr bwMode="auto">
          <a:xfrm flipH="1">
            <a:off x="12492879" y="4077072"/>
            <a:ext cx="720080" cy="1999878"/>
          </a:xfrm>
          <a:custGeom>
            <a:avLst/>
            <a:gdLst>
              <a:gd name="T0" fmla="*/ 8530595 w 8530590"/>
              <a:gd name="T1" fmla="*/ 0 h 5770880"/>
              <a:gd name="T2" fmla="*/ 0 w 8530590"/>
              <a:gd name="T3" fmla="*/ 0 h 5770880"/>
              <a:gd name="T4" fmla="*/ 0 w 8530590"/>
              <a:gd name="T5" fmla="*/ 5770869 h 5770880"/>
              <a:gd name="T6" fmla="*/ 8530595 w 8530590"/>
              <a:gd name="T7" fmla="*/ 5770869 h 5770880"/>
              <a:gd name="T8" fmla="*/ 8530595 w 8530590"/>
              <a:gd name="T9" fmla="*/ 0 h 5770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590"/>
              <a:gd name="T16" fmla="*/ 0 h 5770880"/>
              <a:gd name="T17" fmla="*/ 8530590 w 8530590"/>
              <a:gd name="T18" fmla="*/ 5770880 h 5770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30590" h="5770880">
                <a:moveTo>
                  <a:pt x="8530595" y="0"/>
                </a:moveTo>
                <a:lnTo>
                  <a:pt x="0" y="0"/>
                </a:lnTo>
                <a:lnTo>
                  <a:pt x="0" y="5770869"/>
                </a:lnTo>
                <a:lnTo>
                  <a:pt x="8530595" y="5770869"/>
                </a:lnTo>
                <a:lnTo>
                  <a:pt x="8530595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30725" name="object 5"/>
          <p:cNvSpPr>
            <a:spLocks/>
          </p:cNvSpPr>
          <p:nvPr/>
        </p:nvSpPr>
        <p:spPr bwMode="auto">
          <a:xfrm flipH="1">
            <a:off x="12060831" y="4653136"/>
            <a:ext cx="720080" cy="1423814"/>
          </a:xfrm>
          <a:custGeom>
            <a:avLst/>
            <a:gdLst>
              <a:gd name="T0" fmla="*/ 4264645 w 8530590"/>
              <a:gd name="T1" fmla="*/ 5770869 h 5770880"/>
              <a:gd name="T2" fmla="*/ 0 w 8530590"/>
              <a:gd name="T3" fmla="*/ 5770869 h 5770880"/>
              <a:gd name="T4" fmla="*/ 0 w 8530590"/>
              <a:gd name="T5" fmla="*/ 0 h 5770880"/>
              <a:gd name="T6" fmla="*/ 8530595 w 8530590"/>
              <a:gd name="T7" fmla="*/ 0 h 5770880"/>
              <a:gd name="T8" fmla="*/ 8530595 w 8530590"/>
              <a:gd name="T9" fmla="*/ 5770869 h 5770880"/>
              <a:gd name="T10" fmla="*/ 4264645 w 8530590"/>
              <a:gd name="T11" fmla="*/ 5770869 h 57708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30590"/>
              <a:gd name="T19" fmla="*/ 0 h 5770880"/>
              <a:gd name="T20" fmla="*/ 8530590 w 8530590"/>
              <a:gd name="T21" fmla="*/ 5770880 h 57708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30590" h="5770880">
                <a:moveTo>
                  <a:pt x="4264645" y="5770869"/>
                </a:moveTo>
                <a:lnTo>
                  <a:pt x="0" y="5770869"/>
                </a:lnTo>
                <a:lnTo>
                  <a:pt x="0" y="0"/>
                </a:lnTo>
                <a:lnTo>
                  <a:pt x="8530595" y="0"/>
                </a:lnTo>
                <a:lnTo>
                  <a:pt x="8530595" y="5770869"/>
                </a:lnTo>
                <a:lnTo>
                  <a:pt x="4264645" y="5770869"/>
                </a:lnTo>
                <a:close/>
              </a:path>
            </a:pathLst>
          </a:custGeom>
          <a:noFill/>
          <a:ln w="9344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30726" name="object 6"/>
          <p:cNvSpPr>
            <a:spLocks/>
          </p:cNvSpPr>
          <p:nvPr/>
        </p:nvSpPr>
        <p:spPr bwMode="auto">
          <a:xfrm flipH="1" flipV="1">
            <a:off x="11268744" y="1556792"/>
            <a:ext cx="1080120" cy="144016"/>
          </a:xfrm>
          <a:custGeom>
            <a:avLst/>
            <a:gdLst>
              <a:gd name="T0" fmla="*/ 0 w 8153400"/>
              <a:gd name="T1" fmla="*/ 8153399 w 8153400"/>
              <a:gd name="T2" fmla="*/ 0 60000 65536"/>
              <a:gd name="T3" fmla="*/ 0 60000 65536"/>
              <a:gd name="T4" fmla="*/ 0 w 8153400"/>
              <a:gd name="T5" fmla="*/ 8153400 w 81534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8153400">
                <a:moveTo>
                  <a:pt x="0" y="0"/>
                </a:moveTo>
                <a:lnTo>
                  <a:pt x="8153399" y="0"/>
                </a:lnTo>
              </a:path>
            </a:pathLst>
          </a:custGeom>
          <a:noFill/>
          <a:ln w="12579">
            <a:solidFill>
              <a:srgbClr val="98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/>
        <p:txBody>
          <a:bodyPr tIns="535940" rtlCol="0">
            <a:normAutofit fontScale="90000"/>
          </a:bodyPr>
          <a:lstStyle/>
          <a:p>
            <a:pPr marL="14084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M</a:t>
            </a:r>
            <a:r>
              <a:rPr lang="en-IN" spc="-25" dirty="0"/>
              <a:t>ET</a:t>
            </a:r>
            <a:r>
              <a:rPr lang="en-IN" spc="-30" dirty="0"/>
              <a:t>H</a:t>
            </a:r>
            <a:r>
              <a:rPr lang="en-IN" spc="-5" dirty="0"/>
              <a:t>O</a:t>
            </a:r>
            <a:r>
              <a:rPr lang="en-IN" dirty="0"/>
              <a:t>D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spc="-10" dirty="0"/>
              <a:t>O</a:t>
            </a:r>
            <a:r>
              <a:rPr lang="en-IN" dirty="0"/>
              <a:t>F</a:t>
            </a:r>
            <a:r>
              <a:rPr lang="en-IN" spc="-125" dirty="0">
                <a:latin typeface="Times New Roman"/>
                <a:cs typeface="Times New Roman"/>
              </a:rPr>
              <a:t> </a:t>
            </a:r>
            <a:r>
              <a:rPr lang="en-IN" spc="-20" dirty="0"/>
              <a:t>I</a:t>
            </a:r>
            <a:r>
              <a:rPr lang="en-IN" spc="-35" dirty="0"/>
              <a:t>NS</a:t>
            </a:r>
            <a:r>
              <a:rPr lang="en-IN" spc="-25" dirty="0"/>
              <a:t>E</a:t>
            </a:r>
            <a:r>
              <a:rPr lang="en-IN" spc="-5" dirty="0"/>
              <a:t>RTIO</a:t>
            </a:r>
            <a:r>
              <a:rPr lang="en-IN" spc="-10" dirty="0"/>
              <a:t>N</a:t>
            </a:r>
            <a:r>
              <a:rPr spc="-15" dirty="0"/>
              <a:t>.</a:t>
            </a:r>
          </a:p>
        </p:txBody>
      </p:sp>
      <p:sp>
        <p:nvSpPr>
          <p:cNvPr id="30728" name="object 8"/>
          <p:cNvSpPr txBox="1">
            <a:spLocks noChangeArrowheads="1"/>
          </p:cNvSpPr>
          <p:nvPr/>
        </p:nvSpPr>
        <p:spPr bwMode="auto">
          <a:xfrm>
            <a:off x="612775" y="1928813"/>
            <a:ext cx="3340100" cy="3626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55600" indent="-342900"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800" dirty="0" err="1">
                <a:latin typeface="Cambria" pitchFamily="18" charset="0"/>
              </a:rPr>
              <a:t>Withdrawl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method.</a:t>
            </a:r>
          </a:p>
          <a:p>
            <a:pPr marL="355600" indent="-342900">
              <a:spcBef>
                <a:spcPts val="700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800" dirty="0">
                <a:latin typeface="Cambria" pitchFamily="18" charset="0"/>
              </a:rPr>
              <a:t>Ideal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time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during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mensturation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within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10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days.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cervical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cavity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diameter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more)</a:t>
            </a:r>
          </a:p>
          <a:p>
            <a:pPr marL="355600" indent="-342900">
              <a:spcBef>
                <a:spcPts val="700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800" dirty="0">
                <a:latin typeface="Cambria" pitchFamily="18" charset="0"/>
              </a:rPr>
              <a:t>Also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during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1</a:t>
            </a:r>
            <a:r>
              <a:rPr lang="en-US" sz="2400" baseline="30000" dirty="0">
                <a:latin typeface="Cambria" pitchFamily="18" charset="0"/>
              </a:rPr>
              <a:t>st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Cambria" pitchFamily="18" charset="0"/>
              </a:rPr>
              <a:t>after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delivery.</a:t>
            </a:r>
          </a:p>
        </p:txBody>
      </p:sp>
      <p:sp>
        <p:nvSpPr>
          <p:cNvPr id="30729" name="object 9"/>
          <p:cNvSpPr>
            <a:spLocks noChangeArrowheads="1"/>
          </p:cNvSpPr>
          <p:nvPr/>
        </p:nvSpPr>
        <p:spPr bwMode="auto">
          <a:xfrm>
            <a:off x="4686300" y="1905000"/>
            <a:ext cx="4076700" cy="41148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object 10"/>
          <p:cNvSpPr txBox="1"/>
          <p:nvPr/>
        </p:nvSpPr>
        <p:spPr>
          <a:xfrm>
            <a:off x="611188" y="6518275"/>
            <a:ext cx="1381125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IUCD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IN" b="1" spc="-30" dirty="0">
                <a:latin typeface="Cambria"/>
                <a:cs typeface="Cambria"/>
              </a:rPr>
              <a:t>A</a:t>
            </a:r>
            <a:r>
              <a:rPr lang="en-IN" b="1" spc="-5" dirty="0">
                <a:latin typeface="Cambria"/>
                <a:cs typeface="Cambria"/>
              </a:rPr>
              <a:t>d</a:t>
            </a:r>
            <a:r>
              <a:rPr lang="en-IN" b="1" spc="-15" dirty="0">
                <a:latin typeface="Cambria"/>
                <a:cs typeface="Cambria"/>
              </a:rPr>
              <a:t>v</a:t>
            </a:r>
            <a:r>
              <a:rPr lang="en-IN" b="1" spc="-25" dirty="0">
                <a:latin typeface="Cambria"/>
                <a:cs typeface="Cambria"/>
              </a:rPr>
              <a:t>an</a:t>
            </a:r>
            <a:r>
              <a:rPr lang="en-IN" b="1" spc="-5" dirty="0">
                <a:latin typeface="Cambria"/>
                <a:cs typeface="Cambria"/>
              </a:rPr>
              <a:t>ta</a:t>
            </a:r>
            <a:r>
              <a:rPr lang="en-IN" b="1" spc="-10" dirty="0">
                <a:latin typeface="Cambria"/>
                <a:cs typeface="Cambria"/>
              </a:rPr>
              <a:t>g</a:t>
            </a:r>
            <a:r>
              <a:rPr lang="en-IN" b="1" spc="-15" dirty="0">
                <a:latin typeface="Cambria"/>
                <a:cs typeface="Cambria"/>
              </a:rPr>
              <a:t>e</a:t>
            </a:r>
            <a:r>
              <a:rPr lang="en-IN" b="1" dirty="0">
                <a:latin typeface="Cambria"/>
                <a:cs typeface="Cambria"/>
              </a:rPr>
              <a:t>s.</a:t>
            </a:r>
          </a:p>
          <a:p>
            <a:pPr marL="12700">
              <a:lnSpc>
                <a:spcPct val="121000"/>
              </a:lnSpc>
            </a:pPr>
            <a:r>
              <a:rPr lang="en-US" dirty="0">
                <a:latin typeface="Cambria" pitchFamily="18" charset="0"/>
              </a:rPr>
              <a:t>Safe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Effective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Reversible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Easily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pulled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required.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Long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term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contraception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without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adverse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effect.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2700">
              <a:lnSpc>
                <a:spcPct val="121000"/>
              </a:lnSpc>
              <a:buNone/>
            </a:pPr>
            <a:r>
              <a:rPr lang="en-IN" b="1" spc="-35" dirty="0">
                <a:latin typeface="Cambria"/>
                <a:cs typeface="Cambria"/>
              </a:rPr>
              <a:t>D</a:t>
            </a:r>
            <a:r>
              <a:rPr lang="en-IN" b="1" spc="-5" dirty="0">
                <a:latin typeface="Cambria"/>
                <a:cs typeface="Cambria"/>
              </a:rPr>
              <a:t>i</a:t>
            </a:r>
            <a:r>
              <a:rPr lang="en-IN" b="1" spc="-10" dirty="0">
                <a:latin typeface="Cambria"/>
                <a:cs typeface="Cambria"/>
              </a:rPr>
              <a:t>s</a:t>
            </a:r>
            <a:r>
              <a:rPr lang="en-IN" b="1" spc="-5" dirty="0">
                <a:latin typeface="Cambria"/>
                <a:cs typeface="Cambria"/>
              </a:rPr>
              <a:t>ad</a:t>
            </a:r>
            <a:r>
              <a:rPr lang="en-IN" b="1" spc="-15" dirty="0">
                <a:latin typeface="Cambria"/>
                <a:cs typeface="Cambria"/>
              </a:rPr>
              <a:t>v</a:t>
            </a:r>
            <a:r>
              <a:rPr lang="en-IN" b="1" spc="-25" dirty="0">
                <a:latin typeface="Cambria"/>
                <a:cs typeface="Cambria"/>
              </a:rPr>
              <a:t>an</a:t>
            </a:r>
            <a:r>
              <a:rPr lang="en-IN" b="1" spc="-5" dirty="0">
                <a:latin typeface="Cambria"/>
                <a:cs typeface="Cambria"/>
              </a:rPr>
              <a:t>t</a:t>
            </a:r>
            <a:r>
              <a:rPr lang="en-IN" b="1" spc="-20" dirty="0">
                <a:latin typeface="Cambria"/>
                <a:cs typeface="Cambria"/>
              </a:rPr>
              <a:t>age</a:t>
            </a:r>
            <a:r>
              <a:rPr lang="en-IN" b="1" dirty="0">
                <a:latin typeface="Cambria"/>
                <a:cs typeface="Cambria"/>
              </a:rPr>
              <a:t>s</a:t>
            </a:r>
          </a:p>
          <a:p>
            <a:pPr marL="12700">
              <a:lnSpc>
                <a:spcPct val="121000"/>
              </a:lnSpc>
            </a:pPr>
            <a:r>
              <a:rPr lang="en-US" dirty="0">
                <a:latin typeface="Cambria" pitchFamily="18" charset="0"/>
              </a:rPr>
              <a:t>May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cause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heavy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bleeding.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700">
              <a:lnSpc>
                <a:spcPct val="121000"/>
              </a:lnSpc>
            </a:pPr>
            <a:r>
              <a:rPr lang="en-US" dirty="0">
                <a:latin typeface="Cambria" pitchFamily="18" charset="0"/>
              </a:rPr>
              <a:t>May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come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accidently.</a:t>
            </a: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5600" indent="-342900" fontAlgn="auto"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en-IN" spc="-10" dirty="0">
                <a:latin typeface="Cambria"/>
                <a:cs typeface="Cambria"/>
              </a:rPr>
              <a:t>C</a:t>
            </a:r>
            <a:r>
              <a:rPr lang="en-IN" dirty="0">
                <a:latin typeface="Cambria"/>
                <a:cs typeface="Cambria"/>
              </a:rPr>
              <a:t>O</a:t>
            </a:r>
            <a:r>
              <a:rPr lang="en-IN" spc="-25" dirty="0">
                <a:latin typeface="Cambria"/>
                <a:cs typeface="Cambria"/>
              </a:rPr>
              <a:t>N</a:t>
            </a:r>
            <a:r>
              <a:rPr lang="en-IN" spc="-5" dirty="0">
                <a:latin typeface="Cambria"/>
                <a:cs typeface="Cambria"/>
              </a:rPr>
              <a:t>T</a:t>
            </a:r>
            <a:r>
              <a:rPr lang="en-IN" dirty="0">
                <a:latin typeface="Cambria"/>
                <a:cs typeface="Cambria"/>
              </a:rPr>
              <a:t>R</a:t>
            </a:r>
            <a:r>
              <a:rPr lang="en-IN" spc="-5" dirty="0">
                <a:latin typeface="Cambria"/>
                <a:cs typeface="Cambria"/>
              </a:rPr>
              <a:t>A</a:t>
            </a:r>
            <a:r>
              <a:rPr lang="en-IN" spc="-10" dirty="0">
                <a:latin typeface="Cambria"/>
                <a:cs typeface="Cambria"/>
              </a:rPr>
              <a:t>I</a:t>
            </a:r>
            <a:r>
              <a:rPr lang="en-IN" spc="-15" dirty="0">
                <a:latin typeface="Cambria"/>
                <a:cs typeface="Cambria"/>
              </a:rPr>
              <a:t>N</a:t>
            </a:r>
            <a:r>
              <a:rPr lang="en-IN" spc="-5" dirty="0">
                <a:latin typeface="Cambria"/>
                <a:cs typeface="Cambria"/>
              </a:rPr>
              <a:t>D</a:t>
            </a:r>
            <a:r>
              <a:rPr lang="en-IN" spc="-10" dirty="0">
                <a:latin typeface="Cambria"/>
                <a:cs typeface="Cambria"/>
              </a:rPr>
              <a:t>I</a:t>
            </a:r>
            <a:r>
              <a:rPr lang="en-IN" spc="-20" dirty="0">
                <a:latin typeface="Cambria"/>
                <a:cs typeface="Cambria"/>
              </a:rPr>
              <a:t>C</a:t>
            </a:r>
            <a:r>
              <a:rPr lang="en-IN" spc="-5" dirty="0">
                <a:latin typeface="Cambria"/>
                <a:cs typeface="Cambria"/>
              </a:rPr>
              <a:t>AT</a:t>
            </a:r>
            <a:r>
              <a:rPr lang="en-IN" spc="-10" dirty="0">
                <a:latin typeface="Cambria"/>
                <a:cs typeface="Cambria"/>
              </a:rPr>
              <a:t>I</a:t>
            </a:r>
            <a:r>
              <a:rPr lang="en-IN" dirty="0">
                <a:latin typeface="Cambria"/>
                <a:cs typeface="Cambria"/>
              </a:rPr>
              <a:t>O</a:t>
            </a:r>
            <a:r>
              <a:rPr lang="en-IN" spc="-25" dirty="0">
                <a:latin typeface="Cambria"/>
                <a:cs typeface="Cambria"/>
              </a:rPr>
              <a:t>N</a:t>
            </a:r>
            <a:r>
              <a:rPr lang="en-IN" spc="10" dirty="0">
                <a:latin typeface="Cambria"/>
                <a:cs typeface="Cambria"/>
              </a:rPr>
              <a:t>S</a:t>
            </a:r>
            <a:r>
              <a:rPr lang="en-IN" dirty="0">
                <a:latin typeface="Cambria"/>
                <a:cs typeface="Cambria"/>
              </a:rPr>
              <a:t> OF IUCD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2700">
              <a:lnSpc>
                <a:spcPct val="121000"/>
              </a:lnSpc>
            </a:pPr>
            <a:r>
              <a:rPr lang="en-US" dirty="0">
                <a:latin typeface="Cambria" pitchFamily="18" charset="0"/>
              </a:rPr>
              <a:t>Suspected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pregnancy.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Pelvic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inflammation.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Heavy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bleeding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during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mensturation</a:t>
            </a:r>
            <a:r>
              <a:rPr lang="en-US" dirty="0">
                <a:latin typeface="Cambria" pitchFamily="18" charset="0"/>
              </a:rPr>
              <a:t>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Suffering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from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carcinoma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cervix.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</a:t>
            </a:r>
            <a:r>
              <a:rPr lang="en-IN" spc="-25" dirty="0"/>
              <a:t>E</a:t>
            </a:r>
            <a:r>
              <a:rPr lang="en-IN" spc="-5" dirty="0"/>
              <a:t>R</a:t>
            </a:r>
            <a:r>
              <a:rPr lang="en-IN" spc="5" dirty="0"/>
              <a:t>M</a:t>
            </a:r>
            <a:r>
              <a:rPr lang="en-IN" spc="-20" dirty="0"/>
              <a:t>I</a:t>
            </a:r>
            <a:r>
              <a:rPr lang="en-IN" spc="-40" dirty="0"/>
              <a:t>N</a:t>
            </a:r>
            <a:r>
              <a:rPr lang="en-IN" spc="-10" dirty="0"/>
              <a:t>A</a:t>
            </a:r>
            <a:r>
              <a:rPr lang="en-IN" dirty="0"/>
              <a:t>L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spc="-45" dirty="0"/>
              <a:t>M</a:t>
            </a:r>
            <a:r>
              <a:rPr lang="en-IN" spc="-25" dirty="0"/>
              <a:t>ET</a:t>
            </a:r>
            <a:r>
              <a:rPr lang="en-IN" spc="-30" dirty="0"/>
              <a:t>H</a:t>
            </a:r>
            <a:r>
              <a:rPr lang="en-IN" spc="-10" dirty="0"/>
              <a:t>O</a:t>
            </a:r>
            <a:r>
              <a:rPr lang="en-IN" spc="-5" dirty="0"/>
              <a:t>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55600">
              <a:spcBef>
                <a:spcPts val="0"/>
              </a:spcBef>
              <a:buClr>
                <a:srgbClr val="980000"/>
              </a:buClr>
              <a:buSzPct val="75000"/>
              <a:buNone/>
              <a:tabLst>
                <a:tab pos="355600" algn="l"/>
              </a:tabLst>
              <a:defRPr/>
            </a:pPr>
            <a:r>
              <a:rPr lang="en-IN" spc="-35" dirty="0">
                <a:latin typeface="Cambria"/>
                <a:cs typeface="Cambria"/>
              </a:rPr>
              <a:t>P</a:t>
            </a:r>
            <a:r>
              <a:rPr lang="en-IN" spc="-15" dirty="0">
                <a:latin typeface="Cambria"/>
                <a:cs typeface="Cambria"/>
              </a:rPr>
              <a:t>e</a:t>
            </a:r>
            <a:r>
              <a:rPr lang="en-IN" spc="-25" dirty="0">
                <a:latin typeface="Cambria"/>
                <a:cs typeface="Cambria"/>
              </a:rPr>
              <a:t>r</a:t>
            </a:r>
            <a:r>
              <a:rPr lang="en-IN" dirty="0">
                <a:latin typeface="Cambria"/>
                <a:cs typeface="Cambria"/>
              </a:rPr>
              <a:t>ma</a:t>
            </a:r>
            <a:r>
              <a:rPr lang="en-IN" spc="-5" dirty="0">
                <a:latin typeface="Cambria"/>
                <a:cs typeface="Cambria"/>
              </a:rPr>
              <a:t>n</a:t>
            </a:r>
            <a:r>
              <a:rPr lang="en-IN" spc="-15" dirty="0">
                <a:latin typeface="Cambria"/>
                <a:cs typeface="Cambria"/>
              </a:rPr>
              <a:t>e</a:t>
            </a:r>
            <a:r>
              <a:rPr lang="en-IN" spc="-5" dirty="0">
                <a:latin typeface="Cambria"/>
                <a:cs typeface="Cambria"/>
              </a:rPr>
              <a:t>n</a:t>
            </a:r>
            <a:r>
              <a:rPr lang="en-IN" dirty="0">
                <a:latin typeface="Cambria"/>
                <a:cs typeface="Cambria"/>
              </a:rPr>
              <a:t>t</a:t>
            </a:r>
            <a:r>
              <a:rPr lang="en-IN" spc="-100" dirty="0">
                <a:latin typeface="Times New Roman"/>
                <a:cs typeface="Times New Roman"/>
              </a:rPr>
              <a:t> </a:t>
            </a:r>
            <a:r>
              <a:rPr lang="en-IN" spc="-20" dirty="0">
                <a:latin typeface="Cambria"/>
                <a:cs typeface="Cambria"/>
              </a:rPr>
              <a:t>metho</a:t>
            </a:r>
            <a:r>
              <a:rPr lang="en-IN" spc="-35" dirty="0">
                <a:latin typeface="Cambria"/>
                <a:cs typeface="Cambria"/>
              </a:rPr>
              <a:t>d</a:t>
            </a:r>
            <a:r>
              <a:rPr lang="en-IN" dirty="0">
                <a:latin typeface="Cambria"/>
                <a:cs typeface="Cambria"/>
              </a:rPr>
              <a:t>.</a:t>
            </a:r>
          </a:p>
          <a:p>
            <a:pPr marL="12700"/>
            <a:r>
              <a:rPr lang="en-IN" spc="-5" dirty="0">
                <a:latin typeface="Cambria"/>
                <a:cs typeface="Cambria"/>
              </a:rPr>
              <a:t>In</a:t>
            </a:r>
            <a:r>
              <a:rPr lang="en-IN" spc="-25" dirty="0">
                <a:latin typeface="Cambria"/>
                <a:cs typeface="Cambria"/>
              </a:rPr>
              <a:t>d</a:t>
            </a:r>
            <a:r>
              <a:rPr lang="en-IN" spc="-10" dirty="0">
                <a:latin typeface="Cambria"/>
                <a:cs typeface="Cambria"/>
              </a:rPr>
              <a:t>i</a:t>
            </a:r>
            <a:r>
              <a:rPr lang="en-IN" spc="-25" dirty="0">
                <a:latin typeface="Cambria"/>
                <a:cs typeface="Cambria"/>
              </a:rPr>
              <a:t>c</a:t>
            </a:r>
            <a:r>
              <a:rPr lang="en-IN" spc="-5" dirty="0">
                <a:latin typeface="Cambria"/>
                <a:cs typeface="Cambria"/>
              </a:rPr>
              <a:t>at</a:t>
            </a:r>
            <a:r>
              <a:rPr lang="en-IN" dirty="0">
                <a:latin typeface="Cambria"/>
                <a:cs typeface="Cambria"/>
              </a:rPr>
              <a:t>i</a:t>
            </a:r>
            <a:r>
              <a:rPr lang="en-IN" spc="-15" dirty="0">
                <a:latin typeface="Cambria"/>
                <a:cs typeface="Cambria"/>
              </a:rPr>
              <a:t>o</a:t>
            </a:r>
            <a:r>
              <a:rPr lang="en-IN" spc="-5" dirty="0">
                <a:latin typeface="Cambria"/>
                <a:cs typeface="Cambria"/>
              </a:rPr>
              <a:t>n</a:t>
            </a:r>
            <a:r>
              <a:rPr lang="en-IN" dirty="0">
                <a:latin typeface="Cambria"/>
                <a:cs typeface="Cambria"/>
              </a:rPr>
              <a:t>.</a:t>
            </a:r>
            <a:r>
              <a:rPr lang="en-US" dirty="0">
                <a:solidFill>
                  <a:srgbClr val="FFFFFF"/>
                </a:solidFill>
                <a:latin typeface="Cambria" pitchFamily="18" charset="0"/>
              </a:rPr>
              <a:t> </a:t>
            </a:r>
          </a:p>
          <a:p>
            <a:pPr marL="12700"/>
            <a:r>
              <a:rPr lang="en-US" dirty="0">
                <a:latin typeface="Cambria" pitchFamily="18" charset="0"/>
              </a:rPr>
              <a:t>When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family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complete.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latin typeface="Cambria" pitchFamily="18" charset="0"/>
              </a:rPr>
              <a:t>Medical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grounds</a:t>
            </a:r>
            <a:endParaRPr lang="en-IN" dirty="0">
              <a:latin typeface="Cambria"/>
              <a:cs typeface="Cambria"/>
            </a:endParaRPr>
          </a:p>
          <a:p>
            <a:pPr marL="355600">
              <a:spcBef>
                <a:spcPts val="690"/>
              </a:spcBef>
              <a:buClr>
                <a:srgbClr val="980000"/>
              </a:buClr>
              <a:buSzPct val="75000"/>
              <a:buNone/>
              <a:tabLst>
                <a:tab pos="355600" algn="l"/>
              </a:tabLst>
              <a:defRPr/>
            </a:pPr>
            <a:endParaRPr lang="en-IN" dirty="0">
              <a:latin typeface="Cambria"/>
              <a:cs typeface="Cambria"/>
            </a:endParaRP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THE CHARACTERISTICS OF 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IDEAL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CONTRACEPTIVE ARE LISTED BELOW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55600">
              <a:buClr>
                <a:srgbClr val="FF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Highly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effective.</a:t>
            </a:r>
          </a:p>
          <a:p>
            <a:pPr marL="355600">
              <a:spcBef>
                <a:spcPts val="700"/>
              </a:spcBef>
              <a:buClr>
                <a:srgbClr val="FF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No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side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effects.</a:t>
            </a:r>
          </a:p>
          <a:p>
            <a:pPr marL="355600">
              <a:spcBef>
                <a:spcPts val="688"/>
              </a:spcBef>
              <a:buClr>
                <a:srgbClr val="FF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Independent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of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intercourse.</a:t>
            </a:r>
          </a:p>
          <a:p>
            <a:pPr marL="355600">
              <a:spcBef>
                <a:spcPts val="700"/>
              </a:spcBef>
              <a:buClr>
                <a:srgbClr val="FF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Rapidly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reversible.</a:t>
            </a:r>
          </a:p>
          <a:p>
            <a:pPr marL="355600">
              <a:spcBef>
                <a:spcPts val="700"/>
              </a:spcBef>
              <a:buClr>
                <a:srgbClr val="FF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Cheap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55600">
              <a:buClr>
                <a:srgbClr val="FF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Widespread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availability.</a:t>
            </a:r>
          </a:p>
          <a:p>
            <a:pPr marL="355600">
              <a:spcBef>
                <a:spcPts val="700"/>
              </a:spcBef>
              <a:buClr>
                <a:srgbClr val="FF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Acceptable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all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cultures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and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religions.</a:t>
            </a:r>
          </a:p>
          <a:p>
            <a:pPr marL="355600">
              <a:spcBef>
                <a:spcPts val="688"/>
              </a:spcBef>
              <a:buClr>
                <a:srgbClr val="FF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Administration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and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healthcare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personnel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not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required.</a:t>
            </a:r>
          </a:p>
          <a:p>
            <a:pPr marL="355600">
              <a:spcBef>
                <a:spcPts val="700"/>
              </a:spcBef>
              <a:buClr>
                <a:srgbClr val="FF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Easily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distributed.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bject 2"/>
          <p:cNvSpPr>
            <a:spLocks/>
          </p:cNvSpPr>
          <p:nvPr/>
        </p:nvSpPr>
        <p:spPr bwMode="auto">
          <a:xfrm flipH="1">
            <a:off x="13383264" y="228600"/>
            <a:ext cx="45719" cy="5720680"/>
          </a:xfrm>
          <a:custGeom>
            <a:avLst/>
            <a:gdLst>
              <a:gd name="T0" fmla="*/ 8686799 w 8686800"/>
              <a:gd name="T1" fmla="*/ 0 h 5943600"/>
              <a:gd name="T2" fmla="*/ 0 w 8686800"/>
              <a:gd name="T3" fmla="*/ 0 h 5943600"/>
              <a:gd name="T4" fmla="*/ 0 w 8686800"/>
              <a:gd name="T5" fmla="*/ 5943599 h 5943600"/>
              <a:gd name="T6" fmla="*/ 8686799 w 8686800"/>
              <a:gd name="T7" fmla="*/ 5943599 h 5943600"/>
              <a:gd name="T8" fmla="*/ 8686799 w 8686800"/>
              <a:gd name="T9" fmla="*/ 0 h 594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86800"/>
              <a:gd name="T16" fmla="*/ 0 h 5943600"/>
              <a:gd name="T17" fmla="*/ 8686800 w 8686800"/>
              <a:gd name="T18" fmla="*/ 5943600 h 594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86800" h="5943600">
                <a:moveTo>
                  <a:pt x="8686799" y="0"/>
                </a:moveTo>
                <a:lnTo>
                  <a:pt x="0" y="0"/>
                </a:lnTo>
                <a:lnTo>
                  <a:pt x="0" y="5943599"/>
                </a:lnTo>
                <a:lnTo>
                  <a:pt x="8686799" y="5943599"/>
                </a:lnTo>
                <a:lnTo>
                  <a:pt x="868679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33795" name="object 3"/>
          <p:cNvSpPr>
            <a:spLocks/>
          </p:cNvSpPr>
          <p:nvPr/>
        </p:nvSpPr>
        <p:spPr bwMode="auto">
          <a:xfrm flipH="1">
            <a:off x="12852920" y="2996952"/>
            <a:ext cx="504056" cy="3528392"/>
          </a:xfrm>
          <a:custGeom>
            <a:avLst/>
            <a:gdLst>
              <a:gd name="T0" fmla="*/ 4343399 w 8686800"/>
              <a:gd name="T1" fmla="*/ 5943599 h 5943600"/>
              <a:gd name="T2" fmla="*/ 0 w 8686800"/>
              <a:gd name="T3" fmla="*/ 5943599 h 5943600"/>
              <a:gd name="T4" fmla="*/ 0 w 8686800"/>
              <a:gd name="T5" fmla="*/ 0 h 5943600"/>
              <a:gd name="T6" fmla="*/ 8686799 w 8686800"/>
              <a:gd name="T7" fmla="*/ 0 h 5943600"/>
              <a:gd name="T8" fmla="*/ 8686799 w 8686800"/>
              <a:gd name="T9" fmla="*/ 5943599 h 5943600"/>
              <a:gd name="T10" fmla="*/ 4343399 w 8686800"/>
              <a:gd name="T11" fmla="*/ 5943599 h 5943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86800"/>
              <a:gd name="T19" fmla="*/ 0 h 5943600"/>
              <a:gd name="T20" fmla="*/ 8686800 w 8686800"/>
              <a:gd name="T21" fmla="*/ 5943600 h 5943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86800" h="5943600">
                <a:moveTo>
                  <a:pt x="4343399" y="5943599"/>
                </a:moveTo>
                <a:lnTo>
                  <a:pt x="0" y="5943599"/>
                </a:lnTo>
                <a:lnTo>
                  <a:pt x="0" y="0"/>
                </a:lnTo>
                <a:lnTo>
                  <a:pt x="8686799" y="0"/>
                </a:lnTo>
                <a:lnTo>
                  <a:pt x="8686799" y="5943599"/>
                </a:lnTo>
                <a:lnTo>
                  <a:pt x="4343399" y="5943599"/>
                </a:lnTo>
                <a:close/>
              </a:path>
            </a:pathLst>
          </a:custGeom>
          <a:noFill/>
          <a:ln w="44207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33796" name="object 4"/>
          <p:cNvSpPr>
            <a:spLocks/>
          </p:cNvSpPr>
          <p:nvPr/>
        </p:nvSpPr>
        <p:spPr bwMode="auto">
          <a:xfrm flipH="1">
            <a:off x="13167240" y="4149080"/>
            <a:ext cx="45719" cy="1927870"/>
          </a:xfrm>
          <a:custGeom>
            <a:avLst/>
            <a:gdLst>
              <a:gd name="T0" fmla="*/ 8530595 w 8530590"/>
              <a:gd name="T1" fmla="*/ 0 h 5770880"/>
              <a:gd name="T2" fmla="*/ 0 w 8530590"/>
              <a:gd name="T3" fmla="*/ 0 h 5770880"/>
              <a:gd name="T4" fmla="*/ 0 w 8530590"/>
              <a:gd name="T5" fmla="*/ 5770869 h 5770880"/>
              <a:gd name="T6" fmla="*/ 8530595 w 8530590"/>
              <a:gd name="T7" fmla="*/ 5770869 h 5770880"/>
              <a:gd name="T8" fmla="*/ 8530595 w 8530590"/>
              <a:gd name="T9" fmla="*/ 0 h 5770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590"/>
              <a:gd name="T16" fmla="*/ 0 h 5770880"/>
              <a:gd name="T17" fmla="*/ 8530590 w 8530590"/>
              <a:gd name="T18" fmla="*/ 5770880 h 5770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30590" h="5770880">
                <a:moveTo>
                  <a:pt x="8530595" y="0"/>
                </a:moveTo>
                <a:lnTo>
                  <a:pt x="0" y="0"/>
                </a:lnTo>
                <a:lnTo>
                  <a:pt x="0" y="5770869"/>
                </a:lnTo>
                <a:lnTo>
                  <a:pt x="8530595" y="5770869"/>
                </a:lnTo>
                <a:lnTo>
                  <a:pt x="8530595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33797" name="object 5"/>
          <p:cNvSpPr>
            <a:spLocks/>
          </p:cNvSpPr>
          <p:nvPr/>
        </p:nvSpPr>
        <p:spPr bwMode="auto">
          <a:xfrm flipH="1">
            <a:off x="12492879" y="4797152"/>
            <a:ext cx="288032" cy="1279798"/>
          </a:xfrm>
          <a:custGeom>
            <a:avLst/>
            <a:gdLst>
              <a:gd name="T0" fmla="*/ 4264645 w 8530590"/>
              <a:gd name="T1" fmla="*/ 5770869 h 5770880"/>
              <a:gd name="T2" fmla="*/ 0 w 8530590"/>
              <a:gd name="T3" fmla="*/ 5770869 h 5770880"/>
              <a:gd name="T4" fmla="*/ 0 w 8530590"/>
              <a:gd name="T5" fmla="*/ 0 h 5770880"/>
              <a:gd name="T6" fmla="*/ 8530595 w 8530590"/>
              <a:gd name="T7" fmla="*/ 0 h 5770880"/>
              <a:gd name="T8" fmla="*/ 8530595 w 8530590"/>
              <a:gd name="T9" fmla="*/ 5770869 h 5770880"/>
              <a:gd name="T10" fmla="*/ 4264645 w 8530590"/>
              <a:gd name="T11" fmla="*/ 5770869 h 57708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30590"/>
              <a:gd name="T19" fmla="*/ 0 h 5770880"/>
              <a:gd name="T20" fmla="*/ 8530590 w 8530590"/>
              <a:gd name="T21" fmla="*/ 5770880 h 57708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30590" h="5770880">
                <a:moveTo>
                  <a:pt x="4264645" y="5770869"/>
                </a:moveTo>
                <a:lnTo>
                  <a:pt x="0" y="5770869"/>
                </a:lnTo>
                <a:lnTo>
                  <a:pt x="0" y="0"/>
                </a:lnTo>
                <a:lnTo>
                  <a:pt x="8530595" y="0"/>
                </a:lnTo>
                <a:lnTo>
                  <a:pt x="8530595" y="5770869"/>
                </a:lnTo>
                <a:lnTo>
                  <a:pt x="4264645" y="5770869"/>
                </a:lnTo>
                <a:close/>
              </a:path>
            </a:pathLst>
          </a:custGeom>
          <a:noFill/>
          <a:ln w="9344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33798" name="object 6"/>
          <p:cNvSpPr>
            <a:spLocks/>
          </p:cNvSpPr>
          <p:nvPr/>
        </p:nvSpPr>
        <p:spPr bwMode="auto">
          <a:xfrm flipH="1">
            <a:off x="11196736" y="980728"/>
            <a:ext cx="792088" cy="752822"/>
          </a:xfrm>
          <a:custGeom>
            <a:avLst/>
            <a:gdLst>
              <a:gd name="T0" fmla="*/ 0 w 8153400"/>
              <a:gd name="T1" fmla="*/ 8153399 w 8153400"/>
              <a:gd name="T2" fmla="*/ 0 60000 65536"/>
              <a:gd name="T3" fmla="*/ 0 60000 65536"/>
              <a:gd name="T4" fmla="*/ 0 w 8153400"/>
              <a:gd name="T5" fmla="*/ 8153400 w 81534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8153400">
                <a:moveTo>
                  <a:pt x="0" y="0"/>
                </a:moveTo>
                <a:lnTo>
                  <a:pt x="8153399" y="0"/>
                </a:lnTo>
              </a:path>
            </a:pathLst>
          </a:custGeom>
          <a:noFill/>
          <a:ln w="12579">
            <a:solidFill>
              <a:srgbClr val="98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33799" name="object 7"/>
          <p:cNvSpPr txBox="1">
            <a:spLocks noChangeArrowheads="1"/>
          </p:cNvSpPr>
          <p:nvPr/>
        </p:nvSpPr>
        <p:spPr bwMode="auto">
          <a:xfrm>
            <a:off x="611560" y="469900"/>
            <a:ext cx="4968551" cy="108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813" indent="-11113">
              <a:lnSpc>
                <a:spcPct val="80000"/>
              </a:lnSpc>
            </a:pPr>
            <a:r>
              <a:rPr lang="en-US" sz="4400" dirty="0">
                <a:latin typeface="Cambria" pitchFamily="18" charset="0"/>
              </a:rPr>
              <a:t>TERMINAL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Cambria" pitchFamily="18" charset="0"/>
              </a:rPr>
              <a:t>METHODS.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4175" y="1712913"/>
            <a:ext cx="3062288" cy="95154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75000"/>
              <a:tabLst>
                <a:tab pos="355600" algn="l"/>
              </a:tabLst>
              <a:defRPr/>
            </a:pPr>
            <a:r>
              <a:rPr sz="2800" b="1" spc="-5" dirty="0">
                <a:latin typeface="Cambria"/>
                <a:cs typeface="Cambria"/>
              </a:rPr>
              <a:t>S</a:t>
            </a:r>
            <a:r>
              <a:rPr sz="2800" b="1" dirty="0">
                <a:latin typeface="Cambria"/>
                <a:cs typeface="Cambria"/>
              </a:rPr>
              <a:t>u</a:t>
            </a:r>
            <a:r>
              <a:rPr sz="2800" b="1" spc="-25" dirty="0">
                <a:latin typeface="Cambria"/>
                <a:cs typeface="Cambria"/>
              </a:rPr>
              <a:t>r</a:t>
            </a:r>
            <a:r>
              <a:rPr sz="2800" b="1" spc="-5" dirty="0">
                <a:latin typeface="Cambria"/>
                <a:cs typeface="Cambria"/>
              </a:rPr>
              <a:t>g</a:t>
            </a:r>
            <a:r>
              <a:rPr sz="2800" b="1" spc="-10" dirty="0">
                <a:latin typeface="Cambria"/>
                <a:cs typeface="Cambria"/>
              </a:rPr>
              <a:t>ica</a:t>
            </a:r>
            <a:r>
              <a:rPr sz="2800" b="1" dirty="0">
                <a:latin typeface="Cambria"/>
                <a:cs typeface="Cambria"/>
              </a:rPr>
              <a:t>l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Cambria"/>
                <a:cs typeface="Cambria"/>
              </a:rPr>
              <a:t>me</a:t>
            </a:r>
            <a:r>
              <a:rPr sz="2800" b="1" spc="-10" dirty="0">
                <a:latin typeface="Cambria"/>
                <a:cs typeface="Cambria"/>
              </a:rPr>
              <a:t>t</a:t>
            </a:r>
            <a:r>
              <a:rPr sz="2800" b="1" spc="-20" dirty="0">
                <a:latin typeface="Cambria"/>
                <a:cs typeface="Cambria"/>
              </a:rPr>
              <a:t>ho</a:t>
            </a:r>
            <a:r>
              <a:rPr sz="2800" b="1" spc="-25" dirty="0">
                <a:latin typeface="Cambria"/>
                <a:cs typeface="Cambria"/>
              </a:rPr>
              <a:t>d</a:t>
            </a:r>
            <a:r>
              <a:rPr sz="2800" b="1" spc="-20" dirty="0">
                <a:latin typeface="Cambria"/>
                <a:cs typeface="Cambria"/>
              </a:rPr>
              <a:t>s</a:t>
            </a:r>
            <a:r>
              <a:rPr sz="2800" b="1" dirty="0">
                <a:latin typeface="Cambria"/>
                <a:cs typeface="Cambria"/>
              </a:rPr>
              <a:t>.</a:t>
            </a:r>
          </a:p>
          <a:p>
            <a:pPr marL="355600" indent="-342900" fontAlgn="auto">
              <a:spcBef>
                <a:spcPts val="700"/>
              </a:spcBef>
              <a:spcAft>
                <a:spcPts val="0"/>
              </a:spcAft>
              <a:buClr>
                <a:srgbClr val="980000"/>
              </a:buClr>
              <a:buSzPct val="75000"/>
              <a:tabLst>
                <a:tab pos="355600" algn="l"/>
              </a:tabLst>
              <a:defRPr/>
            </a:pPr>
            <a:r>
              <a:rPr lang="en-IN" sz="2800" b="1" spc="-5" dirty="0">
                <a:latin typeface="Cambria"/>
                <a:cs typeface="Cambria"/>
              </a:rPr>
              <a:t>          1.</a:t>
            </a:r>
            <a:r>
              <a:rPr sz="2800" b="1" spc="-5" dirty="0" err="1">
                <a:latin typeface="Cambria"/>
                <a:cs typeface="Cambria"/>
              </a:rPr>
              <a:t>T</a:t>
            </a:r>
            <a:r>
              <a:rPr sz="2800" b="1" spc="-15" dirty="0" err="1">
                <a:latin typeface="Cambria"/>
                <a:cs typeface="Cambria"/>
              </a:rPr>
              <a:t>u</a:t>
            </a:r>
            <a:r>
              <a:rPr sz="2800" b="1" dirty="0" err="1">
                <a:latin typeface="Cambria"/>
                <a:cs typeface="Cambria"/>
              </a:rPr>
              <a:t>b</a:t>
            </a:r>
            <a:r>
              <a:rPr sz="2800" b="1" spc="-15" dirty="0" err="1">
                <a:latin typeface="Cambria"/>
                <a:cs typeface="Cambria"/>
              </a:rPr>
              <a:t>e</a:t>
            </a:r>
            <a:r>
              <a:rPr sz="2800" b="1" spc="-20" dirty="0" err="1">
                <a:latin typeface="Cambria"/>
                <a:cs typeface="Cambria"/>
              </a:rPr>
              <a:t>c</a:t>
            </a:r>
            <a:r>
              <a:rPr sz="2800" b="1" spc="-5" dirty="0" err="1">
                <a:latin typeface="Cambria"/>
                <a:cs typeface="Cambria"/>
              </a:rPr>
              <a:t>to</a:t>
            </a:r>
            <a:r>
              <a:rPr sz="2800" b="1" spc="-15" dirty="0" err="1">
                <a:latin typeface="Cambria"/>
                <a:cs typeface="Cambria"/>
              </a:rPr>
              <a:t>my</a:t>
            </a:r>
            <a:r>
              <a:rPr sz="2800" b="1" spc="-15" dirty="0">
                <a:latin typeface="Cambria"/>
                <a:cs typeface="Cambria"/>
              </a:rPr>
              <a:t>.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1375" y="2744788"/>
            <a:ext cx="176213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33802" name="object 10"/>
          <p:cNvSpPr txBox="1">
            <a:spLocks noChangeArrowheads="1"/>
          </p:cNvSpPr>
          <p:nvPr/>
        </p:nvSpPr>
        <p:spPr bwMode="auto">
          <a:xfrm>
            <a:off x="384175" y="2708275"/>
            <a:ext cx="424973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755650"/>
            <a:r>
              <a:rPr lang="en-US" sz="2400" dirty="0">
                <a:latin typeface="Cambria" pitchFamily="18" charset="0"/>
              </a:rPr>
              <a:t>Fallopian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tubes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identified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cut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cut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ends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ligated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&amp;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buried.</a:t>
            </a:r>
          </a:p>
          <a:p>
            <a:pPr marL="755650"/>
            <a:r>
              <a:rPr lang="en-US" sz="2800" b="1" dirty="0">
                <a:latin typeface="Cambria" pitchFamily="18" charset="0"/>
              </a:rPr>
              <a:t>2.Laparoscopic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ambria" pitchFamily="18" charset="0"/>
              </a:rPr>
              <a:t>occlusion.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41375" y="4433888"/>
            <a:ext cx="176213" cy="2222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33804" name="object 12"/>
          <p:cNvSpPr txBox="1">
            <a:spLocks noChangeArrowheads="1"/>
          </p:cNvSpPr>
          <p:nvPr/>
        </p:nvSpPr>
        <p:spPr bwMode="auto">
          <a:xfrm>
            <a:off x="1115616" y="4437112"/>
            <a:ext cx="37592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endParaRPr lang="en-US" sz="2400" dirty="0">
              <a:latin typeface="Cambria" pitchFamily="18" charset="0"/>
            </a:endParaRPr>
          </a:p>
          <a:p>
            <a:pPr marL="12700"/>
            <a:r>
              <a:rPr lang="en-US" sz="2400" dirty="0">
                <a:latin typeface="Cambria" pitchFamily="18" charset="0"/>
              </a:rPr>
              <a:t>Tubes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occluded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using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silicon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rubber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bands,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rings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clips</a:t>
            </a:r>
          </a:p>
          <a:p>
            <a:pPr marL="12700">
              <a:spcBef>
                <a:spcPts val="600"/>
              </a:spcBef>
            </a:pPr>
            <a:r>
              <a:rPr lang="en-US" sz="2400" dirty="0">
                <a:latin typeface="Cambria" pitchFamily="18" charset="0"/>
              </a:rPr>
              <a:t>Method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quicker,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simple,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no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hospitalization.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41375" y="5240338"/>
            <a:ext cx="176213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33806" name="object 14"/>
          <p:cNvSpPr>
            <a:spLocks noChangeArrowheads="1"/>
          </p:cNvSpPr>
          <p:nvPr/>
        </p:nvSpPr>
        <p:spPr bwMode="auto">
          <a:xfrm>
            <a:off x="5791200" y="1905000"/>
            <a:ext cx="2946400" cy="41148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7" name="object 15"/>
          <p:cNvSpPr>
            <a:spLocks noChangeArrowheads="1"/>
          </p:cNvSpPr>
          <p:nvPr/>
        </p:nvSpPr>
        <p:spPr bwMode="auto">
          <a:xfrm>
            <a:off x="5791200" y="379413"/>
            <a:ext cx="2971800" cy="29067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object 16"/>
          <p:cNvSpPr txBox="1"/>
          <p:nvPr/>
        </p:nvSpPr>
        <p:spPr>
          <a:xfrm>
            <a:off x="611188" y="6518275"/>
            <a:ext cx="1381125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MEDICAL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TERMINATION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PREGNANCY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buClr>
                <a:srgbClr val="980000"/>
              </a:buClr>
              <a:buSzPct val="74000"/>
              <a:buNone/>
              <a:tabLst>
                <a:tab pos="355600" algn="l"/>
              </a:tabLst>
            </a:pPr>
            <a:r>
              <a:rPr lang="en-US" sz="3100" dirty="0">
                <a:latin typeface="Cambria" pitchFamily="18" charset="0"/>
              </a:rPr>
              <a:t>Medical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termination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of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pregnancy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or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MTP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or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abortion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is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allowed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under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MTP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act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Cambria" pitchFamily="18" charset="0"/>
              </a:rPr>
              <a:t>1971.</a:t>
            </a:r>
          </a:p>
          <a:p>
            <a:pPr marL="355600">
              <a:spcBef>
                <a:spcPts val="38"/>
              </a:spcBef>
              <a:buClr>
                <a:srgbClr val="980000"/>
              </a:buClr>
              <a:buFont typeface="OpenSymbol" pitchFamily="2" charset="0"/>
              <a:buChar char="■"/>
              <a:tabLst>
                <a:tab pos="355600" algn="l"/>
              </a:tabLst>
            </a:pPr>
            <a:endParaRPr lang="en-US" sz="4500" dirty="0">
              <a:latin typeface="Times New Roman" pitchFamily="18" charset="0"/>
              <a:cs typeface="Times New Roman" pitchFamily="18" charset="0"/>
            </a:endParaRPr>
          </a:p>
          <a:p>
            <a:pPr marL="355600">
              <a:buClr>
                <a:srgbClr val="980000"/>
              </a:buClr>
              <a:buSzPct val="74000"/>
              <a:buNone/>
              <a:tabLst>
                <a:tab pos="355600" algn="l"/>
              </a:tabLst>
            </a:pPr>
            <a:r>
              <a:rPr lang="en-US" sz="3100" b="1" dirty="0">
                <a:latin typeface="Cambria" pitchFamily="18" charset="0"/>
              </a:rPr>
              <a:t>Criteria</a:t>
            </a:r>
            <a:r>
              <a:rPr lang="en-US" sz="3100" dirty="0">
                <a:latin typeface="Cambria" pitchFamily="18" charset="0"/>
              </a:rPr>
              <a:t>.</a:t>
            </a:r>
          </a:p>
          <a:p>
            <a:pPr marL="755650" lvl="1">
              <a:spcBef>
                <a:spcPts val="638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>
                <a:latin typeface="Cambria" pitchFamily="18" charset="0"/>
              </a:rPr>
              <a:t>Person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who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can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do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MTP</a:t>
            </a: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>
                <a:latin typeface="Cambria" pitchFamily="18" charset="0"/>
              </a:rPr>
              <a:t>Place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where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it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should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be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performed.</a:t>
            </a: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MEDICAL TERMINATION OF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buClr>
                <a:srgbClr val="980000"/>
              </a:buClr>
              <a:buSzPct val="74000"/>
              <a:buNone/>
              <a:tabLst>
                <a:tab pos="355600" algn="l"/>
              </a:tabLst>
            </a:pPr>
            <a:r>
              <a:rPr lang="en-US" sz="3100" b="1" dirty="0">
                <a:latin typeface="Cambria" pitchFamily="18" charset="0"/>
              </a:rPr>
              <a:t>Indications.</a:t>
            </a:r>
            <a:endParaRPr lang="en-US" sz="3100" dirty="0">
              <a:latin typeface="Cambria" pitchFamily="18" charset="0"/>
            </a:endParaRP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>
                <a:latin typeface="Cambria" pitchFamily="18" charset="0"/>
              </a:rPr>
              <a:t>Medicals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–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continuation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of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pregnancy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is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hazardous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to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the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mother.</a:t>
            </a:r>
          </a:p>
          <a:p>
            <a:pPr marL="755650" lvl="1">
              <a:spcBef>
                <a:spcPts val="638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>
                <a:latin typeface="Cambria" pitchFamily="18" charset="0"/>
              </a:rPr>
              <a:t>Eugenic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–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substantial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risk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to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the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child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if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born.</a:t>
            </a: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>
                <a:latin typeface="Cambria" pitchFamily="18" charset="0"/>
              </a:rPr>
              <a:t>Humanitarian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ground.–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when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pregnancy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is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result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of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rape.</a:t>
            </a: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>
                <a:latin typeface="Cambria" pitchFamily="18" charset="0"/>
              </a:rPr>
              <a:t>Failure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of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contraceptive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methods.</a:t>
            </a: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30" dirty="0"/>
              <a:t>PREGN</a:t>
            </a:r>
            <a:r>
              <a:rPr lang="en-IN" spc="-10" dirty="0"/>
              <a:t>A</a:t>
            </a:r>
            <a:r>
              <a:rPr lang="en-IN" spc="-30" dirty="0"/>
              <a:t>NC</a:t>
            </a:r>
            <a:r>
              <a:rPr lang="en-IN" spc="-25" dirty="0"/>
              <a:t>Y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spc="-25" dirty="0"/>
              <a:t>VACCI</a:t>
            </a:r>
            <a:r>
              <a:rPr lang="en-IN" spc="-40" dirty="0"/>
              <a:t>N</a:t>
            </a:r>
            <a:r>
              <a:rPr lang="en-IN" spc="-25" dirty="0"/>
              <a:t>E</a:t>
            </a:r>
            <a:r>
              <a:rPr lang="en-IN" spc="-30" dirty="0"/>
              <a:t>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spcBef>
                <a:spcPts val="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sz="3100" spc="-30" dirty="0">
                <a:latin typeface="Cambria"/>
                <a:cs typeface="Cambria"/>
              </a:rPr>
              <a:t>U</a:t>
            </a:r>
            <a:r>
              <a:rPr lang="en-IN" sz="3100" spc="-25" dirty="0">
                <a:latin typeface="Cambria"/>
                <a:cs typeface="Cambria"/>
              </a:rPr>
              <a:t>n</a:t>
            </a:r>
            <a:r>
              <a:rPr lang="en-IN" sz="3100" spc="-30" dirty="0">
                <a:latin typeface="Cambria"/>
                <a:cs typeface="Cambria"/>
              </a:rPr>
              <a:t>d</a:t>
            </a:r>
            <a:r>
              <a:rPr lang="en-IN" sz="3100" spc="-15" dirty="0">
                <a:latin typeface="Cambria"/>
                <a:cs typeface="Cambria"/>
              </a:rPr>
              <a:t>er</a:t>
            </a:r>
            <a:r>
              <a:rPr lang="en-IN" sz="3100" spc="-90" dirty="0">
                <a:latin typeface="Times New Roman"/>
                <a:cs typeface="Times New Roman"/>
              </a:rPr>
              <a:t> </a:t>
            </a:r>
            <a:r>
              <a:rPr lang="en-IN" sz="3100" spc="-25" dirty="0">
                <a:latin typeface="Cambria"/>
                <a:cs typeface="Cambria"/>
              </a:rPr>
              <a:t>e</a:t>
            </a:r>
            <a:r>
              <a:rPr lang="en-IN" sz="3100" spc="-5" dirty="0">
                <a:latin typeface="Cambria"/>
                <a:cs typeface="Cambria"/>
              </a:rPr>
              <a:t>x</a:t>
            </a:r>
            <a:r>
              <a:rPr lang="en-IN" sz="3100" spc="-15" dirty="0">
                <a:latin typeface="Cambria"/>
                <a:cs typeface="Cambria"/>
              </a:rPr>
              <a:t>p</a:t>
            </a:r>
            <a:r>
              <a:rPr lang="en-IN" sz="3100" spc="-25" dirty="0">
                <a:latin typeface="Cambria"/>
                <a:cs typeface="Cambria"/>
              </a:rPr>
              <a:t>e</a:t>
            </a:r>
            <a:r>
              <a:rPr lang="en-IN" sz="3100" spc="-15" dirty="0">
                <a:latin typeface="Cambria"/>
                <a:cs typeface="Cambria"/>
              </a:rPr>
              <a:t>ri</a:t>
            </a:r>
            <a:r>
              <a:rPr lang="en-IN" sz="3100" spc="-30" dirty="0">
                <a:latin typeface="Cambria"/>
                <a:cs typeface="Cambria"/>
              </a:rPr>
              <a:t>m</a:t>
            </a:r>
            <a:r>
              <a:rPr lang="en-IN" sz="3100" spc="-25" dirty="0">
                <a:latin typeface="Cambria"/>
                <a:cs typeface="Cambria"/>
              </a:rPr>
              <a:t>e</a:t>
            </a:r>
            <a:r>
              <a:rPr lang="en-IN" sz="3100" spc="-5" dirty="0">
                <a:latin typeface="Cambria"/>
                <a:cs typeface="Cambria"/>
              </a:rPr>
              <a:t>nta</a:t>
            </a:r>
            <a:r>
              <a:rPr lang="en-IN" sz="3100" dirty="0">
                <a:latin typeface="Cambria"/>
                <a:cs typeface="Cambria"/>
              </a:rPr>
              <a:t>l</a:t>
            </a:r>
            <a:r>
              <a:rPr lang="en-IN" sz="3100" spc="-100" dirty="0">
                <a:latin typeface="Times New Roman"/>
                <a:cs typeface="Times New Roman"/>
              </a:rPr>
              <a:t> </a:t>
            </a:r>
            <a:r>
              <a:rPr lang="en-IN" sz="3100" spc="-20" dirty="0">
                <a:latin typeface="Cambria"/>
                <a:cs typeface="Cambria"/>
              </a:rPr>
              <a:t>tr</a:t>
            </a:r>
            <a:r>
              <a:rPr lang="en-IN" sz="3100" spc="-15" dirty="0">
                <a:latin typeface="Cambria"/>
                <a:cs typeface="Cambria"/>
              </a:rPr>
              <a:t>i</a:t>
            </a:r>
            <a:r>
              <a:rPr lang="en-IN" sz="3100" dirty="0">
                <a:latin typeface="Cambria"/>
                <a:cs typeface="Cambria"/>
              </a:rPr>
              <a:t>a</a:t>
            </a:r>
            <a:r>
              <a:rPr lang="en-IN" sz="3100" spc="-5" dirty="0">
                <a:latin typeface="Cambria"/>
                <a:cs typeface="Cambria"/>
              </a:rPr>
              <a:t>ls</a:t>
            </a:r>
            <a:r>
              <a:rPr lang="en-IN" sz="3100" dirty="0">
                <a:latin typeface="Cambria"/>
                <a:cs typeface="Cambria"/>
              </a:rPr>
              <a:t>.</a:t>
            </a:r>
          </a:p>
          <a:p>
            <a:pPr marL="355600">
              <a:spcBef>
                <a:spcPts val="77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sz="3100" spc="-20" dirty="0">
                <a:latin typeface="Cambria"/>
                <a:cs typeface="Cambria"/>
              </a:rPr>
              <a:t>2</a:t>
            </a:r>
            <a:r>
              <a:rPr lang="en-IN" sz="3100" spc="-95" dirty="0">
                <a:latin typeface="Times New Roman"/>
                <a:cs typeface="Times New Roman"/>
              </a:rPr>
              <a:t> </a:t>
            </a:r>
            <a:r>
              <a:rPr lang="en-IN" sz="3100" spc="-15" dirty="0">
                <a:latin typeface="Cambria"/>
                <a:cs typeface="Cambria"/>
              </a:rPr>
              <a:t>t</a:t>
            </a:r>
            <a:r>
              <a:rPr lang="en-IN" sz="3100" spc="-25" dirty="0">
                <a:latin typeface="Cambria"/>
                <a:cs typeface="Cambria"/>
              </a:rPr>
              <a:t>y</a:t>
            </a:r>
            <a:r>
              <a:rPr lang="en-IN" sz="3100" spc="-5" dirty="0">
                <a:latin typeface="Cambria"/>
                <a:cs typeface="Cambria"/>
              </a:rPr>
              <a:t>p</a:t>
            </a:r>
            <a:r>
              <a:rPr lang="en-IN" sz="3100" spc="-25" dirty="0">
                <a:latin typeface="Cambria"/>
                <a:cs typeface="Cambria"/>
              </a:rPr>
              <a:t>e</a:t>
            </a:r>
            <a:r>
              <a:rPr lang="en-IN" sz="3100" spc="-20" dirty="0">
                <a:latin typeface="Cambria"/>
                <a:cs typeface="Cambria"/>
              </a:rPr>
              <a:t>s</a:t>
            </a:r>
            <a:r>
              <a:rPr lang="en-IN" sz="3100" dirty="0">
                <a:latin typeface="Cambria"/>
                <a:cs typeface="Cambria"/>
              </a:rPr>
              <a:t>.</a:t>
            </a: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384"/>
              <a:buFont typeface="OpenSymbol"/>
              <a:buChar char="■"/>
              <a:tabLst>
                <a:tab pos="755650" algn="l"/>
              </a:tabLst>
              <a:defRPr/>
            </a:pPr>
            <a:r>
              <a:rPr lang="en-IN" sz="2600" spc="-25" dirty="0">
                <a:latin typeface="Cambria"/>
                <a:cs typeface="Cambria"/>
              </a:rPr>
              <a:t>A</a:t>
            </a:r>
            <a:r>
              <a:rPr lang="en-IN" sz="2600" spc="-20" dirty="0">
                <a:latin typeface="Cambria"/>
                <a:cs typeface="Cambria"/>
              </a:rPr>
              <a:t>c</a:t>
            </a:r>
            <a:r>
              <a:rPr lang="en-IN" sz="2600" spc="-5" dirty="0">
                <a:latin typeface="Cambria"/>
                <a:cs typeface="Cambria"/>
              </a:rPr>
              <a:t>tiv</a:t>
            </a:r>
            <a:r>
              <a:rPr lang="en-IN" sz="2600" spc="-15" dirty="0">
                <a:latin typeface="Cambria"/>
                <a:cs typeface="Cambria"/>
              </a:rPr>
              <a:t>e</a:t>
            </a:r>
            <a:r>
              <a:rPr lang="en-IN" sz="2600" spc="-85" dirty="0">
                <a:latin typeface="Times New Roman"/>
                <a:cs typeface="Times New Roman"/>
              </a:rPr>
              <a:t> </a:t>
            </a:r>
            <a:r>
              <a:rPr lang="en-IN" sz="2600" spc="-5" dirty="0">
                <a:latin typeface="Cambria"/>
                <a:cs typeface="Cambria"/>
              </a:rPr>
              <a:t>i</a:t>
            </a:r>
            <a:r>
              <a:rPr lang="en-IN" sz="2600" spc="-10" dirty="0">
                <a:latin typeface="Cambria"/>
                <a:cs typeface="Cambria"/>
              </a:rPr>
              <a:t>m</a:t>
            </a:r>
            <a:r>
              <a:rPr lang="en-IN" sz="2600" dirty="0">
                <a:latin typeface="Cambria"/>
                <a:cs typeface="Cambria"/>
              </a:rPr>
              <a:t>mu</a:t>
            </a:r>
            <a:r>
              <a:rPr lang="en-IN" sz="2600" spc="-25" dirty="0">
                <a:latin typeface="Cambria"/>
                <a:cs typeface="Cambria"/>
              </a:rPr>
              <a:t>n</a:t>
            </a:r>
            <a:r>
              <a:rPr lang="en-IN" sz="2600" spc="-5" dirty="0">
                <a:latin typeface="Cambria"/>
                <a:cs typeface="Cambria"/>
              </a:rPr>
              <a:t>i</a:t>
            </a:r>
            <a:r>
              <a:rPr lang="en-IN" sz="2600" dirty="0">
                <a:latin typeface="Cambria"/>
                <a:cs typeface="Cambria"/>
              </a:rPr>
              <a:t>z</a:t>
            </a:r>
            <a:r>
              <a:rPr lang="en-IN" sz="2600" spc="-5" dirty="0">
                <a:latin typeface="Cambria"/>
                <a:cs typeface="Cambria"/>
              </a:rPr>
              <a:t>at</a:t>
            </a:r>
            <a:r>
              <a:rPr lang="en-IN" sz="2600" spc="-10" dirty="0">
                <a:latin typeface="Cambria"/>
                <a:cs typeface="Cambria"/>
              </a:rPr>
              <a:t>i</a:t>
            </a:r>
            <a:r>
              <a:rPr lang="en-IN" sz="2600" spc="5" dirty="0">
                <a:latin typeface="Cambria"/>
                <a:cs typeface="Cambria"/>
              </a:rPr>
              <a:t>o</a:t>
            </a:r>
            <a:r>
              <a:rPr lang="en-IN" sz="2600" spc="-25" dirty="0">
                <a:latin typeface="Cambria"/>
                <a:cs typeface="Cambria"/>
              </a:rPr>
              <a:t>n</a:t>
            </a:r>
          </a:p>
          <a:p>
            <a:pPr marL="12700"/>
            <a:r>
              <a:rPr lang="en-US" sz="2400" dirty="0">
                <a:latin typeface="Bookman Old Style" pitchFamily="18" charset="0"/>
              </a:rPr>
              <a:t>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subunits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of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HCG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antibodies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against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beta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HCG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destroy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HCG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produced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by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syncytiotrophoblast</a:t>
            </a:r>
            <a:r>
              <a:rPr lang="en-US" sz="2400" dirty="0">
                <a:latin typeface="Bookman Old Style" pitchFamily="18" charset="0"/>
              </a:rPr>
              <a:t>.</a:t>
            </a:r>
          </a:p>
          <a:p>
            <a:pPr marL="12700">
              <a:spcBef>
                <a:spcPts val="600"/>
              </a:spcBef>
            </a:pPr>
            <a:r>
              <a:rPr lang="en-US" sz="2400" dirty="0">
                <a:latin typeface="Bookman Old Style" pitchFamily="18" charset="0"/>
              </a:rPr>
              <a:t>Tetanus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toxoid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increases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antigenecity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</a:rPr>
              <a:t>capacity.</a:t>
            </a: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384"/>
              <a:buFont typeface="OpenSymbol"/>
              <a:buChar char="■"/>
              <a:tabLst>
                <a:tab pos="755650" algn="l"/>
              </a:tabLst>
              <a:defRPr/>
            </a:pPr>
            <a:r>
              <a:rPr lang="en-IN" sz="2600" spc="-5" dirty="0">
                <a:latin typeface="Cambria"/>
                <a:cs typeface="Cambria"/>
              </a:rPr>
              <a:t>Va</a:t>
            </a:r>
            <a:r>
              <a:rPr lang="en-IN" sz="2600" spc="5" dirty="0">
                <a:latin typeface="Cambria"/>
                <a:cs typeface="Cambria"/>
              </a:rPr>
              <a:t>c</a:t>
            </a:r>
            <a:r>
              <a:rPr lang="en-IN" sz="2600" spc="-20" dirty="0">
                <a:latin typeface="Cambria"/>
                <a:cs typeface="Cambria"/>
              </a:rPr>
              <a:t>cin</a:t>
            </a:r>
            <a:r>
              <a:rPr lang="en-IN" sz="2600" spc="-15" dirty="0">
                <a:latin typeface="Cambria"/>
                <a:cs typeface="Cambria"/>
              </a:rPr>
              <a:t>e</a:t>
            </a:r>
            <a:r>
              <a:rPr lang="en-IN" sz="2600" spc="-75" dirty="0">
                <a:latin typeface="Times New Roman"/>
                <a:cs typeface="Times New Roman"/>
              </a:rPr>
              <a:t> </a:t>
            </a:r>
            <a:r>
              <a:rPr lang="en-IN" sz="2600" spc="-5" dirty="0">
                <a:latin typeface="Cambria"/>
                <a:cs typeface="Cambria"/>
              </a:rPr>
              <a:t>ag</a:t>
            </a:r>
            <a:r>
              <a:rPr lang="en-IN" sz="2600" dirty="0">
                <a:latin typeface="Cambria"/>
                <a:cs typeface="Cambria"/>
              </a:rPr>
              <a:t>a</a:t>
            </a:r>
            <a:r>
              <a:rPr lang="en-IN" sz="2600" spc="-10" dirty="0">
                <a:latin typeface="Cambria"/>
                <a:cs typeface="Cambria"/>
              </a:rPr>
              <a:t>i</a:t>
            </a:r>
            <a:r>
              <a:rPr lang="en-IN" sz="2600" spc="-25" dirty="0">
                <a:latin typeface="Cambria"/>
                <a:cs typeface="Cambria"/>
              </a:rPr>
              <a:t>n</a:t>
            </a:r>
            <a:r>
              <a:rPr lang="en-IN" sz="2600" spc="-5" dirty="0">
                <a:latin typeface="Cambria"/>
                <a:cs typeface="Cambria"/>
              </a:rPr>
              <a:t>s</a:t>
            </a:r>
            <a:r>
              <a:rPr lang="en-IN" sz="2600" dirty="0">
                <a:latin typeface="Cambria"/>
                <a:cs typeface="Cambria"/>
              </a:rPr>
              <a:t>t</a:t>
            </a:r>
            <a:r>
              <a:rPr lang="en-IN" sz="2600" spc="-85" dirty="0">
                <a:latin typeface="Times New Roman"/>
                <a:cs typeface="Times New Roman"/>
              </a:rPr>
              <a:t> </a:t>
            </a:r>
            <a:r>
              <a:rPr lang="en-IN" sz="2600" spc="-5" dirty="0" err="1">
                <a:latin typeface="Cambria"/>
                <a:cs typeface="Cambria"/>
              </a:rPr>
              <a:t>Z</a:t>
            </a:r>
            <a:r>
              <a:rPr lang="en-IN" sz="2600" spc="5" dirty="0" err="1">
                <a:latin typeface="Cambria"/>
                <a:cs typeface="Cambria"/>
              </a:rPr>
              <a:t>o</a:t>
            </a:r>
            <a:r>
              <a:rPr lang="en-IN" sz="2600" spc="-25" dirty="0" err="1">
                <a:latin typeface="Cambria"/>
                <a:cs typeface="Cambria"/>
              </a:rPr>
              <a:t>n</a:t>
            </a:r>
            <a:r>
              <a:rPr lang="en-IN" sz="2600" dirty="0" err="1">
                <a:latin typeface="Cambria"/>
                <a:cs typeface="Cambria"/>
              </a:rPr>
              <a:t>a</a:t>
            </a:r>
            <a:r>
              <a:rPr lang="en-IN" sz="2600" spc="-80" dirty="0">
                <a:latin typeface="Times New Roman"/>
                <a:cs typeface="Times New Roman"/>
              </a:rPr>
              <a:t> </a:t>
            </a:r>
            <a:r>
              <a:rPr lang="en-IN" sz="2600" spc="-20" dirty="0" err="1">
                <a:latin typeface="Cambria"/>
                <a:cs typeface="Cambria"/>
              </a:rPr>
              <a:t>Pe</a:t>
            </a:r>
            <a:r>
              <a:rPr lang="en-IN" sz="2600" spc="-5" dirty="0" err="1">
                <a:latin typeface="Cambria"/>
                <a:cs typeface="Cambria"/>
              </a:rPr>
              <a:t>l</a:t>
            </a:r>
            <a:r>
              <a:rPr lang="en-IN" sz="2600" spc="5" dirty="0" err="1">
                <a:latin typeface="Cambria"/>
                <a:cs typeface="Cambria"/>
              </a:rPr>
              <a:t>l</a:t>
            </a:r>
            <a:r>
              <a:rPr lang="en-IN" sz="2600" dirty="0" err="1">
                <a:latin typeface="Cambria"/>
                <a:cs typeface="Cambria"/>
              </a:rPr>
              <a:t>u</a:t>
            </a:r>
            <a:r>
              <a:rPr lang="en-IN" sz="2600" spc="-20" dirty="0" err="1">
                <a:latin typeface="Cambria"/>
                <a:cs typeface="Cambria"/>
              </a:rPr>
              <a:t>c</a:t>
            </a:r>
            <a:r>
              <a:rPr lang="en-IN" sz="2600" spc="-5" dirty="0" err="1">
                <a:latin typeface="Cambria"/>
                <a:cs typeface="Cambria"/>
              </a:rPr>
              <a:t>i</a:t>
            </a:r>
            <a:r>
              <a:rPr lang="en-IN" sz="2600" dirty="0" err="1">
                <a:latin typeface="Cambria"/>
                <a:cs typeface="Cambria"/>
              </a:rPr>
              <a:t>da</a:t>
            </a:r>
            <a:r>
              <a:rPr lang="en-IN" sz="2600" spc="-85" dirty="0">
                <a:latin typeface="Times New Roman"/>
                <a:cs typeface="Times New Roman"/>
              </a:rPr>
              <a:t> </a:t>
            </a:r>
            <a:r>
              <a:rPr lang="en-IN" sz="2600" dirty="0">
                <a:latin typeface="Cambria"/>
                <a:cs typeface="Cambria"/>
              </a:rPr>
              <a:t>p</a:t>
            </a:r>
            <a:r>
              <a:rPr lang="en-IN" sz="2600" spc="-5" dirty="0">
                <a:latin typeface="Cambria"/>
                <a:cs typeface="Cambria"/>
              </a:rPr>
              <a:t>r</a:t>
            </a:r>
            <a:r>
              <a:rPr lang="en-IN" sz="2600" spc="5" dirty="0">
                <a:latin typeface="Cambria"/>
                <a:cs typeface="Cambria"/>
              </a:rPr>
              <a:t>o</a:t>
            </a:r>
            <a:r>
              <a:rPr lang="en-IN" sz="2600" spc="-20" dirty="0">
                <a:latin typeface="Cambria"/>
                <a:cs typeface="Cambria"/>
              </a:rPr>
              <a:t>tein</a:t>
            </a:r>
            <a:r>
              <a:rPr lang="en-IN" sz="2600" spc="-15" dirty="0">
                <a:latin typeface="Cambria"/>
                <a:cs typeface="Cambria"/>
              </a:rPr>
              <a:t>s</a:t>
            </a:r>
            <a:endParaRPr lang="en-IN" sz="2600" dirty="0">
              <a:latin typeface="Cambria"/>
              <a:cs typeface="Cambria"/>
            </a:endParaRP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384"/>
              <a:buFont typeface="OpenSymbol"/>
              <a:buChar char="■"/>
              <a:tabLst>
                <a:tab pos="755650" algn="l"/>
              </a:tabLst>
              <a:defRPr/>
            </a:pPr>
            <a:endParaRPr lang="en-IN" sz="2600" dirty="0">
              <a:latin typeface="Cambria"/>
              <a:cs typeface="Cambria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latin typeface="Cambria" pitchFamily="18" charset="0"/>
              </a:rPr>
              <a:t> </a:t>
            </a:r>
          </a:p>
          <a:p>
            <a:pPr>
              <a:buNone/>
            </a:pPr>
            <a:endParaRPr lang="en-US" u="sng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      </a:t>
            </a:r>
            <a:r>
              <a:rPr lang="en-US" sz="4000" b="1" dirty="0">
                <a:latin typeface="Cambria" pitchFamily="18" charset="0"/>
              </a:rPr>
              <a:t>CONTRACEPTIVE METHODS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Cambria" pitchFamily="18" charset="0"/>
              </a:rPr>
              <a:t>IN MALES</a:t>
            </a:r>
            <a:endParaRPr lang="en-US" b="1" dirty="0">
              <a:latin typeface="Cambria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</a:t>
            </a:r>
            <a:r>
              <a:rPr lang="en-IN" spc="-25" dirty="0"/>
              <a:t>E</a:t>
            </a:r>
            <a:r>
              <a:rPr lang="en-IN" spc="-10" dirty="0"/>
              <a:t>T</a:t>
            </a:r>
            <a:r>
              <a:rPr lang="en-IN" spc="-30" dirty="0"/>
              <a:t>H</a:t>
            </a:r>
            <a:r>
              <a:rPr lang="en-IN" spc="-5" dirty="0"/>
              <a:t>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spcBef>
                <a:spcPts val="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sz="3100" spc="-10" dirty="0">
                <a:latin typeface="Cambria"/>
                <a:cs typeface="Cambria"/>
              </a:rPr>
              <a:t>1. S</a:t>
            </a:r>
            <a:r>
              <a:rPr lang="en-IN" sz="3100" spc="-5" dirty="0">
                <a:latin typeface="Cambria"/>
                <a:cs typeface="Cambria"/>
              </a:rPr>
              <a:t>paci</a:t>
            </a:r>
            <a:r>
              <a:rPr lang="en-IN" sz="3100" spc="-25" dirty="0">
                <a:latin typeface="Cambria"/>
                <a:cs typeface="Cambria"/>
              </a:rPr>
              <a:t>n</a:t>
            </a:r>
            <a:r>
              <a:rPr lang="en-IN" sz="3100" dirty="0">
                <a:latin typeface="Cambria"/>
                <a:cs typeface="Cambria"/>
              </a:rPr>
              <a:t>g</a:t>
            </a:r>
            <a:r>
              <a:rPr lang="en-IN" sz="3100" spc="-90" dirty="0">
                <a:latin typeface="Times New Roman"/>
                <a:cs typeface="Times New Roman"/>
              </a:rPr>
              <a:t> </a:t>
            </a:r>
            <a:r>
              <a:rPr lang="en-IN" sz="3100" spc="-35" dirty="0">
                <a:latin typeface="Cambria"/>
                <a:cs typeface="Cambria"/>
              </a:rPr>
              <a:t>m</a:t>
            </a:r>
            <a:r>
              <a:rPr lang="en-IN" sz="3100" spc="-30" dirty="0">
                <a:latin typeface="Cambria"/>
                <a:cs typeface="Cambria"/>
              </a:rPr>
              <a:t>e</a:t>
            </a:r>
            <a:r>
              <a:rPr lang="en-IN" sz="3100" spc="-20" dirty="0">
                <a:latin typeface="Cambria"/>
                <a:cs typeface="Cambria"/>
              </a:rPr>
              <a:t>th</a:t>
            </a:r>
            <a:r>
              <a:rPr lang="en-IN" sz="3100" spc="-5" dirty="0">
                <a:latin typeface="Cambria"/>
                <a:cs typeface="Cambria"/>
              </a:rPr>
              <a:t>od</a:t>
            </a:r>
            <a:r>
              <a:rPr lang="en-IN" sz="3100" spc="-15" dirty="0">
                <a:latin typeface="Cambria"/>
                <a:cs typeface="Cambria"/>
              </a:rPr>
              <a:t>s</a:t>
            </a:r>
            <a:r>
              <a:rPr lang="en-IN" sz="3100" spc="-10" dirty="0">
                <a:latin typeface="Cambria"/>
                <a:cs typeface="Cambria"/>
              </a:rPr>
              <a:t>.</a:t>
            </a:r>
            <a:endParaRPr lang="en-IN" sz="3100" dirty="0">
              <a:latin typeface="Cambria"/>
              <a:cs typeface="Cambria"/>
            </a:endParaRP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384"/>
              <a:buFont typeface="OpenSymbol"/>
              <a:buChar char="■"/>
              <a:tabLst>
                <a:tab pos="755650" algn="l"/>
              </a:tabLst>
              <a:defRPr/>
            </a:pPr>
            <a:r>
              <a:rPr lang="en-IN" sz="2600" spc="-15" dirty="0">
                <a:latin typeface="Cambria"/>
                <a:cs typeface="Cambria"/>
              </a:rPr>
              <a:t>N</a:t>
            </a:r>
            <a:r>
              <a:rPr lang="en-IN" sz="2600" spc="-5" dirty="0">
                <a:latin typeface="Cambria"/>
                <a:cs typeface="Cambria"/>
              </a:rPr>
              <a:t>a</a:t>
            </a:r>
            <a:r>
              <a:rPr lang="en-IN" sz="2600" spc="-10" dirty="0">
                <a:latin typeface="Cambria"/>
                <a:cs typeface="Cambria"/>
              </a:rPr>
              <a:t>t</a:t>
            </a:r>
            <a:r>
              <a:rPr lang="en-IN" sz="2600" dirty="0">
                <a:latin typeface="Cambria"/>
                <a:cs typeface="Cambria"/>
              </a:rPr>
              <a:t>u</a:t>
            </a:r>
            <a:r>
              <a:rPr lang="en-IN" sz="2600" spc="-15" dirty="0">
                <a:latin typeface="Cambria"/>
                <a:cs typeface="Cambria"/>
              </a:rPr>
              <a:t>r</a:t>
            </a:r>
            <a:r>
              <a:rPr lang="en-IN" sz="2600" spc="-5" dirty="0">
                <a:latin typeface="Cambria"/>
                <a:cs typeface="Cambria"/>
              </a:rPr>
              <a:t>a</a:t>
            </a:r>
            <a:r>
              <a:rPr lang="en-IN" sz="2600" dirty="0">
                <a:latin typeface="Cambria"/>
                <a:cs typeface="Cambria"/>
              </a:rPr>
              <a:t>l.</a:t>
            </a:r>
          </a:p>
          <a:p>
            <a:pPr marL="755650" lvl="1">
              <a:spcBef>
                <a:spcPts val="640"/>
              </a:spcBef>
              <a:buClr>
                <a:srgbClr val="656598"/>
              </a:buClr>
              <a:buSzPct val="65384"/>
              <a:buFont typeface="OpenSymbol"/>
              <a:buChar char="■"/>
              <a:tabLst>
                <a:tab pos="755650" algn="l"/>
              </a:tabLst>
              <a:defRPr/>
            </a:pPr>
            <a:r>
              <a:rPr lang="en-IN" sz="2600" spc="-5" dirty="0">
                <a:latin typeface="Cambria"/>
                <a:cs typeface="Cambria"/>
              </a:rPr>
              <a:t>B</a:t>
            </a:r>
            <a:r>
              <a:rPr lang="en-IN" sz="2600" spc="5" dirty="0">
                <a:latin typeface="Cambria"/>
                <a:cs typeface="Cambria"/>
              </a:rPr>
              <a:t>a</a:t>
            </a:r>
            <a:r>
              <a:rPr lang="en-IN" sz="2600" spc="-15" dirty="0">
                <a:latin typeface="Cambria"/>
                <a:cs typeface="Cambria"/>
              </a:rPr>
              <a:t>rri</a:t>
            </a:r>
            <a:r>
              <a:rPr lang="en-IN" sz="2600" spc="-20" dirty="0">
                <a:latin typeface="Cambria"/>
                <a:cs typeface="Cambria"/>
              </a:rPr>
              <a:t>e</a:t>
            </a:r>
            <a:r>
              <a:rPr lang="en-IN" sz="2600" spc="-15" dirty="0">
                <a:latin typeface="Cambria"/>
                <a:cs typeface="Cambria"/>
              </a:rPr>
              <a:t>r</a:t>
            </a:r>
            <a:r>
              <a:rPr lang="en-IN" sz="2600" dirty="0">
                <a:latin typeface="Cambria"/>
                <a:cs typeface="Cambria"/>
              </a:rPr>
              <a:t>.</a:t>
            </a: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384"/>
              <a:buFont typeface="OpenSymbol"/>
              <a:buChar char="■"/>
              <a:tabLst>
                <a:tab pos="755650" algn="l"/>
              </a:tabLst>
              <a:defRPr/>
            </a:pPr>
            <a:r>
              <a:rPr lang="en-IN" sz="2600" spc="-20" dirty="0">
                <a:latin typeface="Cambria"/>
                <a:cs typeface="Cambria"/>
              </a:rPr>
              <a:t>C</a:t>
            </a:r>
            <a:r>
              <a:rPr lang="en-IN" sz="2600" spc="-15" dirty="0">
                <a:latin typeface="Cambria"/>
                <a:cs typeface="Cambria"/>
              </a:rPr>
              <a:t>h</a:t>
            </a:r>
            <a:r>
              <a:rPr lang="en-IN" sz="2600" spc="-20" dirty="0">
                <a:latin typeface="Cambria"/>
                <a:cs typeface="Cambria"/>
              </a:rPr>
              <a:t>e</a:t>
            </a:r>
            <a:r>
              <a:rPr lang="en-IN" sz="2600" spc="10" dirty="0">
                <a:latin typeface="Cambria"/>
                <a:cs typeface="Cambria"/>
              </a:rPr>
              <a:t>m</a:t>
            </a:r>
            <a:r>
              <a:rPr lang="en-IN" sz="2600" spc="-15" dirty="0">
                <a:latin typeface="Cambria"/>
                <a:cs typeface="Cambria"/>
              </a:rPr>
              <a:t>ic</a:t>
            </a:r>
            <a:r>
              <a:rPr lang="en-IN" sz="2600" spc="-5" dirty="0">
                <a:latin typeface="Cambria"/>
                <a:cs typeface="Cambria"/>
              </a:rPr>
              <a:t>a</a:t>
            </a:r>
            <a:r>
              <a:rPr lang="en-IN" sz="2600" dirty="0">
                <a:latin typeface="Cambria"/>
                <a:cs typeface="Cambria"/>
              </a:rPr>
              <a:t>l.</a:t>
            </a:r>
          </a:p>
          <a:p>
            <a:pPr marL="355600">
              <a:spcBef>
                <a:spcPts val="78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sz="3100" spc="-25" dirty="0">
                <a:latin typeface="Cambria"/>
                <a:cs typeface="Cambria"/>
              </a:rPr>
              <a:t>2. T</a:t>
            </a:r>
            <a:r>
              <a:rPr lang="en-IN" sz="3100" spc="-30" dirty="0">
                <a:latin typeface="Cambria"/>
                <a:cs typeface="Cambria"/>
              </a:rPr>
              <a:t>e</a:t>
            </a:r>
            <a:r>
              <a:rPr lang="en-IN" sz="3100" spc="-5" dirty="0">
                <a:latin typeface="Cambria"/>
                <a:cs typeface="Cambria"/>
              </a:rPr>
              <a:t>rmi</a:t>
            </a:r>
            <a:r>
              <a:rPr lang="en-IN" sz="3100" spc="-25" dirty="0">
                <a:latin typeface="Cambria"/>
                <a:cs typeface="Cambria"/>
              </a:rPr>
              <a:t>n</a:t>
            </a:r>
            <a:r>
              <a:rPr lang="en-IN" sz="3100" spc="-5" dirty="0">
                <a:latin typeface="Cambria"/>
                <a:cs typeface="Cambria"/>
              </a:rPr>
              <a:t>a</a:t>
            </a:r>
            <a:r>
              <a:rPr lang="en-IN" sz="3100" dirty="0">
                <a:latin typeface="Cambria"/>
                <a:cs typeface="Cambria"/>
              </a:rPr>
              <a:t>l</a:t>
            </a:r>
            <a:r>
              <a:rPr lang="en-IN" sz="3100" spc="-105" dirty="0">
                <a:latin typeface="Times New Roman"/>
                <a:cs typeface="Times New Roman"/>
              </a:rPr>
              <a:t> </a:t>
            </a:r>
            <a:r>
              <a:rPr lang="en-IN" sz="3100" spc="-35" dirty="0">
                <a:latin typeface="Cambria"/>
                <a:cs typeface="Cambria"/>
              </a:rPr>
              <a:t>m</a:t>
            </a:r>
            <a:r>
              <a:rPr lang="en-IN" sz="3100" spc="-20" dirty="0">
                <a:latin typeface="Cambria"/>
                <a:cs typeface="Cambria"/>
              </a:rPr>
              <a:t>et</a:t>
            </a:r>
            <a:r>
              <a:rPr lang="en-IN" sz="3100" spc="-30" dirty="0">
                <a:latin typeface="Cambria"/>
                <a:cs typeface="Cambria"/>
              </a:rPr>
              <a:t>h</a:t>
            </a:r>
            <a:r>
              <a:rPr lang="en-IN" sz="3100" dirty="0">
                <a:latin typeface="Cambria"/>
                <a:cs typeface="Cambria"/>
              </a:rPr>
              <a:t>o</a:t>
            </a:r>
            <a:r>
              <a:rPr lang="en-IN" sz="3100" spc="-5" dirty="0">
                <a:latin typeface="Cambria"/>
                <a:cs typeface="Cambria"/>
              </a:rPr>
              <a:t>d</a:t>
            </a:r>
            <a:r>
              <a:rPr lang="en-IN" sz="3100" spc="-15" dirty="0">
                <a:latin typeface="Cambria"/>
                <a:cs typeface="Cambria"/>
              </a:rPr>
              <a:t>s</a:t>
            </a:r>
            <a:r>
              <a:rPr lang="en-IN" sz="3100" spc="-10" dirty="0">
                <a:latin typeface="Cambria"/>
                <a:cs typeface="Cambria"/>
              </a:rPr>
              <a:t>.</a:t>
            </a:r>
            <a:endParaRPr lang="en-IN" sz="3100" dirty="0">
              <a:latin typeface="Cambria"/>
              <a:cs typeface="Cambria"/>
            </a:endParaRPr>
          </a:p>
          <a:p>
            <a:pPr marL="355600">
              <a:spcBef>
                <a:spcPts val="77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sz="3100" spc="-5" dirty="0">
                <a:latin typeface="Cambria"/>
                <a:cs typeface="Cambria"/>
              </a:rPr>
              <a:t>3. Mi</a:t>
            </a:r>
            <a:r>
              <a:rPr lang="en-IN" sz="3100" spc="-30" dirty="0">
                <a:latin typeface="Cambria"/>
                <a:cs typeface="Cambria"/>
              </a:rPr>
              <a:t>s</a:t>
            </a:r>
            <a:r>
              <a:rPr lang="en-IN" sz="3100" spc="-15" dirty="0">
                <a:latin typeface="Cambria"/>
                <a:cs typeface="Cambria"/>
              </a:rPr>
              <a:t>c</a:t>
            </a:r>
            <a:r>
              <a:rPr lang="en-IN" sz="3100" spc="-30" dirty="0">
                <a:latin typeface="Cambria"/>
                <a:cs typeface="Cambria"/>
              </a:rPr>
              <a:t>e</a:t>
            </a:r>
            <a:r>
              <a:rPr lang="en-IN" sz="3100" spc="-10" dirty="0">
                <a:latin typeface="Cambria"/>
                <a:cs typeface="Cambria"/>
              </a:rPr>
              <a:t>l</a:t>
            </a:r>
            <a:r>
              <a:rPr lang="en-IN" sz="3100" spc="-20" dirty="0">
                <a:latin typeface="Cambria"/>
                <a:cs typeface="Cambria"/>
              </a:rPr>
              <a:t>l</a:t>
            </a:r>
            <a:r>
              <a:rPr lang="en-IN" sz="3100" spc="-25" dirty="0">
                <a:latin typeface="Cambria"/>
                <a:cs typeface="Cambria"/>
              </a:rPr>
              <a:t>an</a:t>
            </a:r>
            <a:r>
              <a:rPr lang="en-IN" sz="3100" spc="-20" dirty="0">
                <a:latin typeface="Cambria"/>
                <a:cs typeface="Cambria"/>
              </a:rPr>
              <a:t>e</a:t>
            </a:r>
            <a:r>
              <a:rPr lang="en-IN" sz="3100" spc="-5" dirty="0">
                <a:latin typeface="Cambria"/>
                <a:cs typeface="Cambria"/>
              </a:rPr>
              <a:t>ou</a:t>
            </a:r>
            <a:r>
              <a:rPr lang="en-IN" sz="3100" dirty="0">
                <a:latin typeface="Cambria"/>
                <a:cs typeface="Cambria"/>
              </a:rPr>
              <a:t>s</a:t>
            </a:r>
            <a:r>
              <a:rPr lang="en-IN" sz="3100" spc="-100" dirty="0">
                <a:latin typeface="Times New Roman"/>
                <a:cs typeface="Times New Roman"/>
              </a:rPr>
              <a:t> </a:t>
            </a:r>
            <a:r>
              <a:rPr lang="en-IN" sz="3100" spc="-35" dirty="0">
                <a:latin typeface="Cambria"/>
                <a:cs typeface="Cambria"/>
              </a:rPr>
              <a:t>m</a:t>
            </a:r>
            <a:r>
              <a:rPr lang="en-IN" sz="3100" spc="-30" dirty="0">
                <a:latin typeface="Cambria"/>
                <a:cs typeface="Cambria"/>
              </a:rPr>
              <a:t>e</a:t>
            </a:r>
            <a:r>
              <a:rPr lang="en-IN" sz="3100" spc="-20" dirty="0">
                <a:latin typeface="Cambria"/>
                <a:cs typeface="Cambria"/>
              </a:rPr>
              <a:t>th</a:t>
            </a:r>
            <a:r>
              <a:rPr lang="en-IN" sz="3100" spc="-5" dirty="0">
                <a:latin typeface="Cambria"/>
                <a:cs typeface="Cambria"/>
              </a:rPr>
              <a:t>ods</a:t>
            </a:r>
            <a:r>
              <a:rPr lang="en-IN" sz="3100" spc="-10" dirty="0">
                <a:latin typeface="Cambria"/>
                <a:cs typeface="Cambria"/>
              </a:rPr>
              <a:t>.</a:t>
            </a:r>
            <a:endParaRPr lang="en-IN" sz="3100" dirty="0">
              <a:latin typeface="Cambria"/>
              <a:cs typeface="Cambria"/>
            </a:endParaRP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5" dirty="0"/>
              <a:t>SPA</a:t>
            </a:r>
            <a:r>
              <a:rPr lang="en-IN" spc="-25" dirty="0"/>
              <a:t>CI</a:t>
            </a:r>
            <a:r>
              <a:rPr lang="en-IN" spc="-40" dirty="0"/>
              <a:t>N</a:t>
            </a:r>
            <a:r>
              <a:rPr lang="en-IN" dirty="0"/>
              <a:t>G</a:t>
            </a:r>
            <a:r>
              <a:rPr lang="en-IN" spc="-125" dirty="0">
                <a:latin typeface="Times New Roman"/>
                <a:cs typeface="Times New Roman"/>
              </a:rPr>
              <a:t> </a:t>
            </a:r>
            <a:r>
              <a:rPr lang="en-IN" dirty="0"/>
              <a:t>M</a:t>
            </a:r>
            <a:r>
              <a:rPr lang="en-IN" spc="-25" dirty="0"/>
              <a:t>ET</a:t>
            </a:r>
            <a:r>
              <a:rPr lang="en-IN" spc="-30" dirty="0"/>
              <a:t>H</a:t>
            </a:r>
            <a:r>
              <a:rPr lang="en-IN" spc="-5" dirty="0"/>
              <a:t>O</a:t>
            </a:r>
            <a:r>
              <a:rPr lang="en-IN" spc="-10" dirty="0"/>
              <a:t>D</a:t>
            </a:r>
            <a:r>
              <a:rPr lang="en-IN" spc="-25" dirty="0"/>
              <a:t>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/>
            <a:r>
              <a:rPr lang="en-US" sz="3600" b="1" dirty="0">
                <a:latin typeface="Cambria" pitchFamily="18" charset="0"/>
              </a:rPr>
              <a:t>Natural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Cambria" pitchFamily="18" charset="0"/>
              </a:rPr>
              <a:t>Method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Cambria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Cambria" pitchFamily="18" charset="0"/>
              </a:rPr>
              <a:t>Coitus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itchFamily="18" charset="0"/>
              </a:rPr>
              <a:t>Interruptus</a:t>
            </a:r>
            <a:r>
              <a:rPr lang="en-US" b="1" dirty="0">
                <a:latin typeface="Cambria" pitchFamily="18" charset="0"/>
              </a:rPr>
              <a:t>)</a:t>
            </a:r>
            <a:endParaRPr lang="en-US" dirty="0">
              <a:latin typeface="Cambria" pitchFamily="18" charset="0"/>
            </a:endParaRPr>
          </a:p>
          <a:p>
            <a:pPr marL="12700">
              <a:spcBef>
                <a:spcPts val="650"/>
              </a:spcBef>
              <a:buClr>
                <a:srgbClr val="656598"/>
              </a:buClr>
              <a:buSzPct val="65000"/>
              <a:buNone/>
            </a:pPr>
            <a:r>
              <a:rPr lang="en-US" sz="2600" dirty="0">
                <a:latin typeface="Cambria" pitchFamily="18" charset="0"/>
              </a:rPr>
              <a:t>Oldest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method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of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voluntary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fertility.</a:t>
            </a:r>
          </a:p>
          <a:p>
            <a:pPr marL="12700">
              <a:lnSpc>
                <a:spcPts val="3113"/>
              </a:lnSpc>
              <a:spcBef>
                <a:spcPts val="763"/>
              </a:spcBef>
              <a:buClr>
                <a:srgbClr val="656598"/>
              </a:buClr>
              <a:buSzPct val="65000"/>
              <a:buNone/>
            </a:pPr>
            <a:r>
              <a:rPr lang="en-US" sz="2600" dirty="0">
                <a:latin typeface="Cambria" pitchFamily="18" charset="0"/>
              </a:rPr>
              <a:t>Male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withdraws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penis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before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ejaculation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into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vagina.</a:t>
            </a:r>
          </a:p>
          <a:p>
            <a:pPr marL="12700">
              <a:spcBef>
                <a:spcPts val="550"/>
              </a:spcBef>
              <a:buClr>
                <a:srgbClr val="656598"/>
              </a:buClr>
              <a:buSzPct val="65000"/>
              <a:buNone/>
            </a:pPr>
            <a:r>
              <a:rPr lang="en-US" sz="2600" dirty="0">
                <a:latin typeface="Cambria" pitchFamily="18" charset="0"/>
              </a:rPr>
              <a:t>Failure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rate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–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Cambria" pitchFamily="18" charset="0"/>
              </a:rPr>
              <a:t>high</a:t>
            </a:r>
          </a:p>
          <a:p>
            <a:pPr marL="1155700" lvl="1" indent="-228600">
              <a:spcBef>
                <a:spcPts val="600"/>
              </a:spcBef>
              <a:buClr>
                <a:srgbClr val="989800"/>
              </a:buClr>
              <a:buSzPct val="54000"/>
              <a:buNone/>
            </a:pPr>
            <a:r>
              <a:rPr lang="en-US" sz="2400" dirty="0">
                <a:latin typeface="Cambria" pitchFamily="18" charset="0"/>
              </a:rPr>
              <a:t>-As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precoital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secretions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may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contain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sperm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&amp;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even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drop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enough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cause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fertilization.</a:t>
            </a:r>
          </a:p>
          <a:p>
            <a:pPr marL="1155700" lvl="1" indent="-228600">
              <a:spcBef>
                <a:spcPts val="600"/>
              </a:spcBef>
              <a:buClr>
                <a:srgbClr val="989800"/>
              </a:buClr>
              <a:buSzPct val="54000"/>
              <a:buNone/>
            </a:pPr>
            <a:r>
              <a:rPr lang="en-US" sz="2400" dirty="0">
                <a:latin typeface="Cambria" pitchFamily="18" charset="0"/>
              </a:rPr>
              <a:t>-Wrong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Timing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Withdrawl</a:t>
            </a:r>
            <a:endParaRPr lang="en-US" sz="2400" dirty="0">
              <a:latin typeface="Cambria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bject 2"/>
          <p:cNvSpPr>
            <a:spLocks/>
          </p:cNvSpPr>
          <p:nvPr/>
        </p:nvSpPr>
        <p:spPr bwMode="auto">
          <a:xfrm>
            <a:off x="12780912" y="3789040"/>
            <a:ext cx="432048" cy="2383160"/>
          </a:xfrm>
          <a:custGeom>
            <a:avLst/>
            <a:gdLst>
              <a:gd name="T0" fmla="*/ 8686799 w 8686800"/>
              <a:gd name="T1" fmla="*/ 0 h 5943600"/>
              <a:gd name="T2" fmla="*/ 0 w 8686800"/>
              <a:gd name="T3" fmla="*/ 0 h 5943600"/>
              <a:gd name="T4" fmla="*/ 0 w 8686800"/>
              <a:gd name="T5" fmla="*/ 5943599 h 5943600"/>
              <a:gd name="T6" fmla="*/ 8686799 w 8686800"/>
              <a:gd name="T7" fmla="*/ 5943599 h 5943600"/>
              <a:gd name="T8" fmla="*/ 8686799 w 8686800"/>
              <a:gd name="T9" fmla="*/ 0 h 594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86800"/>
              <a:gd name="T16" fmla="*/ 0 h 5943600"/>
              <a:gd name="T17" fmla="*/ 8686800 w 8686800"/>
              <a:gd name="T18" fmla="*/ 5943600 h 594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86800" h="5943600">
                <a:moveTo>
                  <a:pt x="8686799" y="0"/>
                </a:moveTo>
                <a:lnTo>
                  <a:pt x="0" y="0"/>
                </a:lnTo>
                <a:lnTo>
                  <a:pt x="0" y="5943599"/>
                </a:lnTo>
                <a:lnTo>
                  <a:pt x="8686799" y="5943599"/>
                </a:lnTo>
                <a:lnTo>
                  <a:pt x="868679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3011" name="object 3"/>
          <p:cNvSpPr>
            <a:spLocks/>
          </p:cNvSpPr>
          <p:nvPr/>
        </p:nvSpPr>
        <p:spPr bwMode="auto">
          <a:xfrm>
            <a:off x="228600" y="228600"/>
            <a:ext cx="8686800" cy="5943600"/>
          </a:xfrm>
          <a:custGeom>
            <a:avLst/>
            <a:gdLst>
              <a:gd name="T0" fmla="*/ 4343399 w 8686800"/>
              <a:gd name="T1" fmla="*/ 5943599 h 5943600"/>
              <a:gd name="T2" fmla="*/ 0 w 8686800"/>
              <a:gd name="T3" fmla="*/ 5943599 h 5943600"/>
              <a:gd name="T4" fmla="*/ 0 w 8686800"/>
              <a:gd name="T5" fmla="*/ 0 h 5943600"/>
              <a:gd name="T6" fmla="*/ 8686799 w 8686800"/>
              <a:gd name="T7" fmla="*/ 0 h 5943600"/>
              <a:gd name="T8" fmla="*/ 8686799 w 8686800"/>
              <a:gd name="T9" fmla="*/ 5943599 h 5943600"/>
              <a:gd name="T10" fmla="*/ 4343399 w 8686800"/>
              <a:gd name="T11" fmla="*/ 5943599 h 5943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86800"/>
              <a:gd name="T19" fmla="*/ 0 h 5943600"/>
              <a:gd name="T20" fmla="*/ 8686800 w 8686800"/>
              <a:gd name="T21" fmla="*/ 5943600 h 5943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86800" h="5943600">
                <a:moveTo>
                  <a:pt x="4343399" y="5943599"/>
                </a:moveTo>
                <a:lnTo>
                  <a:pt x="0" y="5943599"/>
                </a:lnTo>
                <a:lnTo>
                  <a:pt x="0" y="0"/>
                </a:lnTo>
                <a:lnTo>
                  <a:pt x="8686799" y="0"/>
                </a:lnTo>
                <a:lnTo>
                  <a:pt x="8686799" y="5943599"/>
                </a:lnTo>
                <a:lnTo>
                  <a:pt x="4343399" y="5943599"/>
                </a:lnTo>
                <a:close/>
              </a:path>
            </a:pathLst>
          </a:custGeom>
          <a:noFill/>
          <a:ln w="44207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3012" name="object 4"/>
          <p:cNvSpPr>
            <a:spLocks/>
          </p:cNvSpPr>
          <p:nvPr/>
        </p:nvSpPr>
        <p:spPr bwMode="auto">
          <a:xfrm>
            <a:off x="306388" y="306388"/>
            <a:ext cx="8529637" cy="5770562"/>
          </a:xfrm>
          <a:custGeom>
            <a:avLst/>
            <a:gdLst>
              <a:gd name="T0" fmla="*/ 8530595 w 8530590"/>
              <a:gd name="T1" fmla="*/ 0 h 5770880"/>
              <a:gd name="T2" fmla="*/ 0 w 8530590"/>
              <a:gd name="T3" fmla="*/ 0 h 5770880"/>
              <a:gd name="T4" fmla="*/ 0 w 8530590"/>
              <a:gd name="T5" fmla="*/ 5770869 h 5770880"/>
              <a:gd name="T6" fmla="*/ 8530595 w 8530590"/>
              <a:gd name="T7" fmla="*/ 5770869 h 5770880"/>
              <a:gd name="T8" fmla="*/ 8530595 w 8530590"/>
              <a:gd name="T9" fmla="*/ 0 h 5770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590"/>
              <a:gd name="T16" fmla="*/ 0 h 5770880"/>
              <a:gd name="T17" fmla="*/ 8530590 w 8530590"/>
              <a:gd name="T18" fmla="*/ 5770880 h 5770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30590" h="5770880">
                <a:moveTo>
                  <a:pt x="8530595" y="0"/>
                </a:moveTo>
                <a:lnTo>
                  <a:pt x="0" y="0"/>
                </a:lnTo>
                <a:lnTo>
                  <a:pt x="0" y="5770869"/>
                </a:lnTo>
                <a:lnTo>
                  <a:pt x="8530595" y="5770869"/>
                </a:lnTo>
                <a:lnTo>
                  <a:pt x="8530595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3013" name="object 5"/>
          <p:cNvSpPr>
            <a:spLocks/>
          </p:cNvSpPr>
          <p:nvPr/>
        </p:nvSpPr>
        <p:spPr bwMode="auto">
          <a:xfrm>
            <a:off x="306388" y="306388"/>
            <a:ext cx="8529637" cy="5770562"/>
          </a:xfrm>
          <a:custGeom>
            <a:avLst/>
            <a:gdLst>
              <a:gd name="T0" fmla="*/ 4264645 w 8530590"/>
              <a:gd name="T1" fmla="*/ 5770869 h 5770880"/>
              <a:gd name="T2" fmla="*/ 0 w 8530590"/>
              <a:gd name="T3" fmla="*/ 5770869 h 5770880"/>
              <a:gd name="T4" fmla="*/ 0 w 8530590"/>
              <a:gd name="T5" fmla="*/ 0 h 5770880"/>
              <a:gd name="T6" fmla="*/ 8530595 w 8530590"/>
              <a:gd name="T7" fmla="*/ 0 h 5770880"/>
              <a:gd name="T8" fmla="*/ 8530595 w 8530590"/>
              <a:gd name="T9" fmla="*/ 5770869 h 5770880"/>
              <a:gd name="T10" fmla="*/ 4264645 w 8530590"/>
              <a:gd name="T11" fmla="*/ 5770869 h 57708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30590"/>
              <a:gd name="T19" fmla="*/ 0 h 5770880"/>
              <a:gd name="T20" fmla="*/ 8530590 w 8530590"/>
              <a:gd name="T21" fmla="*/ 5770880 h 57708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30590" h="5770880">
                <a:moveTo>
                  <a:pt x="4264645" y="5770869"/>
                </a:moveTo>
                <a:lnTo>
                  <a:pt x="0" y="5770869"/>
                </a:lnTo>
                <a:lnTo>
                  <a:pt x="0" y="0"/>
                </a:lnTo>
                <a:lnTo>
                  <a:pt x="8530595" y="0"/>
                </a:lnTo>
                <a:lnTo>
                  <a:pt x="8530595" y="5770869"/>
                </a:lnTo>
                <a:lnTo>
                  <a:pt x="4264645" y="5770869"/>
                </a:lnTo>
                <a:close/>
              </a:path>
            </a:pathLst>
          </a:custGeom>
          <a:noFill/>
          <a:ln w="9344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3014" name="object 6"/>
          <p:cNvSpPr>
            <a:spLocks/>
          </p:cNvSpPr>
          <p:nvPr/>
        </p:nvSpPr>
        <p:spPr bwMode="auto">
          <a:xfrm>
            <a:off x="533400" y="1733550"/>
            <a:ext cx="8153400" cy="0"/>
          </a:xfrm>
          <a:custGeom>
            <a:avLst/>
            <a:gdLst>
              <a:gd name="T0" fmla="*/ 0 w 8153400"/>
              <a:gd name="T1" fmla="*/ 8153399 w 8153400"/>
              <a:gd name="T2" fmla="*/ 0 60000 65536"/>
              <a:gd name="T3" fmla="*/ 0 60000 65536"/>
              <a:gd name="T4" fmla="*/ 0 w 8153400"/>
              <a:gd name="T5" fmla="*/ 8153400 w 81534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8153400">
                <a:moveTo>
                  <a:pt x="0" y="0"/>
                </a:moveTo>
                <a:lnTo>
                  <a:pt x="8153399" y="0"/>
                </a:lnTo>
              </a:path>
            </a:pathLst>
          </a:custGeom>
          <a:noFill/>
          <a:ln w="12579">
            <a:solidFill>
              <a:srgbClr val="98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tIns="88366" rtlCol="0"/>
          <a:lstStyle/>
          <a:p>
            <a:pPr marL="21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4800" spc="-5" dirty="0"/>
              <a:t>BA</a:t>
            </a:r>
            <a:r>
              <a:rPr lang="en-IN" sz="4800" dirty="0"/>
              <a:t>RR</a:t>
            </a:r>
            <a:r>
              <a:rPr lang="en-IN" sz="4800" spc="-5" dirty="0"/>
              <a:t>IE</a:t>
            </a:r>
            <a:r>
              <a:rPr lang="en-IN" sz="4800" dirty="0"/>
              <a:t>R</a:t>
            </a:r>
            <a:r>
              <a:rPr lang="en-IN" sz="4800" spc="-150" dirty="0">
                <a:latin typeface="Times New Roman"/>
                <a:cs typeface="Times New Roman"/>
              </a:rPr>
              <a:t> </a:t>
            </a:r>
            <a:r>
              <a:rPr lang="en-IN" sz="4800" dirty="0"/>
              <a:t>M</a:t>
            </a:r>
            <a:r>
              <a:rPr lang="en-IN" sz="4800" spc="-40" dirty="0"/>
              <a:t>E</a:t>
            </a:r>
            <a:r>
              <a:rPr lang="en-IN" sz="4800" spc="-25" dirty="0"/>
              <a:t>T</a:t>
            </a:r>
            <a:r>
              <a:rPr lang="en-IN" sz="4800" spc="-30" dirty="0"/>
              <a:t>H</a:t>
            </a:r>
            <a:r>
              <a:rPr lang="en-IN" sz="4800" spc="-5" dirty="0"/>
              <a:t>O</a:t>
            </a:r>
            <a:r>
              <a:rPr lang="en-IN" sz="4800" spc="30" dirty="0"/>
              <a:t>D</a:t>
            </a:r>
            <a:r>
              <a:rPr lang="en-IN" dirty="0"/>
              <a:t>–</a:t>
            </a:r>
            <a:endParaRPr lang="en-IN" sz="4800" dirty="0"/>
          </a:p>
        </p:txBody>
      </p:sp>
      <p:sp>
        <p:nvSpPr>
          <p:cNvPr id="8" name="object 8"/>
          <p:cNvSpPr txBox="1"/>
          <p:nvPr/>
        </p:nvSpPr>
        <p:spPr>
          <a:xfrm>
            <a:off x="536575" y="1166813"/>
            <a:ext cx="4676775" cy="199285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75000"/>
              <a:tabLst>
                <a:tab pos="355600" algn="l"/>
              </a:tabLst>
              <a:defRPr/>
            </a:pPr>
            <a:r>
              <a:rPr sz="2800" spc="-25" dirty="0">
                <a:latin typeface="Cambria"/>
                <a:cs typeface="Cambria"/>
              </a:rPr>
              <a:t>C</a:t>
            </a:r>
            <a:r>
              <a:rPr sz="2800" spc="-15" dirty="0">
                <a:latin typeface="Cambria"/>
                <a:cs typeface="Cambria"/>
              </a:rPr>
              <a:t>o</a:t>
            </a:r>
            <a:r>
              <a:rPr sz="2800" spc="-5" dirty="0">
                <a:latin typeface="Cambria"/>
                <a:cs typeface="Cambria"/>
              </a:rPr>
              <a:t>n</a:t>
            </a:r>
            <a:r>
              <a:rPr sz="2800" spc="-25" dirty="0">
                <a:latin typeface="Cambria"/>
                <a:cs typeface="Cambria"/>
              </a:rPr>
              <a:t>d</a:t>
            </a:r>
            <a:r>
              <a:rPr sz="2800" spc="-20" dirty="0">
                <a:latin typeface="Cambria"/>
                <a:cs typeface="Cambria"/>
              </a:rPr>
              <a:t>o</a:t>
            </a:r>
            <a:r>
              <a:rPr sz="2800" dirty="0">
                <a:latin typeface="Cambria"/>
                <a:cs typeface="Cambria"/>
              </a:rPr>
              <a:t>m</a:t>
            </a:r>
          </a:p>
          <a:p>
            <a:pPr marL="355600" indent="-342900" fontAlgn="auto">
              <a:spcBef>
                <a:spcPts val="700"/>
              </a:spcBef>
              <a:spcAft>
                <a:spcPts val="0"/>
              </a:spcAft>
              <a:buClr>
                <a:srgbClr val="980000"/>
              </a:buClr>
              <a:buSzPct val="75000"/>
              <a:tabLst>
                <a:tab pos="355600" algn="l"/>
              </a:tabLst>
              <a:defRPr/>
            </a:pPr>
            <a:r>
              <a:rPr sz="2800" spc="-5" dirty="0">
                <a:latin typeface="Cambria"/>
                <a:cs typeface="Cambria"/>
              </a:rPr>
              <a:t>M</a:t>
            </a:r>
            <a:r>
              <a:rPr sz="2800" spc="-15" dirty="0">
                <a:latin typeface="Cambria"/>
                <a:cs typeface="Cambria"/>
              </a:rPr>
              <a:t>o</a:t>
            </a:r>
            <a:r>
              <a:rPr sz="2800" spc="-20" dirty="0">
                <a:latin typeface="Cambria"/>
                <a:cs typeface="Cambria"/>
              </a:rPr>
              <a:t>s</a:t>
            </a:r>
            <a:r>
              <a:rPr sz="2800" dirty="0">
                <a:latin typeface="Cambria"/>
                <a:cs typeface="Cambria"/>
              </a:rPr>
              <a:t>t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"/>
                <a:cs typeface="Cambria"/>
              </a:rPr>
              <a:t>wi</a:t>
            </a:r>
            <a:r>
              <a:rPr sz="2800" spc="-35" dirty="0">
                <a:latin typeface="Cambria"/>
                <a:cs typeface="Cambria"/>
              </a:rPr>
              <a:t>d</a:t>
            </a:r>
            <a:r>
              <a:rPr sz="2800" spc="-15" dirty="0">
                <a:latin typeface="Cambria"/>
                <a:cs typeface="Cambria"/>
              </a:rPr>
              <a:t>e</a:t>
            </a:r>
            <a:r>
              <a:rPr sz="2800" spc="-5" dirty="0">
                <a:latin typeface="Cambria"/>
                <a:cs typeface="Cambria"/>
              </a:rPr>
              <a:t>l</a:t>
            </a:r>
            <a:r>
              <a:rPr sz="2800" dirty="0">
                <a:latin typeface="Cambria"/>
                <a:cs typeface="Cambria"/>
              </a:rPr>
              <a:t>y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"/>
                <a:cs typeface="Cambria"/>
              </a:rPr>
              <a:t>u</a:t>
            </a:r>
            <a:r>
              <a:rPr sz="2800" spc="-20" dirty="0">
                <a:latin typeface="Cambria"/>
                <a:cs typeface="Cambria"/>
              </a:rPr>
              <a:t>s</a:t>
            </a:r>
            <a:r>
              <a:rPr sz="2800" spc="-15" dirty="0">
                <a:latin typeface="Cambria"/>
                <a:cs typeface="Cambria"/>
              </a:rPr>
              <a:t>e</a:t>
            </a:r>
            <a:r>
              <a:rPr sz="2800" spc="-25" dirty="0">
                <a:latin typeface="Cambria"/>
                <a:cs typeface="Cambria"/>
              </a:rPr>
              <a:t>d</a:t>
            </a:r>
            <a:r>
              <a:rPr sz="2800" dirty="0">
                <a:latin typeface="Cambria"/>
                <a:cs typeface="Cambria"/>
              </a:rPr>
              <a:t>.</a:t>
            </a:r>
          </a:p>
          <a:p>
            <a:pPr marL="355600" indent="-342900" fontAlgn="auto">
              <a:spcBef>
                <a:spcPts val="690"/>
              </a:spcBef>
              <a:spcAft>
                <a:spcPts val="0"/>
              </a:spcAft>
              <a:buClr>
                <a:srgbClr val="980000"/>
              </a:buClr>
              <a:buSzPct val="75000"/>
              <a:tabLst>
                <a:tab pos="355600" algn="l"/>
              </a:tabLst>
              <a:defRPr/>
            </a:pPr>
            <a:r>
              <a:rPr sz="2800" spc="-5" dirty="0">
                <a:latin typeface="Cambria"/>
                <a:cs typeface="Cambria"/>
              </a:rPr>
              <a:t>M</a:t>
            </a:r>
            <a:r>
              <a:rPr sz="2800" spc="-20" dirty="0">
                <a:latin typeface="Cambria"/>
                <a:cs typeface="Cambria"/>
              </a:rPr>
              <a:t>a</a:t>
            </a:r>
            <a:r>
              <a:rPr sz="2800" spc="-35" dirty="0">
                <a:latin typeface="Cambria"/>
                <a:cs typeface="Cambria"/>
              </a:rPr>
              <a:t>d</a:t>
            </a:r>
            <a:r>
              <a:rPr sz="2800" spc="-15" dirty="0">
                <a:latin typeface="Cambria"/>
                <a:cs typeface="Cambria"/>
              </a:rPr>
              <a:t>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"/>
                <a:cs typeface="Cambria"/>
              </a:rPr>
              <a:t>u</a:t>
            </a:r>
            <a:r>
              <a:rPr sz="2800" dirty="0">
                <a:latin typeface="Cambria"/>
                <a:cs typeface="Cambria"/>
              </a:rPr>
              <a:t>p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"/>
                <a:cs typeface="Cambria"/>
              </a:rPr>
              <a:t>of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"/>
                <a:cs typeface="Cambria"/>
              </a:rPr>
              <a:t>fi</a:t>
            </a:r>
            <a:r>
              <a:rPr sz="2800" spc="-5" dirty="0">
                <a:latin typeface="Cambria"/>
                <a:cs typeface="Cambria"/>
              </a:rPr>
              <a:t>n</a:t>
            </a:r>
            <a:r>
              <a:rPr sz="2800" spc="-15" dirty="0">
                <a:latin typeface="Cambria"/>
                <a:cs typeface="Cambria"/>
              </a:rPr>
              <a:t>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"/>
                <a:cs typeface="Cambria"/>
              </a:rPr>
              <a:t>l</a:t>
            </a:r>
            <a:r>
              <a:rPr sz="2800" spc="-10" dirty="0">
                <a:latin typeface="Cambria"/>
                <a:cs typeface="Cambria"/>
              </a:rPr>
              <a:t>a</a:t>
            </a:r>
            <a:r>
              <a:rPr sz="2800" spc="-5" dirty="0">
                <a:latin typeface="Cambria"/>
                <a:cs typeface="Cambria"/>
              </a:rPr>
              <a:t>t</a:t>
            </a:r>
            <a:r>
              <a:rPr sz="2800" dirty="0">
                <a:latin typeface="Cambria"/>
                <a:cs typeface="Cambria"/>
              </a:rPr>
              <a:t>ex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mbria"/>
                <a:cs typeface="Cambria"/>
              </a:rPr>
              <a:t>s</a:t>
            </a:r>
            <a:r>
              <a:rPr sz="2800" spc="-25" dirty="0">
                <a:latin typeface="Cambria"/>
                <a:cs typeface="Cambria"/>
              </a:rPr>
              <a:t>h</a:t>
            </a:r>
            <a:r>
              <a:rPr sz="2800" spc="-15" dirty="0">
                <a:latin typeface="Cambria"/>
                <a:cs typeface="Cambria"/>
              </a:rPr>
              <a:t>e</a:t>
            </a:r>
            <a:r>
              <a:rPr sz="2800" spc="-5" dirty="0">
                <a:latin typeface="Cambria"/>
                <a:cs typeface="Cambria"/>
              </a:rPr>
              <a:t>at</a:t>
            </a:r>
            <a:r>
              <a:rPr sz="2800" dirty="0">
                <a:latin typeface="Cambria"/>
                <a:cs typeface="Cambria"/>
              </a:rPr>
              <a:t>h.</a:t>
            </a:r>
          </a:p>
          <a:p>
            <a:pPr marL="355600" indent="-342900" fontAlgn="auto">
              <a:spcBef>
                <a:spcPts val="700"/>
              </a:spcBef>
              <a:spcAft>
                <a:spcPts val="0"/>
              </a:spcAft>
              <a:buClr>
                <a:srgbClr val="980000"/>
              </a:buClr>
              <a:buSzPct val="75000"/>
              <a:tabLst>
                <a:tab pos="355600" algn="l"/>
              </a:tabLst>
              <a:defRPr/>
            </a:pPr>
            <a:r>
              <a:rPr sz="2800" spc="-20" dirty="0">
                <a:latin typeface="Cambria"/>
                <a:cs typeface="Cambria"/>
              </a:rPr>
              <a:t>I</a:t>
            </a:r>
            <a:r>
              <a:rPr sz="2800" spc="-25" dirty="0">
                <a:latin typeface="Cambria"/>
                <a:cs typeface="Cambria"/>
              </a:rPr>
              <a:t>n</a:t>
            </a:r>
            <a:r>
              <a:rPr sz="2800" spc="-15" dirty="0">
                <a:latin typeface="Cambria"/>
                <a:cs typeface="Cambria"/>
              </a:rPr>
              <a:t>s</a:t>
            </a:r>
            <a:r>
              <a:rPr sz="2800" spc="-5" dirty="0">
                <a:latin typeface="Cambria"/>
                <a:cs typeface="Cambria"/>
              </a:rPr>
              <a:t>tru</a:t>
            </a:r>
            <a:r>
              <a:rPr sz="2800" spc="-20" dirty="0">
                <a:latin typeface="Cambria"/>
                <a:cs typeface="Cambria"/>
              </a:rPr>
              <a:t>c</a:t>
            </a:r>
            <a:r>
              <a:rPr sz="2800" spc="-5" dirty="0">
                <a:latin typeface="Cambria"/>
                <a:cs typeface="Cambria"/>
              </a:rPr>
              <a:t>tio</a:t>
            </a:r>
            <a:r>
              <a:rPr sz="2800" spc="-25" dirty="0">
                <a:latin typeface="Cambria"/>
                <a:cs typeface="Cambria"/>
              </a:rPr>
              <a:t>n</a:t>
            </a:r>
            <a:r>
              <a:rPr sz="2800" spc="-15" dirty="0">
                <a:latin typeface="Cambria"/>
                <a:cs typeface="Cambria"/>
              </a:rPr>
              <a:t>s</a:t>
            </a:r>
            <a:r>
              <a:rPr sz="2800" spc="-80" dirty="0">
                <a:solidFill>
                  <a:srgbClr val="91D04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ambria"/>
                <a:cs typeface="Cambria"/>
              </a:rPr>
              <a:t>–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775" y="3235325"/>
            <a:ext cx="198438" cy="2143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855" dirty="0">
                <a:solidFill>
                  <a:srgbClr val="656598"/>
                </a:solidFill>
                <a:latin typeface="OpenSymbol"/>
                <a:cs typeface="OpenSymbol"/>
              </a:rPr>
              <a:t></a:t>
            </a:r>
            <a:endParaRPr sz="1500">
              <a:latin typeface="OpenSymbol"/>
              <a:cs typeface="OpenSymbol"/>
            </a:endParaRPr>
          </a:p>
        </p:txBody>
      </p:sp>
      <p:sp>
        <p:nvSpPr>
          <p:cNvPr id="43018" name="object 10"/>
          <p:cNvSpPr txBox="1">
            <a:spLocks noChangeArrowheads="1"/>
          </p:cNvSpPr>
          <p:nvPr/>
        </p:nvSpPr>
        <p:spPr bwMode="auto">
          <a:xfrm>
            <a:off x="1279525" y="3200400"/>
            <a:ext cx="3810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2300" dirty="0">
                <a:latin typeface="Cambria" pitchFamily="18" charset="0"/>
              </a:rPr>
              <a:t>Should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be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worn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on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erect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penis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before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intercourse.</a:t>
            </a:r>
          </a:p>
          <a:p>
            <a:pPr marL="12700">
              <a:spcBef>
                <a:spcPts val="575"/>
              </a:spcBef>
            </a:pPr>
            <a:r>
              <a:rPr lang="en-US" sz="2300" dirty="0">
                <a:latin typeface="Cambria" pitchFamily="18" charset="0"/>
              </a:rPr>
              <a:t>Air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must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be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expelled</a:t>
            </a:r>
          </a:p>
          <a:p>
            <a:pPr marL="12700">
              <a:spcBef>
                <a:spcPts val="575"/>
              </a:spcBef>
            </a:pPr>
            <a:r>
              <a:rPr lang="en-US" sz="2300" dirty="0">
                <a:latin typeface="Cambria" pitchFamily="18" charset="0"/>
              </a:rPr>
              <a:t>Held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carefully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when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withdrawing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from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vagina.</a:t>
            </a:r>
          </a:p>
          <a:p>
            <a:pPr marL="12700">
              <a:spcBef>
                <a:spcPts val="575"/>
              </a:spcBef>
            </a:pPr>
            <a:r>
              <a:rPr lang="en-US" sz="2300" dirty="0">
                <a:latin typeface="Cambria" pitchFamily="18" charset="0"/>
              </a:rPr>
              <a:t>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new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condom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should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be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used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for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each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sexual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Cambria" pitchFamily="18" charset="0"/>
              </a:rPr>
              <a:t>act.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93775" y="4008438"/>
            <a:ext cx="198438" cy="21431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855" dirty="0">
                <a:solidFill>
                  <a:srgbClr val="656598"/>
                </a:solidFill>
                <a:latin typeface="OpenSymbol"/>
                <a:cs typeface="OpenSymbol"/>
              </a:rPr>
              <a:t></a:t>
            </a:r>
            <a:endParaRPr sz="1500">
              <a:latin typeface="OpenSymbol"/>
              <a:cs typeface="Open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775" y="4430713"/>
            <a:ext cx="198438" cy="21431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855" dirty="0">
                <a:solidFill>
                  <a:srgbClr val="656598"/>
                </a:solidFill>
                <a:latin typeface="OpenSymbol"/>
                <a:cs typeface="OpenSymbol"/>
              </a:rPr>
              <a:t></a:t>
            </a:r>
            <a:endParaRPr sz="1500">
              <a:latin typeface="OpenSymbol"/>
              <a:cs typeface="Open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3775" y="5203825"/>
            <a:ext cx="198438" cy="215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855" dirty="0">
                <a:solidFill>
                  <a:srgbClr val="656598"/>
                </a:solidFill>
                <a:latin typeface="OpenSymbol"/>
                <a:cs typeface="OpenSymbol"/>
              </a:rPr>
              <a:t></a:t>
            </a:r>
            <a:endParaRPr sz="1500">
              <a:latin typeface="OpenSymbol"/>
              <a:cs typeface="OpenSymbol"/>
            </a:endParaRPr>
          </a:p>
        </p:txBody>
      </p:sp>
      <p:sp>
        <p:nvSpPr>
          <p:cNvPr id="43022" name="object 14"/>
          <p:cNvSpPr>
            <a:spLocks/>
          </p:cNvSpPr>
          <p:nvPr/>
        </p:nvSpPr>
        <p:spPr bwMode="auto">
          <a:xfrm>
            <a:off x="5253038" y="1747838"/>
            <a:ext cx="3668712" cy="4430712"/>
          </a:xfrm>
          <a:custGeom>
            <a:avLst/>
            <a:gdLst>
              <a:gd name="T0" fmla="*/ 0 w 3668395"/>
              <a:gd name="T1" fmla="*/ 0 h 4430395"/>
              <a:gd name="T2" fmla="*/ 3667780 w 3668395"/>
              <a:gd name="T3" fmla="*/ 0 h 4430395"/>
              <a:gd name="T4" fmla="*/ 3667780 w 3668395"/>
              <a:gd name="T5" fmla="*/ 4429774 h 4430395"/>
              <a:gd name="T6" fmla="*/ 0 w 3668395"/>
              <a:gd name="T7" fmla="*/ 4429774 h 4430395"/>
              <a:gd name="T8" fmla="*/ 0 w 3668395"/>
              <a:gd name="T9" fmla="*/ 0 h 44303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68395"/>
              <a:gd name="T16" fmla="*/ 0 h 4430395"/>
              <a:gd name="T17" fmla="*/ 3668395 w 3668395"/>
              <a:gd name="T18" fmla="*/ 4430395 h 44303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68395" h="4430395">
                <a:moveTo>
                  <a:pt x="0" y="0"/>
                </a:moveTo>
                <a:lnTo>
                  <a:pt x="3667780" y="0"/>
                </a:lnTo>
                <a:lnTo>
                  <a:pt x="3667780" y="4429774"/>
                </a:lnTo>
                <a:lnTo>
                  <a:pt x="0" y="4429774"/>
                </a:lnTo>
                <a:lnTo>
                  <a:pt x="0" y="0"/>
                </a:lnTo>
                <a:close/>
              </a:path>
            </a:pathLst>
          </a:custGeom>
          <a:noFill/>
          <a:ln w="9344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3023" name="object 15"/>
          <p:cNvSpPr>
            <a:spLocks noChangeArrowheads="1"/>
          </p:cNvSpPr>
          <p:nvPr/>
        </p:nvSpPr>
        <p:spPr bwMode="auto">
          <a:xfrm>
            <a:off x="5257800" y="1752600"/>
            <a:ext cx="3657600" cy="44196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4" name="object 16"/>
          <p:cNvSpPr>
            <a:spLocks/>
          </p:cNvSpPr>
          <p:nvPr/>
        </p:nvSpPr>
        <p:spPr bwMode="auto">
          <a:xfrm>
            <a:off x="5410200" y="3200400"/>
            <a:ext cx="3425825" cy="549275"/>
          </a:xfrm>
          <a:custGeom>
            <a:avLst/>
            <a:gdLst>
              <a:gd name="T0" fmla="*/ 3425189 w 3425190"/>
              <a:gd name="T1" fmla="*/ 0 h 549910"/>
              <a:gd name="T2" fmla="*/ 0 w 3425190"/>
              <a:gd name="T3" fmla="*/ 0 h 549910"/>
              <a:gd name="T4" fmla="*/ 0 w 3425190"/>
              <a:gd name="T5" fmla="*/ 549920 h 549910"/>
              <a:gd name="T6" fmla="*/ 3425189 w 3425190"/>
              <a:gd name="T7" fmla="*/ 549920 h 549910"/>
              <a:gd name="T8" fmla="*/ 3425189 w 3425190"/>
              <a:gd name="T9" fmla="*/ 0 h 5499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5190"/>
              <a:gd name="T16" fmla="*/ 0 h 549910"/>
              <a:gd name="T17" fmla="*/ 3425190 w 3425190"/>
              <a:gd name="T18" fmla="*/ 549910 h 5499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5190" h="549910">
                <a:moveTo>
                  <a:pt x="3425189" y="0"/>
                </a:moveTo>
                <a:lnTo>
                  <a:pt x="0" y="0"/>
                </a:lnTo>
                <a:lnTo>
                  <a:pt x="0" y="549920"/>
                </a:lnTo>
                <a:lnTo>
                  <a:pt x="3425189" y="549920"/>
                </a:lnTo>
                <a:lnTo>
                  <a:pt x="3425189" y="0"/>
                </a:lnTo>
                <a:close/>
              </a:path>
            </a:pathLst>
          </a:custGeom>
          <a:solidFill>
            <a:srgbClr val="00FFCC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3025" name="object 17"/>
          <p:cNvSpPr>
            <a:spLocks/>
          </p:cNvSpPr>
          <p:nvPr/>
        </p:nvSpPr>
        <p:spPr bwMode="auto">
          <a:xfrm>
            <a:off x="5410200" y="3200400"/>
            <a:ext cx="3425825" cy="549275"/>
          </a:xfrm>
          <a:custGeom>
            <a:avLst/>
            <a:gdLst>
              <a:gd name="T0" fmla="*/ 1713219 w 3425190"/>
              <a:gd name="T1" fmla="*/ 549920 h 549910"/>
              <a:gd name="T2" fmla="*/ 0 w 3425190"/>
              <a:gd name="T3" fmla="*/ 549920 h 549910"/>
              <a:gd name="T4" fmla="*/ 0 w 3425190"/>
              <a:gd name="T5" fmla="*/ 0 h 549910"/>
              <a:gd name="T6" fmla="*/ 3425189 w 3425190"/>
              <a:gd name="T7" fmla="*/ 0 h 549910"/>
              <a:gd name="T8" fmla="*/ 3425189 w 3425190"/>
              <a:gd name="T9" fmla="*/ 549920 h 549910"/>
              <a:gd name="T10" fmla="*/ 1713219 w 3425190"/>
              <a:gd name="T11" fmla="*/ 549920 h 549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25190"/>
              <a:gd name="T19" fmla="*/ 0 h 549910"/>
              <a:gd name="T20" fmla="*/ 3425190 w 3425190"/>
              <a:gd name="T21" fmla="*/ 549910 h 549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25190" h="549910">
                <a:moveTo>
                  <a:pt x="1713219" y="549920"/>
                </a:moveTo>
                <a:lnTo>
                  <a:pt x="0" y="549920"/>
                </a:lnTo>
                <a:lnTo>
                  <a:pt x="0" y="0"/>
                </a:lnTo>
                <a:lnTo>
                  <a:pt x="3425189" y="0"/>
                </a:lnTo>
                <a:lnTo>
                  <a:pt x="3425189" y="549920"/>
                </a:lnTo>
                <a:lnTo>
                  <a:pt x="1713219" y="549920"/>
                </a:lnTo>
                <a:close/>
              </a:path>
            </a:pathLst>
          </a:custGeom>
          <a:noFill/>
          <a:ln w="9344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8" name="object 18"/>
          <p:cNvSpPr txBox="1"/>
          <p:nvPr/>
        </p:nvSpPr>
        <p:spPr>
          <a:xfrm>
            <a:off x="5543550" y="3154363"/>
            <a:ext cx="3157538" cy="787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6000" b="1" spc="-5" dirty="0">
                <a:solidFill>
                  <a:srgbClr val="980000"/>
                </a:solidFill>
                <a:latin typeface="Times New Roman"/>
                <a:cs typeface="Times New Roman"/>
              </a:rPr>
              <a:t>NIRODH</a:t>
            </a:r>
            <a:endParaRPr sz="6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10" dirty="0"/>
              <a:t>B</a:t>
            </a:r>
            <a:r>
              <a:rPr lang="en-IN" spc="-5" dirty="0"/>
              <a:t>A</a:t>
            </a:r>
            <a:r>
              <a:rPr lang="en-IN" spc="-15" dirty="0"/>
              <a:t>R</a:t>
            </a:r>
            <a:r>
              <a:rPr lang="en-IN" spc="-5" dirty="0"/>
              <a:t>RI</a:t>
            </a:r>
            <a:r>
              <a:rPr lang="en-IN" dirty="0"/>
              <a:t>ER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spc="5" dirty="0"/>
              <a:t>M</a:t>
            </a:r>
            <a:r>
              <a:rPr lang="en-IN" spc="-25" dirty="0"/>
              <a:t>E</a:t>
            </a:r>
            <a:r>
              <a:rPr lang="en-IN" spc="-10" dirty="0"/>
              <a:t>T</a:t>
            </a:r>
            <a:r>
              <a:rPr lang="en-IN" spc="-30" dirty="0"/>
              <a:t>H</a:t>
            </a:r>
            <a:r>
              <a:rPr lang="en-IN" spc="-5" dirty="0"/>
              <a:t>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5600">
              <a:spcBef>
                <a:spcPts val="0"/>
              </a:spcBef>
              <a:buClr>
                <a:srgbClr val="980000"/>
              </a:buClr>
              <a:buSzPct val="75000"/>
              <a:buNone/>
              <a:tabLst>
                <a:tab pos="355600" algn="l"/>
              </a:tabLst>
              <a:defRPr/>
            </a:pPr>
            <a:r>
              <a:rPr lang="en-IN" b="1" spc="-35" dirty="0">
                <a:latin typeface="Cambria"/>
                <a:cs typeface="Cambria"/>
              </a:rPr>
              <a:t>M</a:t>
            </a:r>
            <a:r>
              <a:rPr lang="en-IN" b="1" spc="-15" dirty="0">
                <a:latin typeface="Cambria"/>
                <a:cs typeface="Cambria"/>
              </a:rPr>
              <a:t>e</a:t>
            </a:r>
            <a:r>
              <a:rPr lang="en-IN" b="1" spc="-20" dirty="0">
                <a:latin typeface="Cambria"/>
                <a:cs typeface="Cambria"/>
              </a:rPr>
              <a:t>c</a:t>
            </a:r>
            <a:r>
              <a:rPr lang="en-IN" b="1" spc="-30" dirty="0">
                <a:latin typeface="Cambria"/>
                <a:cs typeface="Cambria"/>
              </a:rPr>
              <a:t>h</a:t>
            </a:r>
            <a:r>
              <a:rPr lang="en-IN" b="1" spc="5" dirty="0">
                <a:latin typeface="Cambria"/>
                <a:cs typeface="Cambria"/>
              </a:rPr>
              <a:t>a</a:t>
            </a:r>
            <a:r>
              <a:rPr lang="en-IN" b="1" spc="-25" dirty="0">
                <a:latin typeface="Cambria"/>
                <a:cs typeface="Cambria"/>
              </a:rPr>
              <a:t>n</a:t>
            </a:r>
            <a:r>
              <a:rPr lang="en-IN" b="1" dirty="0">
                <a:latin typeface="Cambria"/>
                <a:cs typeface="Cambria"/>
              </a:rPr>
              <a:t>i</a:t>
            </a:r>
            <a:r>
              <a:rPr lang="en-IN" b="1" spc="-20" dirty="0">
                <a:latin typeface="Cambria"/>
                <a:cs typeface="Cambria"/>
              </a:rPr>
              <a:t>s</a:t>
            </a:r>
            <a:r>
              <a:rPr lang="en-IN" b="1" dirty="0">
                <a:latin typeface="Cambria"/>
                <a:cs typeface="Cambria"/>
              </a:rPr>
              <a:t>m</a:t>
            </a:r>
            <a:r>
              <a:rPr lang="en-IN" b="1" spc="-85" dirty="0">
                <a:latin typeface="Times New Roman"/>
                <a:cs typeface="Times New Roman"/>
              </a:rPr>
              <a:t> </a:t>
            </a:r>
            <a:r>
              <a:rPr lang="en-IN" b="1" spc="-5" dirty="0">
                <a:latin typeface="Cambria"/>
                <a:cs typeface="Cambria"/>
              </a:rPr>
              <a:t>o</a:t>
            </a:r>
            <a:r>
              <a:rPr lang="en-IN" b="1" dirty="0">
                <a:latin typeface="Cambria"/>
                <a:cs typeface="Cambria"/>
              </a:rPr>
              <a:t>f</a:t>
            </a:r>
            <a:r>
              <a:rPr lang="en-IN" b="1" spc="-100" dirty="0">
                <a:latin typeface="Times New Roman"/>
                <a:cs typeface="Times New Roman"/>
              </a:rPr>
              <a:t> </a:t>
            </a:r>
            <a:r>
              <a:rPr lang="en-IN" b="1" spc="5" dirty="0">
                <a:latin typeface="Cambria"/>
                <a:cs typeface="Cambria"/>
              </a:rPr>
              <a:t>a</a:t>
            </a:r>
            <a:r>
              <a:rPr lang="en-IN" b="1" spc="-20" dirty="0">
                <a:latin typeface="Cambria"/>
                <a:cs typeface="Cambria"/>
              </a:rPr>
              <a:t>c</a:t>
            </a:r>
            <a:r>
              <a:rPr lang="en-IN" b="1" spc="5" dirty="0">
                <a:latin typeface="Cambria"/>
                <a:cs typeface="Cambria"/>
              </a:rPr>
              <a:t>t</a:t>
            </a:r>
            <a:r>
              <a:rPr lang="en-IN" b="1" spc="-10" dirty="0">
                <a:latin typeface="Cambria"/>
                <a:cs typeface="Cambria"/>
              </a:rPr>
              <a:t>i</a:t>
            </a:r>
            <a:r>
              <a:rPr lang="en-IN" b="1" spc="5" dirty="0">
                <a:latin typeface="Cambria"/>
                <a:cs typeface="Cambria"/>
              </a:rPr>
              <a:t>o</a:t>
            </a:r>
            <a:r>
              <a:rPr lang="en-IN" b="1" spc="-25" dirty="0">
                <a:latin typeface="Cambria"/>
                <a:cs typeface="Cambria"/>
              </a:rPr>
              <a:t>n</a:t>
            </a:r>
            <a:r>
              <a:rPr lang="en-IN" spc="-10" dirty="0">
                <a:latin typeface="Cambria"/>
                <a:cs typeface="Cambria"/>
              </a:rPr>
              <a:t>,</a:t>
            </a:r>
            <a:endParaRPr lang="en-IN" dirty="0">
              <a:latin typeface="Cambria"/>
              <a:cs typeface="Cambria"/>
            </a:endParaRPr>
          </a:p>
          <a:p>
            <a:pPr marL="755650" lvl="1">
              <a:spcBef>
                <a:spcPts val="670"/>
              </a:spcBef>
              <a:buClr>
                <a:srgbClr val="656598"/>
              </a:buClr>
              <a:buSzPct val="64814"/>
              <a:buNone/>
              <a:tabLst>
                <a:tab pos="755650" algn="l"/>
              </a:tabLst>
              <a:defRPr/>
            </a:pPr>
            <a:r>
              <a:rPr lang="en-IN" sz="2700" spc="-20" dirty="0">
                <a:latin typeface="Cambria"/>
                <a:cs typeface="Cambria"/>
              </a:rPr>
              <a:t>P</a:t>
            </a:r>
            <a:r>
              <a:rPr lang="en-IN" sz="2700" spc="-25" dirty="0">
                <a:latin typeface="Cambria"/>
                <a:cs typeface="Cambria"/>
              </a:rPr>
              <a:t>r</a:t>
            </a:r>
            <a:r>
              <a:rPr lang="en-IN" sz="2700" spc="-15" dirty="0">
                <a:latin typeface="Cambria"/>
                <a:cs typeface="Cambria"/>
              </a:rPr>
              <a:t>e</a:t>
            </a:r>
            <a:r>
              <a:rPr lang="en-IN" sz="2700" spc="-20" dirty="0">
                <a:latin typeface="Cambria"/>
                <a:cs typeface="Cambria"/>
              </a:rPr>
              <a:t>v</a:t>
            </a:r>
            <a:r>
              <a:rPr lang="en-IN" sz="2700" spc="-15" dirty="0">
                <a:latin typeface="Cambria"/>
                <a:cs typeface="Cambria"/>
              </a:rPr>
              <a:t>e</a:t>
            </a:r>
            <a:r>
              <a:rPr lang="en-IN" sz="2700" spc="-5" dirty="0">
                <a:latin typeface="Cambria"/>
                <a:cs typeface="Cambria"/>
              </a:rPr>
              <a:t>nt</a:t>
            </a:r>
            <a:r>
              <a:rPr lang="en-IN" sz="2700" spc="-15" dirty="0">
                <a:latin typeface="Cambria"/>
                <a:cs typeface="Cambria"/>
              </a:rPr>
              <a:t>s</a:t>
            </a:r>
            <a:r>
              <a:rPr lang="en-IN" sz="2700" spc="-70" dirty="0">
                <a:latin typeface="Times New Roman"/>
                <a:cs typeface="Times New Roman"/>
              </a:rPr>
              <a:t> </a:t>
            </a:r>
            <a:r>
              <a:rPr lang="en-IN" sz="2700" spc="-15" dirty="0">
                <a:latin typeface="Cambria"/>
                <a:cs typeface="Cambria"/>
              </a:rPr>
              <a:t>de</a:t>
            </a:r>
            <a:r>
              <a:rPr lang="en-IN" sz="2700" spc="-20" dirty="0">
                <a:latin typeface="Cambria"/>
                <a:cs typeface="Cambria"/>
              </a:rPr>
              <a:t>p</a:t>
            </a:r>
            <a:r>
              <a:rPr lang="en-IN" sz="2700" spc="-30" dirty="0">
                <a:latin typeface="Cambria"/>
                <a:cs typeface="Cambria"/>
              </a:rPr>
              <a:t>o</a:t>
            </a:r>
            <a:r>
              <a:rPr lang="en-IN" sz="2700" spc="-10" dirty="0">
                <a:latin typeface="Cambria"/>
                <a:cs typeface="Cambria"/>
              </a:rPr>
              <a:t>s</a:t>
            </a:r>
            <a:r>
              <a:rPr lang="en-IN" sz="2700" spc="-15" dirty="0">
                <a:latin typeface="Cambria"/>
                <a:cs typeface="Cambria"/>
              </a:rPr>
              <a:t>i</a:t>
            </a:r>
            <a:r>
              <a:rPr lang="en-IN" sz="2700" dirty="0">
                <a:latin typeface="Cambria"/>
                <a:cs typeface="Cambria"/>
              </a:rPr>
              <a:t>t</a:t>
            </a:r>
            <a:r>
              <a:rPr lang="en-IN" sz="2700" spc="-15" dirty="0">
                <a:latin typeface="Cambria"/>
                <a:cs typeface="Cambria"/>
              </a:rPr>
              <a:t>i</a:t>
            </a:r>
            <a:r>
              <a:rPr lang="en-IN" sz="2700" spc="-20" dirty="0">
                <a:latin typeface="Cambria"/>
                <a:cs typeface="Cambria"/>
              </a:rPr>
              <a:t>o</a:t>
            </a:r>
            <a:r>
              <a:rPr lang="en-IN" sz="2700" dirty="0">
                <a:latin typeface="Cambria"/>
                <a:cs typeface="Cambria"/>
              </a:rPr>
              <a:t>n</a:t>
            </a:r>
            <a:r>
              <a:rPr lang="en-IN" sz="2700" spc="-80" dirty="0">
                <a:latin typeface="Times New Roman"/>
                <a:cs typeface="Times New Roman"/>
              </a:rPr>
              <a:t> </a:t>
            </a:r>
            <a:r>
              <a:rPr lang="en-IN" sz="2700" spc="-20" dirty="0">
                <a:latin typeface="Cambria"/>
                <a:cs typeface="Cambria"/>
              </a:rPr>
              <a:t>o</a:t>
            </a:r>
            <a:r>
              <a:rPr lang="en-IN" sz="2700" spc="-10" dirty="0">
                <a:latin typeface="Cambria"/>
                <a:cs typeface="Cambria"/>
              </a:rPr>
              <a:t>f</a:t>
            </a:r>
            <a:r>
              <a:rPr lang="en-IN" sz="2700" spc="-85" dirty="0">
                <a:latin typeface="Times New Roman"/>
                <a:cs typeface="Times New Roman"/>
              </a:rPr>
              <a:t> </a:t>
            </a:r>
            <a:r>
              <a:rPr lang="en-IN" sz="2700" spc="-10" dirty="0">
                <a:latin typeface="Cambria"/>
                <a:cs typeface="Cambria"/>
              </a:rPr>
              <a:t>s</a:t>
            </a:r>
            <a:r>
              <a:rPr lang="en-IN" sz="2700" spc="-15" dirty="0">
                <a:latin typeface="Cambria"/>
                <a:cs typeface="Cambria"/>
              </a:rPr>
              <a:t>e</a:t>
            </a:r>
            <a:r>
              <a:rPr lang="en-IN" sz="2700" spc="-10" dirty="0">
                <a:latin typeface="Cambria"/>
                <a:cs typeface="Cambria"/>
              </a:rPr>
              <a:t>m</a:t>
            </a:r>
            <a:r>
              <a:rPr lang="en-IN" sz="2700" spc="-15" dirty="0">
                <a:latin typeface="Cambria"/>
                <a:cs typeface="Cambria"/>
              </a:rPr>
              <a:t>e</a:t>
            </a:r>
            <a:r>
              <a:rPr lang="en-IN" sz="2700" dirty="0">
                <a:latin typeface="Cambria"/>
                <a:cs typeface="Cambria"/>
              </a:rPr>
              <a:t>n</a:t>
            </a:r>
            <a:r>
              <a:rPr lang="en-IN" sz="2700" spc="-80" dirty="0">
                <a:latin typeface="Times New Roman"/>
                <a:cs typeface="Times New Roman"/>
              </a:rPr>
              <a:t> </a:t>
            </a:r>
            <a:r>
              <a:rPr lang="en-IN" sz="2700" spc="-5" dirty="0">
                <a:latin typeface="Cambria"/>
                <a:cs typeface="Cambria"/>
              </a:rPr>
              <a:t>in</a:t>
            </a:r>
            <a:r>
              <a:rPr lang="en-IN" sz="2700" dirty="0">
                <a:latin typeface="Cambria"/>
                <a:cs typeface="Cambria"/>
              </a:rPr>
              <a:t>t</a:t>
            </a:r>
            <a:r>
              <a:rPr lang="en-IN" sz="2700" spc="-15" dirty="0">
                <a:latin typeface="Cambria"/>
                <a:cs typeface="Cambria"/>
              </a:rPr>
              <a:t>o</a:t>
            </a:r>
            <a:r>
              <a:rPr lang="en-IN" sz="2700" spc="-95" dirty="0">
                <a:latin typeface="Times New Roman"/>
                <a:cs typeface="Times New Roman"/>
              </a:rPr>
              <a:t> </a:t>
            </a:r>
            <a:r>
              <a:rPr lang="en-IN" sz="2700" spc="-20" dirty="0">
                <a:latin typeface="Cambria"/>
                <a:cs typeface="Cambria"/>
              </a:rPr>
              <a:t>v</a:t>
            </a:r>
            <a:r>
              <a:rPr lang="en-IN" sz="2700" spc="-5" dirty="0">
                <a:latin typeface="Cambria"/>
                <a:cs typeface="Cambria"/>
              </a:rPr>
              <a:t>agina.</a:t>
            </a:r>
            <a:endParaRPr lang="en-IN" sz="2700" dirty="0">
              <a:latin typeface="Cambria"/>
              <a:cs typeface="Cambria"/>
            </a:endParaRPr>
          </a:p>
          <a:p>
            <a:pPr marL="355600">
              <a:spcBef>
                <a:spcPts val="680"/>
              </a:spcBef>
              <a:buClr>
                <a:srgbClr val="980000"/>
              </a:buClr>
              <a:buSzPct val="74074"/>
              <a:buNone/>
              <a:tabLst>
                <a:tab pos="355600" algn="l"/>
              </a:tabLst>
              <a:defRPr/>
            </a:pPr>
            <a:r>
              <a:rPr lang="en-IN" sz="2700" b="1" spc="-25" dirty="0">
                <a:latin typeface="Cambria"/>
                <a:cs typeface="Cambria"/>
              </a:rPr>
              <a:t>A</a:t>
            </a:r>
            <a:r>
              <a:rPr lang="en-IN" sz="2700" b="1" spc="-5" dirty="0">
                <a:latin typeface="Cambria"/>
                <a:cs typeface="Cambria"/>
              </a:rPr>
              <a:t>d</a:t>
            </a:r>
            <a:r>
              <a:rPr lang="en-IN" sz="2700" b="1" spc="-20" dirty="0">
                <a:latin typeface="Cambria"/>
                <a:cs typeface="Cambria"/>
              </a:rPr>
              <a:t>v</a:t>
            </a:r>
            <a:r>
              <a:rPr lang="en-IN" sz="2700" b="1" spc="-10" dirty="0">
                <a:latin typeface="Cambria"/>
                <a:cs typeface="Cambria"/>
              </a:rPr>
              <a:t>a</a:t>
            </a:r>
            <a:r>
              <a:rPr lang="en-IN" sz="2700" b="1" spc="-25" dirty="0">
                <a:latin typeface="Cambria"/>
                <a:cs typeface="Cambria"/>
              </a:rPr>
              <a:t>n</a:t>
            </a:r>
            <a:r>
              <a:rPr lang="en-IN" sz="2700" b="1" spc="-10" dirty="0">
                <a:latin typeface="Cambria"/>
                <a:cs typeface="Cambria"/>
              </a:rPr>
              <a:t>ta</a:t>
            </a:r>
            <a:r>
              <a:rPr lang="en-IN" sz="2700" b="1" dirty="0">
                <a:latin typeface="Cambria"/>
                <a:cs typeface="Cambria"/>
              </a:rPr>
              <a:t>g</a:t>
            </a:r>
            <a:r>
              <a:rPr lang="en-IN" sz="2700" b="1" spc="-20" dirty="0">
                <a:latin typeface="Cambria"/>
                <a:cs typeface="Cambria"/>
              </a:rPr>
              <a:t>e</a:t>
            </a:r>
            <a:r>
              <a:rPr lang="en-IN" sz="2700" b="1" spc="-15" dirty="0">
                <a:latin typeface="Cambria"/>
                <a:cs typeface="Cambria"/>
              </a:rPr>
              <a:t>s</a:t>
            </a:r>
            <a:r>
              <a:rPr lang="en-IN" sz="2700" b="1" spc="-80" dirty="0">
                <a:latin typeface="Times New Roman"/>
                <a:cs typeface="Times New Roman"/>
              </a:rPr>
              <a:t> </a:t>
            </a:r>
            <a:r>
              <a:rPr lang="en-IN" sz="2700" b="1" dirty="0">
                <a:latin typeface="Cambria"/>
                <a:cs typeface="Cambria"/>
              </a:rPr>
              <a:t>–</a:t>
            </a:r>
          </a:p>
          <a:p>
            <a:pPr marL="12700">
              <a:buNone/>
            </a:pPr>
            <a:r>
              <a:rPr lang="en-US" dirty="0">
                <a:latin typeface="Cambria" pitchFamily="18" charset="0"/>
              </a:rPr>
              <a:t>Easily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available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safe,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inexpensive</a:t>
            </a:r>
          </a:p>
          <a:p>
            <a:pPr marL="12700">
              <a:lnSpc>
                <a:spcPct val="121000"/>
              </a:lnSpc>
              <a:buNone/>
            </a:pPr>
            <a:r>
              <a:rPr lang="en-US" dirty="0">
                <a:latin typeface="Cambria" pitchFamily="18" charset="0"/>
              </a:rPr>
              <a:t>Use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not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require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medical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supervision.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Provide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protection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against STDs.</a:t>
            </a:r>
          </a:p>
          <a:p>
            <a:pPr marL="12700">
              <a:lnSpc>
                <a:spcPct val="121000"/>
              </a:lnSpc>
              <a:buNone/>
            </a:pPr>
            <a:r>
              <a:rPr lang="en-IN" b="1" spc="-20" dirty="0" err="1">
                <a:latin typeface="Cambria"/>
                <a:cs typeface="Cambria"/>
              </a:rPr>
              <a:t>D</a:t>
            </a:r>
            <a:r>
              <a:rPr lang="en-IN" b="1" spc="-5" dirty="0" err="1">
                <a:latin typeface="Cambria"/>
                <a:cs typeface="Cambria"/>
              </a:rPr>
              <a:t>is</a:t>
            </a:r>
            <a:r>
              <a:rPr lang="en-IN" b="1" spc="-15" dirty="0">
                <a:latin typeface="Cambria"/>
                <a:cs typeface="Cambria"/>
              </a:rPr>
              <a:t>-</a:t>
            </a:r>
            <a:r>
              <a:rPr lang="en-IN" b="1" spc="-10" dirty="0">
                <a:latin typeface="Cambria"/>
                <a:cs typeface="Cambria"/>
              </a:rPr>
              <a:t>a</a:t>
            </a:r>
            <a:r>
              <a:rPr lang="en-IN" b="1" spc="-5" dirty="0">
                <a:latin typeface="Cambria"/>
                <a:cs typeface="Cambria"/>
              </a:rPr>
              <a:t>d</a:t>
            </a:r>
            <a:r>
              <a:rPr lang="en-IN" b="1" spc="-30" dirty="0">
                <a:latin typeface="Cambria"/>
                <a:cs typeface="Cambria"/>
              </a:rPr>
              <a:t>v</a:t>
            </a:r>
            <a:r>
              <a:rPr lang="en-IN" b="1" spc="-10" dirty="0">
                <a:latin typeface="Cambria"/>
                <a:cs typeface="Cambria"/>
              </a:rPr>
              <a:t>a</a:t>
            </a:r>
            <a:r>
              <a:rPr lang="en-IN" b="1" spc="-25" dirty="0">
                <a:latin typeface="Cambria"/>
                <a:cs typeface="Cambria"/>
              </a:rPr>
              <a:t>n</a:t>
            </a:r>
            <a:r>
              <a:rPr lang="en-IN" b="1" dirty="0">
                <a:latin typeface="Cambria"/>
                <a:cs typeface="Cambria"/>
              </a:rPr>
              <a:t>t</a:t>
            </a:r>
            <a:r>
              <a:rPr lang="en-IN" b="1" spc="-10" dirty="0">
                <a:latin typeface="Cambria"/>
                <a:cs typeface="Cambria"/>
              </a:rPr>
              <a:t>a</a:t>
            </a:r>
            <a:r>
              <a:rPr lang="en-IN" b="1" spc="-5" dirty="0">
                <a:latin typeface="Cambria"/>
                <a:cs typeface="Cambria"/>
              </a:rPr>
              <a:t>g</a:t>
            </a:r>
            <a:r>
              <a:rPr lang="en-IN" b="1" spc="-15" dirty="0">
                <a:latin typeface="Cambria"/>
                <a:cs typeface="Cambria"/>
              </a:rPr>
              <a:t>e</a:t>
            </a:r>
          </a:p>
          <a:p>
            <a:pPr marL="12700">
              <a:lnSpc>
                <a:spcPct val="121000"/>
              </a:lnSpc>
              <a:buNone/>
            </a:pPr>
            <a:r>
              <a:rPr lang="en-US" dirty="0">
                <a:latin typeface="Cambria" pitchFamily="18" charset="0"/>
              </a:rPr>
              <a:t>May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slip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tear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off.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700">
              <a:lnSpc>
                <a:spcPct val="121000"/>
              </a:lnSpc>
              <a:buNone/>
            </a:pPr>
            <a:r>
              <a:rPr lang="en-US" dirty="0">
                <a:latin typeface="Cambria" pitchFamily="18" charset="0"/>
              </a:rPr>
              <a:t>Interfere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with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sexual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sensation.</a:t>
            </a:r>
          </a:p>
          <a:p>
            <a:pPr marL="12700">
              <a:lnSpc>
                <a:spcPct val="121000"/>
              </a:lnSpc>
              <a:buNone/>
            </a:pPr>
            <a:endParaRPr lang="en-IN" dirty="0">
              <a:latin typeface="Cambria"/>
              <a:cs typeface="Cambria"/>
            </a:endParaRPr>
          </a:p>
          <a:p>
            <a:pPr marL="12700">
              <a:lnSpc>
                <a:spcPct val="121000"/>
              </a:lnSpc>
            </a:pPr>
            <a:endParaRPr lang="en-IN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40" dirty="0">
                <a:latin typeface="Bookman Old Style"/>
                <a:cs typeface="Bookman Old Style"/>
              </a:rPr>
              <a:t>C</a:t>
            </a:r>
            <a:r>
              <a:rPr lang="en-IN" dirty="0">
                <a:latin typeface="Bookman Old Style"/>
                <a:cs typeface="Bookman Old Style"/>
              </a:rPr>
              <a:t>HE</a:t>
            </a:r>
            <a:r>
              <a:rPr lang="en-IN" spc="-45" dirty="0">
                <a:latin typeface="Bookman Old Style"/>
                <a:cs typeface="Bookman Old Style"/>
              </a:rPr>
              <a:t>M</a:t>
            </a:r>
            <a:r>
              <a:rPr lang="en-IN" spc="-25" dirty="0">
                <a:latin typeface="Bookman Old Style"/>
                <a:cs typeface="Bookman Old Style"/>
              </a:rPr>
              <a:t>I</a:t>
            </a:r>
            <a:r>
              <a:rPr lang="en-IN" dirty="0">
                <a:latin typeface="Bookman Old Style"/>
                <a:cs typeface="Bookman Old Style"/>
              </a:rPr>
              <a:t>CA</a:t>
            </a:r>
            <a:r>
              <a:rPr lang="en-IN" spc="-15" dirty="0">
                <a:latin typeface="Bookman Old Style"/>
                <a:cs typeface="Bookman Old Style"/>
              </a:rPr>
              <a:t>L</a:t>
            </a:r>
            <a:r>
              <a:rPr lang="en-IN" spc="39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Bookman Old Style"/>
                <a:cs typeface="Bookman Old Style"/>
              </a:rPr>
              <a:t>ME</a:t>
            </a:r>
            <a:r>
              <a:rPr lang="en-IN" spc="-30" dirty="0">
                <a:latin typeface="Bookman Old Style"/>
                <a:cs typeface="Bookman Old Style"/>
              </a:rPr>
              <a:t>T</a:t>
            </a:r>
            <a:r>
              <a:rPr lang="en-IN" spc="10" dirty="0">
                <a:latin typeface="Bookman Old Style"/>
                <a:cs typeface="Bookman Old Style"/>
              </a:rPr>
              <a:t>H</a:t>
            </a:r>
            <a:r>
              <a:rPr lang="en-IN" spc="-5" dirty="0">
                <a:latin typeface="Bookman Old Style"/>
                <a:cs typeface="Bookman Old Style"/>
              </a:rPr>
              <a:t>O</a:t>
            </a:r>
            <a:r>
              <a:rPr lang="en-IN" spc="35" dirty="0">
                <a:latin typeface="Bookman Old Style"/>
                <a:cs typeface="Bookman Old Style"/>
              </a:rPr>
              <a:t>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pc="-30" dirty="0" err="1">
                <a:latin typeface="Cambria"/>
                <a:cs typeface="Cambria"/>
              </a:rPr>
              <a:t>A</a:t>
            </a:r>
            <a:r>
              <a:rPr lang="en-IN" spc="-25" dirty="0" err="1">
                <a:latin typeface="Cambria"/>
                <a:cs typeface="Cambria"/>
              </a:rPr>
              <a:t>n</a:t>
            </a:r>
            <a:r>
              <a:rPr lang="en-IN" spc="-5" dirty="0" err="1">
                <a:latin typeface="Cambria"/>
                <a:cs typeface="Cambria"/>
              </a:rPr>
              <a:t>ti</a:t>
            </a:r>
            <a:r>
              <a:rPr lang="en-IN" spc="-10" dirty="0" err="1">
                <a:latin typeface="Cambria"/>
                <a:cs typeface="Cambria"/>
              </a:rPr>
              <a:t>s</a:t>
            </a:r>
            <a:r>
              <a:rPr lang="en-IN" spc="-5" dirty="0" err="1">
                <a:latin typeface="Cambria"/>
                <a:cs typeface="Cambria"/>
              </a:rPr>
              <a:t>p</a:t>
            </a:r>
            <a:r>
              <a:rPr lang="en-IN" spc="-15" dirty="0" err="1">
                <a:latin typeface="Cambria"/>
                <a:cs typeface="Cambria"/>
              </a:rPr>
              <a:t>e</a:t>
            </a:r>
            <a:r>
              <a:rPr lang="en-IN" dirty="0" err="1">
                <a:latin typeface="Cambria"/>
                <a:cs typeface="Cambria"/>
              </a:rPr>
              <a:t>r</a:t>
            </a:r>
            <a:r>
              <a:rPr lang="en-IN" spc="-15" dirty="0" err="1">
                <a:latin typeface="Cambria"/>
                <a:cs typeface="Cambria"/>
              </a:rPr>
              <a:t>m</a:t>
            </a:r>
            <a:r>
              <a:rPr lang="en-IN" spc="-5" dirty="0" err="1">
                <a:latin typeface="Cambria"/>
                <a:cs typeface="Cambria"/>
              </a:rPr>
              <a:t>at</a:t>
            </a:r>
            <a:r>
              <a:rPr lang="en-IN" dirty="0" err="1">
                <a:latin typeface="Cambria"/>
                <a:cs typeface="Cambria"/>
              </a:rPr>
              <a:t>o</a:t>
            </a:r>
            <a:r>
              <a:rPr lang="en-IN" spc="-10" dirty="0" err="1">
                <a:latin typeface="Cambria"/>
                <a:cs typeface="Cambria"/>
              </a:rPr>
              <a:t>g</a:t>
            </a:r>
            <a:r>
              <a:rPr lang="en-IN" spc="-15" dirty="0" err="1">
                <a:latin typeface="Cambria"/>
                <a:cs typeface="Cambria"/>
              </a:rPr>
              <a:t>e</a:t>
            </a:r>
            <a:r>
              <a:rPr lang="en-IN" spc="-25" dirty="0" err="1">
                <a:latin typeface="Cambria"/>
                <a:cs typeface="Cambria"/>
              </a:rPr>
              <a:t>n</a:t>
            </a:r>
            <a:r>
              <a:rPr lang="en-IN" spc="-10" dirty="0" err="1">
                <a:latin typeface="Cambria"/>
                <a:cs typeface="Cambria"/>
              </a:rPr>
              <a:t>i</a:t>
            </a:r>
            <a:r>
              <a:rPr lang="en-IN" spc="-15" dirty="0" err="1">
                <a:latin typeface="Cambria"/>
                <a:cs typeface="Cambria"/>
              </a:rPr>
              <a:t>c</a:t>
            </a:r>
            <a:r>
              <a:rPr lang="en-IN" spc="-90" dirty="0">
                <a:latin typeface="Times New Roman"/>
                <a:cs typeface="Times New Roman"/>
              </a:rPr>
              <a:t> </a:t>
            </a:r>
            <a:r>
              <a:rPr lang="en-IN" spc="-35" dirty="0">
                <a:latin typeface="Cambria"/>
                <a:cs typeface="Cambria"/>
              </a:rPr>
              <a:t>D</a:t>
            </a:r>
            <a:r>
              <a:rPr lang="en-IN" dirty="0">
                <a:latin typeface="Cambria"/>
                <a:cs typeface="Cambria"/>
              </a:rPr>
              <a:t>r</a:t>
            </a:r>
            <a:r>
              <a:rPr lang="en-IN" spc="-5" dirty="0">
                <a:latin typeface="Cambria"/>
                <a:cs typeface="Cambria"/>
              </a:rPr>
              <a:t>u</a:t>
            </a:r>
            <a:r>
              <a:rPr lang="en-IN" spc="-10" dirty="0">
                <a:latin typeface="Cambria"/>
                <a:cs typeface="Cambria"/>
              </a:rPr>
              <a:t>g</a:t>
            </a:r>
            <a:r>
              <a:rPr lang="en-IN" spc="-15" dirty="0">
                <a:latin typeface="Cambria"/>
                <a:cs typeface="Cambria"/>
              </a:rPr>
              <a:t>s</a:t>
            </a:r>
            <a:r>
              <a:rPr lang="en-IN" spc="-9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Cambria"/>
                <a:cs typeface="Cambria"/>
              </a:rPr>
              <a:t>–</a:t>
            </a:r>
            <a:r>
              <a:rPr lang="en-IN" spc="-90" dirty="0">
                <a:latin typeface="Times New Roman"/>
                <a:cs typeface="Times New Roman"/>
              </a:rPr>
              <a:t> </a:t>
            </a:r>
            <a:r>
              <a:rPr lang="en-IN" spc="-20" dirty="0">
                <a:latin typeface="Cambria"/>
                <a:cs typeface="Cambria"/>
              </a:rPr>
              <a:t>in</a:t>
            </a:r>
            <a:r>
              <a:rPr lang="en-IN" spc="-25" dirty="0">
                <a:latin typeface="Cambria"/>
                <a:cs typeface="Cambria"/>
              </a:rPr>
              <a:t>h</a:t>
            </a:r>
            <a:r>
              <a:rPr lang="en-IN" spc="-10" dirty="0">
                <a:latin typeface="Cambria"/>
                <a:cs typeface="Cambria"/>
              </a:rPr>
              <a:t>i</a:t>
            </a:r>
            <a:r>
              <a:rPr lang="en-IN" dirty="0">
                <a:latin typeface="Cambria"/>
                <a:cs typeface="Cambria"/>
              </a:rPr>
              <a:t>b</a:t>
            </a:r>
            <a:r>
              <a:rPr lang="en-IN" spc="-10" dirty="0">
                <a:latin typeface="Cambria"/>
                <a:cs typeface="Cambria"/>
              </a:rPr>
              <a:t>i</a:t>
            </a:r>
            <a:r>
              <a:rPr lang="en-IN" dirty="0">
                <a:latin typeface="Cambria"/>
                <a:cs typeface="Cambria"/>
              </a:rPr>
              <a:t>t spermatogenesis</a:t>
            </a:r>
          </a:p>
          <a:p>
            <a:pPr marL="3476625">
              <a:lnSpc>
                <a:spcPct val="121000"/>
              </a:lnSpc>
              <a:spcBef>
                <a:spcPct val="0"/>
              </a:spcBef>
            </a:pP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Male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pill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(Gossypol)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Hormonal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preparation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76625">
              <a:spcBef>
                <a:spcPts val="700"/>
              </a:spcBef>
            </a:pP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--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Testosterone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76625">
              <a:spcBef>
                <a:spcPts val="688"/>
              </a:spcBef>
            </a:pP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--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Testosterone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with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  <a:cs typeface="Cambria" pitchFamily="18" charset="0"/>
              </a:rPr>
              <a:t>Danazol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76625">
              <a:spcBef>
                <a:spcPts val="700"/>
              </a:spcBef>
            </a:pP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--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  <a:cs typeface="Cambria" pitchFamily="18" charset="0"/>
              </a:rPr>
              <a:t>Cyproterone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acetate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76625">
              <a:spcBef>
                <a:spcPts val="700"/>
              </a:spcBef>
            </a:pP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calcium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channel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blocker--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  <a:cs typeface="Cambria" pitchFamily="18" charset="0"/>
              </a:rPr>
              <a:t>Nifedipine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CONTRACEPTIVE METHODS 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FEMALES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spcBef>
                <a:spcPts val="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1. S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p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c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i</a:t>
            </a:r>
            <a:r>
              <a:rPr lang="en-IN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n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g</a:t>
            </a:r>
            <a:r>
              <a:rPr lang="en-IN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m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t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h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o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d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s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Cambria"/>
              <a:cs typeface="Cambria"/>
            </a:endParaRPr>
          </a:p>
          <a:p>
            <a:pPr marL="355600">
              <a:spcBef>
                <a:spcPts val="77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2. T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r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m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i</a:t>
            </a:r>
            <a:r>
              <a:rPr lang="en-IN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n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al</a:t>
            </a:r>
            <a:r>
              <a:rPr lang="en-IN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m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t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h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o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d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s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Cambria"/>
              <a:cs typeface="Cambria"/>
            </a:endParaRPr>
          </a:p>
          <a:p>
            <a:pPr marL="355600">
              <a:spcBef>
                <a:spcPts val="78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3. P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r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g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nan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c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y</a:t>
            </a:r>
            <a:r>
              <a:rPr lang="en-IN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IN" spc="-25" dirty="0">
                <a:solidFill>
                  <a:srgbClr val="FFFFFF"/>
                </a:solidFill>
                <a:latin typeface="Cambria"/>
                <a:cs typeface="Cambria"/>
              </a:rPr>
              <a:t>v</a:t>
            </a:r>
            <a:r>
              <a:rPr lang="en-IN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lang="en-IN" spc="-25" dirty="0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lang="en-IN" spc="-15" dirty="0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lang="en-IN" spc="-5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lang="en-IN" spc="-10" dirty="0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lang="en-IN" spc="-20" dirty="0">
                <a:solidFill>
                  <a:srgbClr val="FFFFFF"/>
                </a:solidFill>
                <a:latin typeface="Cambria"/>
                <a:cs typeface="Cambria"/>
              </a:rPr>
              <a:t>es</a:t>
            </a:r>
            <a:endParaRPr lang="en-IN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tIns="535940" rtlCol="0">
            <a:normAutofit fontScale="90000"/>
          </a:bodyPr>
          <a:lstStyle/>
          <a:p>
            <a:pPr marL="13881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pc="10" dirty="0"/>
              <a:t>M</a:t>
            </a:r>
            <a:r>
              <a:rPr lang="en-IN" spc="-10" dirty="0"/>
              <a:t>A</a:t>
            </a:r>
            <a:r>
              <a:rPr lang="en-IN" spc="-20" dirty="0"/>
              <a:t>L</a:t>
            </a:r>
            <a:r>
              <a:rPr lang="en-IN" spc="-25" dirty="0"/>
              <a:t>E</a:t>
            </a:r>
            <a:r>
              <a:rPr lang="en-IN" spc="-130" dirty="0">
                <a:latin typeface="Times New Roman"/>
                <a:cs typeface="Times New Roman"/>
              </a:rPr>
              <a:t> </a:t>
            </a:r>
            <a:r>
              <a:rPr lang="en-IN" spc="-10" dirty="0"/>
              <a:t>P</a:t>
            </a:r>
            <a:r>
              <a:rPr lang="en-IN" spc="-5" dirty="0"/>
              <a:t>IL</a:t>
            </a:r>
            <a:r>
              <a:rPr lang="en-IN" dirty="0"/>
              <a:t>L</a:t>
            </a:r>
            <a:r>
              <a:rPr lang="en-IN" spc="-130" dirty="0">
                <a:latin typeface="Times New Roman"/>
                <a:cs typeface="Times New Roman"/>
              </a:rPr>
              <a:t> </a:t>
            </a:r>
            <a:r>
              <a:rPr lang="en-IN" dirty="0"/>
              <a:t>(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spc="-10" dirty="0"/>
              <a:t>G</a:t>
            </a:r>
            <a:r>
              <a:rPr lang="en-IN" spc="-5" dirty="0"/>
              <a:t>OS</a:t>
            </a:r>
            <a:r>
              <a:rPr lang="en-IN" spc="-35" dirty="0"/>
              <a:t>S</a:t>
            </a:r>
            <a:r>
              <a:rPr lang="en-IN" spc="-20" dirty="0"/>
              <a:t>Y</a:t>
            </a:r>
            <a:r>
              <a:rPr lang="en-IN" spc="-10" dirty="0"/>
              <a:t>P</a:t>
            </a:r>
            <a:r>
              <a:rPr lang="en-IN" spc="-5" dirty="0"/>
              <a:t>OL)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11188" y="6518275"/>
            <a:ext cx="1381125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084" name="object 3"/>
          <p:cNvSpPr txBox="1">
            <a:spLocks noChangeArrowheads="1"/>
          </p:cNvSpPr>
          <p:nvPr/>
        </p:nvSpPr>
        <p:spPr bwMode="auto">
          <a:xfrm>
            <a:off x="612775" y="1928813"/>
            <a:ext cx="3787775" cy="310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55600" indent="-342900">
              <a:buClr>
                <a:srgbClr val="980000"/>
              </a:buClr>
              <a:buSzPct val="75000"/>
              <a:tabLst>
                <a:tab pos="355600" algn="l"/>
              </a:tabLst>
            </a:pPr>
            <a:r>
              <a:rPr lang="en-US" sz="2800" b="1" dirty="0">
                <a:latin typeface="Cambria" pitchFamily="18" charset="0"/>
              </a:rPr>
              <a:t>Composition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Gossypol,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phenolic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derivatives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of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cottonseed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oil.</a:t>
            </a:r>
          </a:p>
          <a:p>
            <a:pPr marL="355600" indent="-342900">
              <a:spcBef>
                <a:spcPts val="688"/>
              </a:spcBef>
              <a:buClr>
                <a:srgbClr val="980000"/>
              </a:buClr>
              <a:buSzPct val="75000"/>
              <a:tabLst>
                <a:tab pos="355600" algn="l"/>
              </a:tabLst>
            </a:pPr>
            <a:r>
              <a:rPr lang="en-US" sz="2800" b="1" dirty="0">
                <a:latin typeface="Cambria" pitchFamily="18" charset="0"/>
              </a:rPr>
              <a:t>Dose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orally.</a:t>
            </a:r>
          </a:p>
          <a:p>
            <a:pPr marL="355600" indent="-342900">
              <a:tabLst>
                <a:tab pos="355600" algn="l"/>
              </a:tabLst>
            </a:pPr>
            <a:r>
              <a:rPr lang="en-US" sz="2800" dirty="0">
                <a:latin typeface="Cambria" pitchFamily="18" charset="0"/>
              </a:rPr>
              <a:t>200mg/D.–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months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followed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by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60mg/wk.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75175" y="1865313"/>
            <a:ext cx="200025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15" dirty="0">
                <a:solidFill>
                  <a:srgbClr val="980000"/>
                </a:solidFill>
                <a:latin typeface="OpenSymbol"/>
                <a:cs typeface="OpenSymbol"/>
              </a:rPr>
              <a:t></a:t>
            </a:r>
            <a:endParaRPr>
              <a:latin typeface="OpenSymbol"/>
              <a:cs typeface="OpenSymbol"/>
            </a:endParaRPr>
          </a:p>
        </p:txBody>
      </p:sp>
      <p:sp>
        <p:nvSpPr>
          <p:cNvPr id="46086" name="object 5"/>
          <p:cNvSpPr txBox="1">
            <a:spLocks noChangeArrowheads="1"/>
          </p:cNvSpPr>
          <p:nvPr/>
        </p:nvSpPr>
        <p:spPr bwMode="auto">
          <a:xfrm>
            <a:off x="4918075" y="1843088"/>
            <a:ext cx="358775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2400" b="1" dirty="0">
                <a:latin typeface="Cambria" pitchFamily="18" charset="0"/>
              </a:rPr>
              <a:t>Mechanism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ambria" pitchFamily="18" charset="0"/>
              </a:rPr>
              <a:t>of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ambria" pitchFamily="18" charset="0"/>
              </a:rPr>
              <a:t>action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exact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action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not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known.</a:t>
            </a:r>
          </a:p>
          <a:p>
            <a:pPr marL="12700">
              <a:spcBef>
                <a:spcPts val="600"/>
              </a:spcBef>
            </a:pPr>
            <a:r>
              <a:rPr lang="en-US" sz="2400" dirty="0">
                <a:latin typeface="Cambria" pitchFamily="18" charset="0"/>
              </a:rPr>
              <a:t>Causes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azoospermia</a:t>
            </a:r>
            <a:r>
              <a:rPr lang="en-US" sz="2400" dirty="0">
                <a:latin typeface="Cambria" pitchFamily="18" charset="0"/>
              </a:rPr>
              <a:t>.</a:t>
            </a:r>
          </a:p>
          <a:p>
            <a:pPr marL="12700">
              <a:spcBef>
                <a:spcPts val="588"/>
              </a:spcBef>
            </a:pPr>
            <a:r>
              <a:rPr lang="en-US" sz="2400" b="1" dirty="0">
                <a:latin typeface="Cambria" pitchFamily="18" charset="0"/>
              </a:rPr>
              <a:t>Advantages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neither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hormone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nor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antihormonal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activity</a:t>
            </a:r>
          </a:p>
          <a:p>
            <a:pPr marL="12700">
              <a:spcBef>
                <a:spcPts val="600"/>
              </a:spcBef>
            </a:pPr>
            <a:r>
              <a:rPr lang="en-US" sz="2400" dirty="0">
                <a:latin typeface="Cambria" pitchFamily="18" charset="0"/>
              </a:rPr>
              <a:t>No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change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libido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&amp;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potency.</a:t>
            </a:r>
          </a:p>
          <a:p>
            <a:pPr marL="12700">
              <a:spcBef>
                <a:spcPts val="600"/>
              </a:spcBef>
            </a:pPr>
            <a:r>
              <a:rPr lang="en-US" sz="2400" b="1" dirty="0">
                <a:latin typeface="Cambria" pitchFamily="18" charset="0"/>
              </a:rPr>
              <a:t>Disadvantages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permanent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azospermic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after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6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months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75175" y="2673350"/>
            <a:ext cx="200025" cy="72071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endParaRPr dirty="0">
              <a:latin typeface="OpenSymbol"/>
              <a:cs typeface="OpenSymbol"/>
            </a:endParaRPr>
          </a:p>
          <a:p>
            <a:pPr marL="12700" fontAlgn="auto">
              <a:spcBef>
                <a:spcPts val="1320"/>
              </a:spcBef>
              <a:spcAft>
                <a:spcPts val="0"/>
              </a:spcAft>
              <a:defRPr/>
            </a:pPr>
            <a:r>
              <a:rPr spc="15" dirty="0">
                <a:solidFill>
                  <a:srgbClr val="980000"/>
                </a:solidFill>
                <a:latin typeface="OpenSymbol"/>
                <a:cs typeface="OpenSymbol"/>
              </a:rPr>
              <a:t></a:t>
            </a:r>
            <a:endParaRPr dirty="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5175" y="5095875"/>
            <a:ext cx="200025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15" dirty="0">
                <a:solidFill>
                  <a:srgbClr val="980000"/>
                </a:solidFill>
                <a:latin typeface="OpenSymbol"/>
                <a:cs typeface="OpenSymbol"/>
              </a:rPr>
              <a:t></a:t>
            </a:r>
            <a:endParaRPr>
              <a:latin typeface="OpenSymbol"/>
              <a:cs typeface="OpenSymbol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tIns="535940" rtlCol="0">
            <a:normAutofit fontScale="90000"/>
          </a:bodyPr>
          <a:lstStyle/>
          <a:p>
            <a:pPr marL="1087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pc="-35" dirty="0"/>
              <a:t>H</a:t>
            </a:r>
            <a:r>
              <a:rPr lang="en-IN" spc="-5" dirty="0"/>
              <a:t>O</a:t>
            </a:r>
            <a:r>
              <a:rPr lang="en-IN" spc="-15" dirty="0"/>
              <a:t>R</a:t>
            </a:r>
            <a:r>
              <a:rPr lang="en-IN" spc="5" dirty="0"/>
              <a:t>M</a:t>
            </a:r>
            <a:r>
              <a:rPr lang="en-IN" spc="-30" dirty="0"/>
              <a:t>O</a:t>
            </a:r>
            <a:r>
              <a:rPr lang="en-IN" spc="-40" dirty="0"/>
              <a:t>N</a:t>
            </a:r>
            <a:r>
              <a:rPr lang="en-IN" spc="-10" dirty="0"/>
              <a:t>A</a:t>
            </a:r>
            <a:r>
              <a:rPr lang="en-IN" dirty="0"/>
              <a:t>L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spc="-5" dirty="0"/>
              <a:t>P</a:t>
            </a:r>
            <a:r>
              <a:rPr lang="en-IN" spc="-15" dirty="0"/>
              <a:t>R</a:t>
            </a:r>
            <a:r>
              <a:rPr lang="en-IN" spc="-20" dirty="0"/>
              <a:t>E</a:t>
            </a:r>
            <a:r>
              <a:rPr lang="en-IN" spc="-10" dirty="0"/>
              <a:t>P</a:t>
            </a:r>
            <a:r>
              <a:rPr lang="en-IN" spc="-5" dirty="0"/>
              <a:t>A</a:t>
            </a:r>
            <a:r>
              <a:rPr lang="en-IN" spc="-15" dirty="0"/>
              <a:t>R</a:t>
            </a:r>
            <a:r>
              <a:rPr lang="en-IN" spc="-5" dirty="0"/>
              <a:t>A</a:t>
            </a:r>
            <a:r>
              <a:rPr lang="en-IN" spc="-10" dirty="0"/>
              <a:t>T</a:t>
            </a:r>
            <a:r>
              <a:rPr lang="en-IN" spc="-5" dirty="0"/>
              <a:t>ION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11188" y="6518275"/>
            <a:ext cx="1381125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775" y="1928813"/>
            <a:ext cx="2528888" cy="430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75000"/>
              <a:buFont typeface="OpenSymbol"/>
              <a:buChar char="■"/>
              <a:tabLst>
                <a:tab pos="355600" algn="l"/>
              </a:tabLst>
              <a:defRPr/>
            </a:pPr>
            <a:r>
              <a:rPr sz="2800" b="1" spc="-25" dirty="0">
                <a:latin typeface="Cambria"/>
                <a:cs typeface="Cambria"/>
              </a:rPr>
              <a:t>Tes</a:t>
            </a:r>
            <a:r>
              <a:rPr sz="2800" b="1" spc="-5" dirty="0">
                <a:latin typeface="Cambria"/>
                <a:cs typeface="Cambria"/>
              </a:rPr>
              <a:t>t</a:t>
            </a:r>
            <a:r>
              <a:rPr sz="2800" b="1" dirty="0">
                <a:latin typeface="Cambria"/>
                <a:cs typeface="Cambria"/>
              </a:rPr>
              <a:t>o</a:t>
            </a:r>
            <a:r>
              <a:rPr sz="2800" b="1" spc="-25" dirty="0">
                <a:latin typeface="Cambria"/>
                <a:cs typeface="Cambria"/>
              </a:rPr>
              <a:t>s</a:t>
            </a:r>
            <a:r>
              <a:rPr sz="2800" b="1" spc="-5" dirty="0">
                <a:latin typeface="Cambria"/>
                <a:cs typeface="Cambria"/>
              </a:rPr>
              <a:t>t</a:t>
            </a:r>
            <a:r>
              <a:rPr sz="2800" b="1" spc="-15" dirty="0">
                <a:latin typeface="Cambria"/>
                <a:cs typeface="Cambria"/>
              </a:rPr>
              <a:t>e</a:t>
            </a:r>
            <a:r>
              <a:rPr sz="2800" b="1" spc="-5" dirty="0">
                <a:latin typeface="Cambria"/>
                <a:cs typeface="Cambria"/>
              </a:rPr>
              <a:t>r</a:t>
            </a:r>
            <a:r>
              <a:rPr sz="2800" b="1" dirty="0">
                <a:latin typeface="Cambria"/>
                <a:cs typeface="Cambria"/>
              </a:rPr>
              <a:t>o</a:t>
            </a:r>
            <a:r>
              <a:rPr sz="2800" b="1" spc="-25" dirty="0">
                <a:latin typeface="Cambria"/>
                <a:cs typeface="Cambria"/>
              </a:rPr>
              <a:t>n</a:t>
            </a:r>
            <a:r>
              <a:rPr sz="2800" b="1" spc="-15" dirty="0">
                <a:latin typeface="Cambria"/>
                <a:cs typeface="Cambria"/>
              </a:rPr>
              <a:t>e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975" y="2459038"/>
            <a:ext cx="176213" cy="2222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47110" name="object 5"/>
          <p:cNvSpPr txBox="1">
            <a:spLocks noChangeArrowheads="1"/>
          </p:cNvSpPr>
          <p:nvPr/>
        </p:nvSpPr>
        <p:spPr bwMode="auto">
          <a:xfrm>
            <a:off x="1331640" y="2420888"/>
            <a:ext cx="27527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2400" dirty="0">
                <a:latin typeface="Cambria" pitchFamily="18" charset="0"/>
              </a:rPr>
              <a:t>400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mg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orally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causes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azospermia</a:t>
            </a:r>
            <a:r>
              <a:rPr lang="en-US" sz="2400" dirty="0">
                <a:latin typeface="Cambria" pitchFamily="18" charset="0"/>
              </a:rPr>
              <a:t>.</a:t>
            </a:r>
          </a:p>
        </p:txBody>
      </p:sp>
      <p:sp>
        <p:nvSpPr>
          <p:cNvPr id="47111" name="object 6"/>
          <p:cNvSpPr txBox="1">
            <a:spLocks noChangeArrowheads="1"/>
          </p:cNvSpPr>
          <p:nvPr/>
        </p:nvSpPr>
        <p:spPr bwMode="auto">
          <a:xfrm>
            <a:off x="4346575" y="1928813"/>
            <a:ext cx="4175125" cy="309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54013" indent="-341313"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4013" algn="l"/>
              </a:tabLst>
            </a:pPr>
            <a:r>
              <a:rPr lang="en-US" sz="2800" b="1" dirty="0">
                <a:latin typeface="Cambria" pitchFamily="18" charset="0"/>
              </a:rPr>
              <a:t>Testosterone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ambria" pitchFamily="18" charset="0"/>
              </a:rPr>
              <a:t>with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itchFamily="18" charset="0"/>
              </a:rPr>
              <a:t>Danazol</a:t>
            </a:r>
            <a:r>
              <a:rPr lang="en-US" sz="2800" b="1" dirty="0">
                <a:latin typeface="Cambria" pitchFamily="18" charset="0"/>
              </a:rPr>
              <a:t>.</a:t>
            </a:r>
            <a:endParaRPr lang="en-US" sz="2800" dirty="0">
              <a:latin typeface="Cambria" pitchFamily="18" charset="0"/>
            </a:endParaRPr>
          </a:p>
          <a:p>
            <a:pPr marL="354013" indent="-341313">
              <a:spcBef>
                <a:spcPts val="700"/>
              </a:spcBef>
              <a:buClr>
                <a:srgbClr val="980000"/>
              </a:buClr>
              <a:buSzPct val="75000"/>
              <a:buFont typeface="OpenSymbol" pitchFamily="2" charset="0"/>
              <a:buChar char="■"/>
              <a:tabLst>
                <a:tab pos="354013" algn="l"/>
              </a:tabLst>
            </a:pPr>
            <a:r>
              <a:rPr lang="en-US" sz="2800" b="1" dirty="0" err="1">
                <a:latin typeface="Cambria" pitchFamily="18" charset="0"/>
              </a:rPr>
              <a:t>Cyproterone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ambria" pitchFamily="18" charset="0"/>
              </a:rPr>
              <a:t>acetate.</a:t>
            </a:r>
            <a:endParaRPr lang="en-US" sz="2800" dirty="0">
              <a:latin typeface="Cambria" pitchFamily="18" charset="0"/>
            </a:endParaRPr>
          </a:p>
          <a:p>
            <a:pPr marL="354013" indent="-341313">
              <a:spcBef>
                <a:spcPts val="588"/>
              </a:spcBef>
              <a:tabLst>
                <a:tab pos="354013" algn="l"/>
              </a:tabLst>
            </a:pPr>
            <a:r>
              <a:rPr lang="en-US" sz="2400" dirty="0">
                <a:latin typeface="Cambria" pitchFamily="18" charset="0"/>
              </a:rPr>
              <a:t>Related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progesterone.</a:t>
            </a:r>
          </a:p>
          <a:p>
            <a:pPr marL="354013" indent="-341313">
              <a:spcBef>
                <a:spcPts val="600"/>
              </a:spcBef>
              <a:tabLst>
                <a:tab pos="354013" algn="l"/>
              </a:tabLst>
            </a:pPr>
            <a:r>
              <a:rPr lang="en-US" sz="2400" dirty="0">
                <a:latin typeface="Cambria" pitchFamily="18" charset="0"/>
              </a:rPr>
              <a:t>Potent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anti-androgenic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agent.</a:t>
            </a:r>
          </a:p>
          <a:p>
            <a:pPr marL="354013" indent="-341313">
              <a:spcBef>
                <a:spcPts val="600"/>
              </a:spcBef>
              <a:tabLst>
                <a:tab pos="354013" algn="l"/>
              </a:tabLst>
            </a:pPr>
            <a:r>
              <a:rPr lang="en-US" sz="2400" dirty="0">
                <a:latin typeface="Cambria" pitchFamily="18" charset="0"/>
              </a:rPr>
              <a:t>Causes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oligozoospermia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&amp;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loss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of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libido.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803775" y="3400425"/>
            <a:ext cx="176213" cy="22383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03775" y="3843338"/>
            <a:ext cx="176213" cy="2222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03775" y="4649788"/>
            <a:ext cx="176213" cy="2222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50" spc="30" dirty="0">
                <a:solidFill>
                  <a:srgbClr val="656598"/>
                </a:solidFill>
                <a:latin typeface="OpenSymbol"/>
                <a:cs typeface="OpenSymbol"/>
              </a:rPr>
              <a:t></a:t>
            </a:r>
            <a:endParaRPr sz="1550">
              <a:latin typeface="OpenSymbol"/>
              <a:cs typeface="OpenSymbol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object 3"/>
          <p:cNvSpPr>
            <a:spLocks/>
          </p:cNvSpPr>
          <p:nvPr/>
        </p:nvSpPr>
        <p:spPr bwMode="auto">
          <a:xfrm>
            <a:off x="228600" y="228600"/>
            <a:ext cx="12552312" cy="5864696"/>
          </a:xfrm>
          <a:custGeom>
            <a:avLst/>
            <a:gdLst>
              <a:gd name="T0" fmla="*/ 4343399 w 8686800"/>
              <a:gd name="T1" fmla="*/ 5943599 h 5943600"/>
              <a:gd name="T2" fmla="*/ 0 w 8686800"/>
              <a:gd name="T3" fmla="*/ 5943599 h 5943600"/>
              <a:gd name="T4" fmla="*/ 0 w 8686800"/>
              <a:gd name="T5" fmla="*/ 0 h 5943600"/>
              <a:gd name="T6" fmla="*/ 8686799 w 8686800"/>
              <a:gd name="T7" fmla="*/ 0 h 5943600"/>
              <a:gd name="T8" fmla="*/ 8686799 w 8686800"/>
              <a:gd name="T9" fmla="*/ 5943599 h 5943600"/>
              <a:gd name="T10" fmla="*/ 4343399 w 8686800"/>
              <a:gd name="T11" fmla="*/ 5943599 h 5943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86800"/>
              <a:gd name="T19" fmla="*/ 0 h 5943600"/>
              <a:gd name="T20" fmla="*/ 8686800 w 8686800"/>
              <a:gd name="T21" fmla="*/ 5943600 h 5943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86800" h="5943600">
                <a:moveTo>
                  <a:pt x="4343399" y="5943599"/>
                </a:moveTo>
                <a:lnTo>
                  <a:pt x="0" y="5943599"/>
                </a:lnTo>
                <a:lnTo>
                  <a:pt x="0" y="0"/>
                </a:lnTo>
                <a:lnTo>
                  <a:pt x="8686799" y="0"/>
                </a:lnTo>
                <a:lnTo>
                  <a:pt x="8686799" y="5943599"/>
                </a:lnTo>
                <a:lnTo>
                  <a:pt x="4343399" y="5943599"/>
                </a:lnTo>
                <a:close/>
              </a:path>
            </a:pathLst>
          </a:custGeom>
          <a:noFill/>
          <a:ln w="44207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8132" name="object 4"/>
          <p:cNvSpPr>
            <a:spLocks/>
          </p:cNvSpPr>
          <p:nvPr/>
        </p:nvSpPr>
        <p:spPr bwMode="auto">
          <a:xfrm>
            <a:off x="306388" y="306388"/>
            <a:ext cx="8529637" cy="5770562"/>
          </a:xfrm>
          <a:custGeom>
            <a:avLst/>
            <a:gdLst>
              <a:gd name="T0" fmla="*/ 8530595 w 8530590"/>
              <a:gd name="T1" fmla="*/ 0 h 5770880"/>
              <a:gd name="T2" fmla="*/ 0 w 8530590"/>
              <a:gd name="T3" fmla="*/ 0 h 5770880"/>
              <a:gd name="T4" fmla="*/ 0 w 8530590"/>
              <a:gd name="T5" fmla="*/ 5770869 h 5770880"/>
              <a:gd name="T6" fmla="*/ 8530595 w 8530590"/>
              <a:gd name="T7" fmla="*/ 5770869 h 5770880"/>
              <a:gd name="T8" fmla="*/ 8530595 w 8530590"/>
              <a:gd name="T9" fmla="*/ 0 h 5770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590"/>
              <a:gd name="T16" fmla="*/ 0 h 5770880"/>
              <a:gd name="T17" fmla="*/ 8530590 w 8530590"/>
              <a:gd name="T18" fmla="*/ 5770880 h 5770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30590" h="5770880">
                <a:moveTo>
                  <a:pt x="8530595" y="0"/>
                </a:moveTo>
                <a:lnTo>
                  <a:pt x="0" y="0"/>
                </a:lnTo>
                <a:lnTo>
                  <a:pt x="0" y="5770869"/>
                </a:lnTo>
                <a:lnTo>
                  <a:pt x="8530595" y="5770869"/>
                </a:lnTo>
                <a:lnTo>
                  <a:pt x="8530595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8133" name="object 5"/>
          <p:cNvSpPr>
            <a:spLocks/>
          </p:cNvSpPr>
          <p:nvPr/>
        </p:nvSpPr>
        <p:spPr bwMode="auto">
          <a:xfrm>
            <a:off x="306388" y="306388"/>
            <a:ext cx="8529637" cy="5770562"/>
          </a:xfrm>
          <a:custGeom>
            <a:avLst/>
            <a:gdLst>
              <a:gd name="T0" fmla="*/ 4264645 w 8530590"/>
              <a:gd name="T1" fmla="*/ 5770869 h 5770880"/>
              <a:gd name="T2" fmla="*/ 0 w 8530590"/>
              <a:gd name="T3" fmla="*/ 5770869 h 5770880"/>
              <a:gd name="T4" fmla="*/ 0 w 8530590"/>
              <a:gd name="T5" fmla="*/ 0 h 5770880"/>
              <a:gd name="T6" fmla="*/ 8530595 w 8530590"/>
              <a:gd name="T7" fmla="*/ 0 h 5770880"/>
              <a:gd name="T8" fmla="*/ 8530595 w 8530590"/>
              <a:gd name="T9" fmla="*/ 5770869 h 5770880"/>
              <a:gd name="T10" fmla="*/ 4264645 w 8530590"/>
              <a:gd name="T11" fmla="*/ 5770869 h 57708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30590"/>
              <a:gd name="T19" fmla="*/ 0 h 5770880"/>
              <a:gd name="T20" fmla="*/ 8530590 w 8530590"/>
              <a:gd name="T21" fmla="*/ 5770880 h 57708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30590" h="5770880">
                <a:moveTo>
                  <a:pt x="4264645" y="5770869"/>
                </a:moveTo>
                <a:lnTo>
                  <a:pt x="0" y="5770869"/>
                </a:lnTo>
                <a:lnTo>
                  <a:pt x="0" y="0"/>
                </a:lnTo>
                <a:lnTo>
                  <a:pt x="8530595" y="0"/>
                </a:lnTo>
                <a:lnTo>
                  <a:pt x="8530595" y="5770869"/>
                </a:lnTo>
                <a:lnTo>
                  <a:pt x="4264645" y="5770869"/>
                </a:lnTo>
                <a:close/>
              </a:path>
            </a:pathLst>
          </a:custGeom>
          <a:noFill/>
          <a:ln w="9344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8134" name="object 6"/>
          <p:cNvSpPr>
            <a:spLocks/>
          </p:cNvSpPr>
          <p:nvPr/>
        </p:nvSpPr>
        <p:spPr bwMode="auto">
          <a:xfrm>
            <a:off x="533400" y="1733550"/>
            <a:ext cx="8153400" cy="0"/>
          </a:xfrm>
          <a:custGeom>
            <a:avLst/>
            <a:gdLst>
              <a:gd name="T0" fmla="*/ 0 w 8153400"/>
              <a:gd name="T1" fmla="*/ 8153399 w 8153400"/>
              <a:gd name="T2" fmla="*/ 0 60000 65536"/>
              <a:gd name="T3" fmla="*/ 0 60000 65536"/>
              <a:gd name="T4" fmla="*/ 0 w 8153400"/>
              <a:gd name="T5" fmla="*/ 8153400 w 81534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8153400">
                <a:moveTo>
                  <a:pt x="0" y="0"/>
                </a:moveTo>
                <a:lnTo>
                  <a:pt x="8153399" y="0"/>
                </a:lnTo>
              </a:path>
            </a:pathLst>
          </a:custGeom>
          <a:noFill/>
          <a:ln w="12579">
            <a:solidFill>
              <a:srgbClr val="98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tIns="535940" rtlCol="0">
            <a:normAutofit fontScale="90000"/>
          </a:bodyPr>
          <a:lstStyle/>
          <a:p>
            <a:pPr marL="6565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pc="-5" dirty="0"/>
              <a:t>CAL</a:t>
            </a:r>
            <a:r>
              <a:rPr lang="en-IN" spc="-25" dirty="0"/>
              <a:t>C</a:t>
            </a:r>
            <a:r>
              <a:rPr lang="en-IN" spc="-5" dirty="0"/>
              <a:t>I</a:t>
            </a:r>
            <a:r>
              <a:rPr lang="en-IN" spc="-10" dirty="0"/>
              <a:t>U</a:t>
            </a:r>
            <a:r>
              <a:rPr lang="en-IN" dirty="0"/>
              <a:t>M</a:t>
            </a:r>
            <a:r>
              <a:rPr lang="en-IN" spc="-125" dirty="0">
                <a:latin typeface="Times New Roman"/>
                <a:cs typeface="Times New Roman"/>
              </a:rPr>
              <a:t> </a:t>
            </a:r>
            <a:r>
              <a:rPr lang="en-IN" spc="-25" dirty="0"/>
              <a:t>C</a:t>
            </a:r>
            <a:r>
              <a:rPr lang="en-IN" spc="-40" dirty="0"/>
              <a:t>H</a:t>
            </a:r>
            <a:r>
              <a:rPr lang="en-IN" spc="-10" dirty="0"/>
              <a:t>A</a:t>
            </a:r>
            <a:r>
              <a:rPr lang="en-IN" spc="-30" dirty="0"/>
              <a:t>N</a:t>
            </a:r>
            <a:r>
              <a:rPr lang="en-IN" spc="-40" dirty="0"/>
              <a:t>N</a:t>
            </a:r>
            <a:r>
              <a:rPr lang="en-IN" spc="-25" dirty="0"/>
              <a:t>E</a:t>
            </a:r>
            <a:r>
              <a:rPr lang="en-IN" dirty="0"/>
              <a:t>L</a:t>
            </a:r>
            <a:r>
              <a:rPr lang="en-IN" spc="-130" dirty="0">
                <a:latin typeface="Times New Roman"/>
                <a:cs typeface="Times New Roman"/>
              </a:rPr>
              <a:t> </a:t>
            </a:r>
            <a:r>
              <a:rPr lang="en-IN" spc="-5" dirty="0"/>
              <a:t>BLO</a:t>
            </a:r>
            <a:r>
              <a:rPr lang="en-IN" spc="-25" dirty="0"/>
              <a:t>C</a:t>
            </a:r>
            <a:r>
              <a:rPr lang="en-IN" spc="-35" dirty="0"/>
              <a:t>K</a:t>
            </a:r>
            <a:r>
              <a:rPr lang="en-IN" spc="-25" dirty="0"/>
              <a:t>E</a:t>
            </a:r>
            <a:r>
              <a:rPr lang="en-IN" spc="-5" dirty="0"/>
              <a:t>RS</a:t>
            </a:r>
            <a:r>
              <a:rPr lang="en-IN" spc="-15" dirty="0"/>
              <a:t>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11188" y="6518275"/>
            <a:ext cx="1381125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137" name="object 8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355600" indent="-342900" eaLnBrk="1" hangingPunct="1">
              <a:spcBef>
                <a:spcPct val="0"/>
              </a:spcBef>
              <a:buClr>
                <a:srgbClr val="980000"/>
              </a:buClr>
              <a:buSzPct val="74000"/>
              <a:buNone/>
              <a:tabLst>
                <a:tab pos="355600" algn="l"/>
              </a:tabLst>
            </a:pP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Block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channel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cell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membrane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sperm.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eaLnBrk="1" hangingPunct="1">
              <a:spcBef>
                <a:spcPts val="775"/>
              </a:spcBef>
              <a:buClr>
                <a:srgbClr val="980000"/>
              </a:buClr>
              <a:buSzPct val="74000"/>
              <a:buNone/>
              <a:tabLst>
                <a:tab pos="355600" algn="l"/>
              </a:tabLst>
            </a:pP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Prevents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influx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membrane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becomes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rigid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&amp;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loaded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with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cholesterol.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eaLnBrk="1" hangingPunct="1">
              <a:spcBef>
                <a:spcPts val="775"/>
              </a:spcBef>
              <a:buClr>
                <a:srgbClr val="980000"/>
              </a:buClr>
              <a:buSzPct val="74000"/>
              <a:buNone/>
              <a:tabLst>
                <a:tab pos="355600" algn="l"/>
              </a:tabLst>
            </a:pP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Rigid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membrane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prevents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binding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  <a:cs typeface="Cambria" pitchFamily="18" charset="0"/>
              </a:rPr>
              <a:t>Zona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  <a:cs typeface="Cambria" pitchFamily="18" charset="0"/>
              </a:rPr>
              <a:t>Pellucida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eaLnBrk="1" hangingPunct="1">
              <a:spcBef>
                <a:spcPts val="775"/>
              </a:spcBef>
              <a:buClr>
                <a:srgbClr val="980000"/>
              </a:buClr>
              <a:buSzPct val="74000"/>
              <a:buNone/>
              <a:tabLst>
                <a:tab pos="355600" algn="l"/>
              </a:tabLst>
            </a:pP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So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patient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channel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blockers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(</a:t>
            </a:r>
            <a:r>
              <a:rPr lang="en-US" dirty="0" err="1">
                <a:latin typeface="Cambria" pitchFamily="18" charset="0"/>
                <a:ea typeface="Cambria" pitchFamily="18" charset="0"/>
                <a:cs typeface="Cambria" pitchFamily="18" charset="0"/>
              </a:rPr>
              <a:t>Nifedipine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for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hypertension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becomes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  <a:cs typeface="Cambria" pitchFamily="18" charset="0"/>
              </a:rPr>
              <a:t>sterile.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bject 2"/>
          <p:cNvSpPr>
            <a:spLocks/>
          </p:cNvSpPr>
          <p:nvPr/>
        </p:nvSpPr>
        <p:spPr bwMode="auto">
          <a:xfrm>
            <a:off x="13140952" y="4509120"/>
            <a:ext cx="360040" cy="1663080"/>
          </a:xfrm>
          <a:custGeom>
            <a:avLst/>
            <a:gdLst>
              <a:gd name="T0" fmla="*/ 8686799 w 8686800"/>
              <a:gd name="T1" fmla="*/ 0 h 5943600"/>
              <a:gd name="T2" fmla="*/ 0 w 8686800"/>
              <a:gd name="T3" fmla="*/ 0 h 5943600"/>
              <a:gd name="T4" fmla="*/ 0 w 8686800"/>
              <a:gd name="T5" fmla="*/ 5943599 h 5943600"/>
              <a:gd name="T6" fmla="*/ 8686799 w 8686800"/>
              <a:gd name="T7" fmla="*/ 5943599 h 5943600"/>
              <a:gd name="T8" fmla="*/ 8686799 w 8686800"/>
              <a:gd name="T9" fmla="*/ 0 h 594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86800"/>
              <a:gd name="T16" fmla="*/ 0 h 5943600"/>
              <a:gd name="T17" fmla="*/ 8686800 w 8686800"/>
              <a:gd name="T18" fmla="*/ 5943600 h 594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86800" h="5943600">
                <a:moveTo>
                  <a:pt x="8686799" y="0"/>
                </a:moveTo>
                <a:lnTo>
                  <a:pt x="0" y="0"/>
                </a:lnTo>
                <a:lnTo>
                  <a:pt x="0" y="5943599"/>
                </a:lnTo>
                <a:lnTo>
                  <a:pt x="8686799" y="5943599"/>
                </a:lnTo>
                <a:lnTo>
                  <a:pt x="868679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9155" name="object 3"/>
          <p:cNvSpPr>
            <a:spLocks/>
          </p:cNvSpPr>
          <p:nvPr/>
        </p:nvSpPr>
        <p:spPr bwMode="auto">
          <a:xfrm>
            <a:off x="228600" y="228600"/>
            <a:ext cx="8686800" cy="5943600"/>
          </a:xfrm>
          <a:custGeom>
            <a:avLst/>
            <a:gdLst>
              <a:gd name="T0" fmla="*/ 4343399 w 8686800"/>
              <a:gd name="T1" fmla="*/ 5943599 h 5943600"/>
              <a:gd name="T2" fmla="*/ 0 w 8686800"/>
              <a:gd name="T3" fmla="*/ 5943599 h 5943600"/>
              <a:gd name="T4" fmla="*/ 0 w 8686800"/>
              <a:gd name="T5" fmla="*/ 0 h 5943600"/>
              <a:gd name="T6" fmla="*/ 8686799 w 8686800"/>
              <a:gd name="T7" fmla="*/ 0 h 5943600"/>
              <a:gd name="T8" fmla="*/ 8686799 w 8686800"/>
              <a:gd name="T9" fmla="*/ 5943599 h 5943600"/>
              <a:gd name="T10" fmla="*/ 4343399 w 8686800"/>
              <a:gd name="T11" fmla="*/ 5943599 h 5943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86800"/>
              <a:gd name="T19" fmla="*/ 0 h 5943600"/>
              <a:gd name="T20" fmla="*/ 8686800 w 8686800"/>
              <a:gd name="T21" fmla="*/ 5943600 h 5943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86800" h="5943600">
                <a:moveTo>
                  <a:pt x="4343399" y="5943599"/>
                </a:moveTo>
                <a:lnTo>
                  <a:pt x="0" y="5943599"/>
                </a:lnTo>
                <a:lnTo>
                  <a:pt x="0" y="0"/>
                </a:lnTo>
                <a:lnTo>
                  <a:pt x="8686799" y="0"/>
                </a:lnTo>
                <a:lnTo>
                  <a:pt x="8686799" y="5943599"/>
                </a:lnTo>
                <a:lnTo>
                  <a:pt x="4343399" y="5943599"/>
                </a:lnTo>
                <a:close/>
              </a:path>
            </a:pathLst>
          </a:custGeom>
          <a:noFill/>
          <a:ln w="44207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9156" name="object 4"/>
          <p:cNvSpPr>
            <a:spLocks/>
          </p:cNvSpPr>
          <p:nvPr/>
        </p:nvSpPr>
        <p:spPr bwMode="auto">
          <a:xfrm flipH="1">
            <a:off x="12132839" y="4293096"/>
            <a:ext cx="864096" cy="1783854"/>
          </a:xfrm>
          <a:custGeom>
            <a:avLst/>
            <a:gdLst>
              <a:gd name="T0" fmla="*/ 8530595 w 8530590"/>
              <a:gd name="T1" fmla="*/ 0 h 5770880"/>
              <a:gd name="T2" fmla="*/ 0 w 8530590"/>
              <a:gd name="T3" fmla="*/ 0 h 5770880"/>
              <a:gd name="T4" fmla="*/ 0 w 8530590"/>
              <a:gd name="T5" fmla="*/ 5770869 h 5770880"/>
              <a:gd name="T6" fmla="*/ 8530595 w 8530590"/>
              <a:gd name="T7" fmla="*/ 5770869 h 5770880"/>
              <a:gd name="T8" fmla="*/ 8530595 w 8530590"/>
              <a:gd name="T9" fmla="*/ 0 h 5770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590"/>
              <a:gd name="T16" fmla="*/ 0 h 5770880"/>
              <a:gd name="T17" fmla="*/ 8530590 w 8530590"/>
              <a:gd name="T18" fmla="*/ 5770880 h 5770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30590" h="5770880">
                <a:moveTo>
                  <a:pt x="8530595" y="0"/>
                </a:moveTo>
                <a:lnTo>
                  <a:pt x="0" y="0"/>
                </a:lnTo>
                <a:lnTo>
                  <a:pt x="0" y="5770869"/>
                </a:lnTo>
                <a:lnTo>
                  <a:pt x="8530595" y="5770869"/>
                </a:lnTo>
                <a:lnTo>
                  <a:pt x="8530595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9157" name="object 5"/>
          <p:cNvSpPr>
            <a:spLocks/>
          </p:cNvSpPr>
          <p:nvPr/>
        </p:nvSpPr>
        <p:spPr bwMode="auto">
          <a:xfrm flipH="1">
            <a:off x="8836025" y="1484784"/>
            <a:ext cx="3728863" cy="4592166"/>
          </a:xfrm>
          <a:custGeom>
            <a:avLst/>
            <a:gdLst>
              <a:gd name="T0" fmla="*/ 4264645 w 8530590"/>
              <a:gd name="T1" fmla="*/ 5770869 h 5770880"/>
              <a:gd name="T2" fmla="*/ 0 w 8530590"/>
              <a:gd name="T3" fmla="*/ 5770869 h 5770880"/>
              <a:gd name="T4" fmla="*/ 0 w 8530590"/>
              <a:gd name="T5" fmla="*/ 0 h 5770880"/>
              <a:gd name="T6" fmla="*/ 8530595 w 8530590"/>
              <a:gd name="T7" fmla="*/ 0 h 5770880"/>
              <a:gd name="T8" fmla="*/ 8530595 w 8530590"/>
              <a:gd name="T9" fmla="*/ 5770869 h 5770880"/>
              <a:gd name="T10" fmla="*/ 4264645 w 8530590"/>
              <a:gd name="T11" fmla="*/ 5770869 h 57708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30590"/>
              <a:gd name="T19" fmla="*/ 0 h 5770880"/>
              <a:gd name="T20" fmla="*/ 8530590 w 8530590"/>
              <a:gd name="T21" fmla="*/ 5770880 h 57708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30590" h="5770880">
                <a:moveTo>
                  <a:pt x="4264645" y="5770869"/>
                </a:moveTo>
                <a:lnTo>
                  <a:pt x="0" y="5770869"/>
                </a:lnTo>
                <a:lnTo>
                  <a:pt x="0" y="0"/>
                </a:lnTo>
                <a:lnTo>
                  <a:pt x="8530595" y="0"/>
                </a:lnTo>
                <a:lnTo>
                  <a:pt x="8530595" y="5770869"/>
                </a:lnTo>
                <a:lnTo>
                  <a:pt x="4264645" y="5770869"/>
                </a:lnTo>
                <a:close/>
              </a:path>
            </a:pathLst>
          </a:custGeom>
          <a:noFill/>
          <a:ln w="9344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9158" name="object 6"/>
          <p:cNvSpPr>
            <a:spLocks/>
          </p:cNvSpPr>
          <p:nvPr/>
        </p:nvSpPr>
        <p:spPr bwMode="auto">
          <a:xfrm flipV="1">
            <a:off x="11772800" y="1733550"/>
            <a:ext cx="1584176" cy="471314"/>
          </a:xfrm>
          <a:custGeom>
            <a:avLst/>
            <a:gdLst>
              <a:gd name="T0" fmla="*/ 0 w 8153400"/>
              <a:gd name="T1" fmla="*/ 8153399 w 8153400"/>
              <a:gd name="T2" fmla="*/ 0 60000 65536"/>
              <a:gd name="T3" fmla="*/ 0 60000 65536"/>
              <a:gd name="T4" fmla="*/ 0 w 8153400"/>
              <a:gd name="T5" fmla="*/ 8153400 w 81534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8153400">
                <a:moveTo>
                  <a:pt x="0" y="0"/>
                </a:moveTo>
                <a:lnTo>
                  <a:pt x="8153399" y="0"/>
                </a:lnTo>
              </a:path>
            </a:pathLst>
          </a:custGeom>
          <a:noFill/>
          <a:ln w="12579">
            <a:solidFill>
              <a:srgbClr val="98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/>
        <p:txBody>
          <a:bodyPr tIns="535940" rtlCol="0">
            <a:normAutofit fontScale="90000"/>
          </a:bodyPr>
          <a:lstStyle/>
          <a:p>
            <a:pPr marL="15621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T</a:t>
            </a:r>
            <a:r>
              <a:rPr lang="en-IN" spc="-25" dirty="0"/>
              <a:t>E</a:t>
            </a:r>
            <a:r>
              <a:rPr lang="en-IN" spc="-5" dirty="0"/>
              <a:t>R</a:t>
            </a:r>
            <a:r>
              <a:rPr lang="en-IN" spc="5" dirty="0"/>
              <a:t>M</a:t>
            </a:r>
            <a:r>
              <a:rPr lang="en-IN" spc="-20" dirty="0"/>
              <a:t>I</a:t>
            </a:r>
            <a:r>
              <a:rPr lang="en-IN" spc="-40" dirty="0"/>
              <a:t>N</a:t>
            </a:r>
            <a:r>
              <a:rPr lang="en-IN" spc="-10" dirty="0"/>
              <a:t>A</a:t>
            </a:r>
            <a:r>
              <a:rPr lang="en-IN" dirty="0"/>
              <a:t>L</a:t>
            </a:r>
            <a:r>
              <a:rPr lang="en-IN" spc="-5" dirty="0"/>
              <a:t> </a:t>
            </a:r>
            <a:r>
              <a:rPr lang="en-IN" spc="-45" dirty="0"/>
              <a:t>M</a:t>
            </a:r>
            <a:r>
              <a:rPr lang="en-IN" spc="-25" dirty="0"/>
              <a:t>ET</a:t>
            </a:r>
            <a:r>
              <a:rPr lang="en-IN" spc="-30" dirty="0"/>
              <a:t>H</a:t>
            </a:r>
            <a:r>
              <a:rPr lang="en-IN" spc="-10" dirty="0"/>
              <a:t>O</a:t>
            </a:r>
            <a:r>
              <a:rPr lang="en-IN" spc="-5" dirty="0"/>
              <a:t>DS</a:t>
            </a:r>
            <a:r>
              <a:rPr lang="en-IN" spc="-15" dirty="0"/>
              <a:t>.</a:t>
            </a:r>
          </a:p>
        </p:txBody>
      </p:sp>
      <p:sp>
        <p:nvSpPr>
          <p:cNvPr id="49160" name="object 8"/>
          <p:cNvSpPr txBox="1">
            <a:spLocks noChangeArrowheads="1"/>
          </p:cNvSpPr>
          <p:nvPr/>
        </p:nvSpPr>
        <p:spPr bwMode="auto">
          <a:xfrm>
            <a:off x="1527175" y="1938338"/>
            <a:ext cx="5864225" cy="336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2600" baseline="24000" dirty="0">
                <a:solidFill>
                  <a:srgbClr val="980000"/>
                </a:solidFill>
                <a:latin typeface="OpenSymbol" pitchFamily="2" charset="0"/>
              </a:rPr>
              <a:t></a:t>
            </a:r>
            <a:r>
              <a:rPr lang="en-US" sz="3200" dirty="0">
                <a:latin typeface="Cambria" pitchFamily="18" charset="0"/>
              </a:rPr>
              <a:t>Vasectomy</a:t>
            </a:r>
          </a:p>
          <a:p>
            <a:pPr marL="12700">
              <a:spcBef>
                <a:spcPts val="800"/>
              </a:spcBef>
            </a:pPr>
            <a:r>
              <a:rPr lang="en-US" sz="2600" baseline="24000" dirty="0">
                <a:latin typeface="OpenSymbol" pitchFamily="2" charset="0"/>
              </a:rPr>
              <a:t></a:t>
            </a:r>
            <a:r>
              <a:rPr lang="en-US" sz="3200" dirty="0">
                <a:latin typeface="Cambria" pitchFamily="18" charset="0"/>
              </a:rPr>
              <a:t>Vas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Occlusion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with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No-scalpel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technique</a:t>
            </a:r>
          </a:p>
          <a:p>
            <a:pPr marL="12700">
              <a:spcBef>
                <a:spcPts val="788"/>
              </a:spcBef>
            </a:pPr>
            <a:r>
              <a:rPr lang="en-US" sz="3200" dirty="0">
                <a:latin typeface="Cambria" pitchFamily="18" charset="0"/>
              </a:rPr>
              <a:t>1.Elastomeric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Plugs</a:t>
            </a:r>
          </a:p>
          <a:p>
            <a:pPr marL="12700">
              <a:spcBef>
                <a:spcPts val="800"/>
              </a:spcBef>
              <a:buClr>
                <a:srgbClr val="FFFFFF"/>
              </a:buClr>
              <a:buFont typeface="Cambria" pitchFamily="18" charset="0"/>
              <a:buAutoNum type="arabicPlain" startAt="2"/>
            </a:pPr>
            <a:r>
              <a:rPr lang="en-US" sz="3200" dirty="0">
                <a:latin typeface="Cambria" pitchFamily="18" charset="0"/>
              </a:rPr>
              <a:t>2.SHUG</a:t>
            </a:r>
          </a:p>
          <a:p>
            <a:pPr marL="12700">
              <a:spcBef>
                <a:spcPts val="800"/>
              </a:spcBef>
              <a:buClr>
                <a:srgbClr val="FFFFFF"/>
              </a:buClr>
              <a:buFont typeface="Cambria" pitchFamily="18" charset="0"/>
              <a:buAutoNum type="arabicPlain" startAt="2"/>
            </a:pPr>
            <a:r>
              <a:rPr lang="en-US" sz="3200" dirty="0">
                <a:latin typeface="Cambria" pitchFamily="18" charset="0"/>
              </a:rPr>
              <a:t>3.RISHUG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object 3"/>
          <p:cNvSpPr>
            <a:spLocks/>
          </p:cNvSpPr>
          <p:nvPr/>
        </p:nvSpPr>
        <p:spPr bwMode="auto">
          <a:xfrm>
            <a:off x="228600" y="228600"/>
            <a:ext cx="8686800" cy="5943600"/>
          </a:xfrm>
          <a:custGeom>
            <a:avLst/>
            <a:gdLst>
              <a:gd name="T0" fmla="*/ 4343399 w 8686800"/>
              <a:gd name="T1" fmla="*/ 5943599 h 5943600"/>
              <a:gd name="T2" fmla="*/ 0 w 8686800"/>
              <a:gd name="T3" fmla="*/ 5943599 h 5943600"/>
              <a:gd name="T4" fmla="*/ 0 w 8686800"/>
              <a:gd name="T5" fmla="*/ 0 h 5943600"/>
              <a:gd name="T6" fmla="*/ 8686799 w 8686800"/>
              <a:gd name="T7" fmla="*/ 0 h 5943600"/>
              <a:gd name="T8" fmla="*/ 8686799 w 8686800"/>
              <a:gd name="T9" fmla="*/ 5943599 h 5943600"/>
              <a:gd name="T10" fmla="*/ 4343399 w 8686800"/>
              <a:gd name="T11" fmla="*/ 5943599 h 5943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86800"/>
              <a:gd name="T19" fmla="*/ 0 h 5943600"/>
              <a:gd name="T20" fmla="*/ 8686800 w 8686800"/>
              <a:gd name="T21" fmla="*/ 5943600 h 5943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86800" h="5943600">
                <a:moveTo>
                  <a:pt x="4343399" y="5943599"/>
                </a:moveTo>
                <a:lnTo>
                  <a:pt x="0" y="5943599"/>
                </a:lnTo>
                <a:lnTo>
                  <a:pt x="0" y="0"/>
                </a:lnTo>
                <a:lnTo>
                  <a:pt x="8686799" y="0"/>
                </a:lnTo>
                <a:lnTo>
                  <a:pt x="8686799" y="5943599"/>
                </a:lnTo>
                <a:lnTo>
                  <a:pt x="4343399" y="5943599"/>
                </a:lnTo>
                <a:close/>
              </a:path>
            </a:pathLst>
          </a:custGeom>
          <a:noFill/>
          <a:ln w="44207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53254" name="object 6"/>
          <p:cNvSpPr>
            <a:spLocks/>
          </p:cNvSpPr>
          <p:nvPr/>
        </p:nvSpPr>
        <p:spPr bwMode="auto">
          <a:xfrm flipH="1">
            <a:off x="11556776" y="1484784"/>
            <a:ext cx="432048" cy="72008"/>
          </a:xfrm>
          <a:custGeom>
            <a:avLst/>
            <a:gdLst>
              <a:gd name="T0" fmla="*/ 0 w 8153400"/>
              <a:gd name="T1" fmla="*/ 8153399 w 8153400"/>
              <a:gd name="T2" fmla="*/ 0 60000 65536"/>
              <a:gd name="T3" fmla="*/ 0 60000 65536"/>
              <a:gd name="T4" fmla="*/ 0 w 8153400"/>
              <a:gd name="T5" fmla="*/ 8153400 w 815340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8153400">
                <a:moveTo>
                  <a:pt x="0" y="0"/>
                </a:moveTo>
                <a:lnTo>
                  <a:pt x="8153399" y="0"/>
                </a:lnTo>
              </a:path>
            </a:pathLst>
          </a:custGeom>
          <a:noFill/>
          <a:ln w="12579">
            <a:solidFill>
              <a:srgbClr val="98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/>
        <p:txBody>
          <a:bodyPr tIns="535940" rtlCol="0">
            <a:normAutofit fontScale="90000"/>
          </a:bodyPr>
          <a:lstStyle/>
          <a:p>
            <a:pPr marL="9347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IN" spc="-4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en-IN" spc="-1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IN" spc="-14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IN" spc="5" dirty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n-IN" spc="-1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</a:t>
            </a:r>
            <a:r>
              <a:rPr lang="en-IN" spc="-1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spc="-15" dirty="0"/>
              <a:t>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11188" y="6518275"/>
            <a:ext cx="1381125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775" y="1936750"/>
            <a:ext cx="5249863" cy="261610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74193"/>
              <a:buFont typeface="OpenSymbol"/>
              <a:buChar char="■"/>
              <a:tabLst>
                <a:tab pos="355600" algn="l"/>
              </a:tabLst>
              <a:defRPr/>
            </a:pPr>
            <a:r>
              <a:rPr sz="3100" b="1" spc="-35" dirty="0">
                <a:latin typeface="Cambria"/>
                <a:cs typeface="Cambria"/>
              </a:rPr>
              <a:t>H</a:t>
            </a:r>
            <a:r>
              <a:rPr sz="3100" b="1" dirty="0">
                <a:latin typeface="Cambria"/>
                <a:cs typeface="Cambria"/>
              </a:rPr>
              <a:t>ot</a:t>
            </a:r>
            <a:r>
              <a:rPr sz="3100" b="1" spc="-100" dirty="0">
                <a:latin typeface="Times New Roman"/>
                <a:cs typeface="Times New Roman"/>
              </a:rPr>
              <a:t> </a:t>
            </a:r>
            <a:r>
              <a:rPr sz="3100" b="1" spc="-5" dirty="0">
                <a:latin typeface="Cambria"/>
                <a:cs typeface="Cambria"/>
              </a:rPr>
              <a:t>bath</a:t>
            </a:r>
            <a:r>
              <a:rPr sz="3100" b="1" spc="-30" dirty="0">
                <a:latin typeface="Cambria"/>
                <a:cs typeface="Cambria"/>
              </a:rPr>
              <a:t>s</a:t>
            </a:r>
            <a:r>
              <a:rPr sz="3100" b="1" spc="-10" dirty="0">
                <a:latin typeface="Cambria"/>
                <a:cs typeface="Cambria"/>
              </a:rPr>
              <a:t>.</a:t>
            </a:r>
            <a:endParaRPr sz="3100" dirty="0">
              <a:latin typeface="Cambria"/>
              <a:cs typeface="Cambria"/>
            </a:endParaRPr>
          </a:p>
          <a:p>
            <a:pPr marL="755650" lvl="1" indent="-285750" fontAlgn="auto">
              <a:spcBef>
                <a:spcPts val="650"/>
              </a:spcBef>
              <a:spcAft>
                <a:spcPts val="0"/>
              </a:spcAft>
              <a:buClr>
                <a:srgbClr val="656598"/>
              </a:buClr>
              <a:buSzPct val="65384"/>
              <a:buFont typeface="OpenSymbol"/>
              <a:buChar char="■"/>
              <a:tabLst>
                <a:tab pos="755650" algn="l"/>
              </a:tabLst>
              <a:defRPr/>
            </a:pPr>
            <a:r>
              <a:rPr sz="2600" spc="-20" dirty="0">
                <a:latin typeface="Cambria"/>
                <a:cs typeface="Cambria"/>
              </a:rPr>
              <a:t>Ho</a:t>
            </a:r>
            <a:r>
              <a:rPr sz="2600" dirty="0">
                <a:latin typeface="Cambria"/>
                <a:cs typeface="Cambria"/>
              </a:rPr>
              <a:t>t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"/>
                <a:cs typeface="Cambria"/>
              </a:rPr>
              <a:t>b</a:t>
            </a:r>
            <a:r>
              <a:rPr sz="2600" spc="-5" dirty="0">
                <a:latin typeface="Cambria"/>
                <a:cs typeface="Cambria"/>
              </a:rPr>
              <a:t>a</a:t>
            </a:r>
            <a:r>
              <a:rPr sz="2600" spc="-10" dirty="0">
                <a:latin typeface="Cambria"/>
                <a:cs typeface="Cambria"/>
              </a:rPr>
              <a:t>t</a:t>
            </a:r>
            <a:r>
              <a:rPr sz="2600" spc="-15" dirty="0">
                <a:latin typeface="Cambria"/>
                <a:cs typeface="Cambria"/>
              </a:rPr>
              <a:t>h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"/>
                <a:cs typeface="Cambria"/>
              </a:rPr>
              <a:t>(</a:t>
            </a:r>
            <a:r>
              <a:rPr sz="2600" spc="-20" dirty="0">
                <a:latin typeface="Cambria"/>
                <a:cs typeface="Cambria"/>
              </a:rPr>
              <a:t>4</a:t>
            </a:r>
            <a:r>
              <a:rPr sz="2600" dirty="0">
                <a:latin typeface="Cambria"/>
                <a:cs typeface="Cambria"/>
              </a:rPr>
              <a:t>6</a:t>
            </a:r>
            <a:r>
              <a:rPr sz="2250" spc="-525" baseline="29629" dirty="0">
                <a:latin typeface="Cambria"/>
                <a:cs typeface="Cambria"/>
              </a:rPr>
              <a:t>0</a:t>
            </a:r>
            <a:r>
              <a:rPr sz="2250" baseline="29629" dirty="0">
                <a:latin typeface="Times New Roman"/>
                <a:cs typeface="Times New Roman"/>
              </a:rPr>
              <a:t> </a:t>
            </a:r>
            <a:r>
              <a:rPr sz="2250" spc="-277" baseline="29629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"/>
                <a:cs typeface="Cambria"/>
              </a:rPr>
              <a:t>f</a:t>
            </a:r>
            <a:r>
              <a:rPr sz="2600" spc="-25" dirty="0">
                <a:latin typeface="Cambria"/>
                <a:cs typeface="Cambria"/>
              </a:rPr>
              <a:t>o</a:t>
            </a:r>
            <a:r>
              <a:rPr sz="2600" spc="-15" dirty="0">
                <a:latin typeface="Cambria"/>
                <a:cs typeface="Cambria"/>
              </a:rPr>
              <a:t>r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"/>
                <a:cs typeface="Cambria"/>
              </a:rPr>
              <a:t>f</a:t>
            </a:r>
            <a:r>
              <a:rPr sz="2600" spc="-20" dirty="0">
                <a:latin typeface="Cambria"/>
                <a:cs typeface="Cambria"/>
              </a:rPr>
              <a:t>e</a:t>
            </a:r>
            <a:r>
              <a:rPr sz="2600" dirty="0">
                <a:latin typeface="Cambria"/>
                <a:cs typeface="Cambria"/>
              </a:rPr>
              <a:t>w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"/>
                <a:cs typeface="Cambria"/>
              </a:rPr>
              <a:t>w</a:t>
            </a:r>
            <a:r>
              <a:rPr sz="2600" spc="-20" dirty="0">
                <a:latin typeface="Cambria"/>
                <a:cs typeface="Cambria"/>
              </a:rPr>
              <a:t>e</a:t>
            </a:r>
            <a:r>
              <a:rPr sz="2600" spc="-10" dirty="0">
                <a:latin typeface="Cambria"/>
                <a:cs typeface="Cambria"/>
              </a:rPr>
              <a:t>e</a:t>
            </a:r>
            <a:r>
              <a:rPr sz="2600" spc="-5" dirty="0">
                <a:latin typeface="Cambria"/>
                <a:cs typeface="Cambria"/>
              </a:rPr>
              <a:t>k</a:t>
            </a:r>
            <a:r>
              <a:rPr sz="2600" spc="-15" dirty="0">
                <a:latin typeface="Cambria"/>
                <a:cs typeface="Cambria"/>
              </a:rPr>
              <a:t>s</a:t>
            </a:r>
            <a:r>
              <a:rPr sz="2600" spc="5" dirty="0">
                <a:latin typeface="Cambria"/>
                <a:cs typeface="Cambria"/>
              </a:rPr>
              <a:t>.</a:t>
            </a:r>
            <a:r>
              <a:rPr sz="2600" spc="-10" dirty="0">
                <a:latin typeface="Cambria"/>
                <a:cs typeface="Cambria"/>
              </a:rPr>
              <a:t>)</a:t>
            </a:r>
            <a:endParaRPr sz="2600" dirty="0">
              <a:latin typeface="Cambria"/>
              <a:cs typeface="Cambria"/>
            </a:endParaRPr>
          </a:p>
          <a:p>
            <a:pPr marL="355600" indent="-342900" fontAlgn="auto">
              <a:spcBef>
                <a:spcPts val="770"/>
              </a:spcBef>
              <a:spcAft>
                <a:spcPts val="0"/>
              </a:spcAft>
              <a:buClr>
                <a:srgbClr val="980000"/>
              </a:buClr>
              <a:buSzPct val="74193"/>
              <a:buFont typeface="OpenSymbol"/>
              <a:buChar char="■"/>
              <a:tabLst>
                <a:tab pos="355600" algn="l"/>
              </a:tabLst>
              <a:defRPr/>
            </a:pPr>
            <a:r>
              <a:rPr sz="3100" b="1" spc="-10" dirty="0">
                <a:latin typeface="Cambria"/>
                <a:cs typeface="Cambria"/>
              </a:rPr>
              <a:t>S</a:t>
            </a:r>
            <a:r>
              <a:rPr sz="3100" b="1" spc="-5" dirty="0">
                <a:latin typeface="Cambria"/>
                <a:cs typeface="Cambria"/>
              </a:rPr>
              <a:t>us</a:t>
            </a:r>
            <a:r>
              <a:rPr sz="3100" b="1" spc="-10" dirty="0">
                <a:latin typeface="Cambria"/>
                <a:cs typeface="Cambria"/>
              </a:rPr>
              <a:t>p</a:t>
            </a:r>
            <a:r>
              <a:rPr sz="3100" b="1" spc="-20" dirty="0">
                <a:latin typeface="Cambria"/>
                <a:cs typeface="Cambria"/>
              </a:rPr>
              <a:t>e</a:t>
            </a:r>
            <a:r>
              <a:rPr sz="3100" b="1" spc="-25" dirty="0">
                <a:latin typeface="Cambria"/>
                <a:cs typeface="Cambria"/>
              </a:rPr>
              <a:t>n</a:t>
            </a:r>
            <a:r>
              <a:rPr sz="3100" b="1" spc="-20" dirty="0">
                <a:latin typeface="Cambria"/>
                <a:cs typeface="Cambria"/>
              </a:rPr>
              <a:t>s</a:t>
            </a:r>
            <a:r>
              <a:rPr sz="3100" b="1" spc="-5" dirty="0">
                <a:latin typeface="Cambria"/>
                <a:cs typeface="Cambria"/>
              </a:rPr>
              <a:t>ori</a:t>
            </a:r>
            <a:r>
              <a:rPr sz="3100" b="1" spc="-20" dirty="0">
                <a:latin typeface="Cambria"/>
                <a:cs typeface="Cambria"/>
              </a:rPr>
              <a:t>e</a:t>
            </a:r>
            <a:r>
              <a:rPr sz="3100" b="1" spc="-30" dirty="0">
                <a:latin typeface="Cambria"/>
                <a:cs typeface="Cambria"/>
              </a:rPr>
              <a:t>s</a:t>
            </a:r>
            <a:r>
              <a:rPr sz="3100" b="1" spc="-10" dirty="0">
                <a:latin typeface="Cambria"/>
                <a:cs typeface="Cambria"/>
              </a:rPr>
              <a:t>.</a:t>
            </a:r>
            <a:endParaRPr sz="3100" dirty="0">
              <a:latin typeface="Cambria"/>
              <a:cs typeface="Cambria"/>
            </a:endParaRPr>
          </a:p>
          <a:p>
            <a:pPr marL="755650" lvl="1" indent="-285750" fontAlgn="auto">
              <a:spcBef>
                <a:spcPts val="650"/>
              </a:spcBef>
              <a:spcAft>
                <a:spcPts val="0"/>
              </a:spcAft>
              <a:buClr>
                <a:srgbClr val="656598"/>
              </a:buClr>
              <a:buSzPct val="65384"/>
              <a:buFont typeface="OpenSymbol"/>
              <a:buChar char="■"/>
              <a:tabLst>
                <a:tab pos="755650" algn="l"/>
              </a:tabLst>
              <a:defRPr/>
            </a:pPr>
            <a:r>
              <a:rPr sz="2600" spc="-5" dirty="0">
                <a:latin typeface="Cambria"/>
                <a:cs typeface="Cambria"/>
              </a:rPr>
              <a:t>I</a:t>
            </a:r>
            <a:r>
              <a:rPr sz="2600" dirty="0">
                <a:latin typeface="Cambria"/>
                <a:cs typeface="Cambria"/>
              </a:rPr>
              <a:t>t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"/>
                <a:cs typeface="Cambria"/>
              </a:rPr>
              <a:t>h</a:t>
            </a:r>
            <a:r>
              <a:rPr sz="2600" spc="-20" dirty="0">
                <a:latin typeface="Cambria"/>
                <a:cs typeface="Cambria"/>
              </a:rPr>
              <a:t>o</a:t>
            </a:r>
            <a:r>
              <a:rPr sz="2600" dirty="0">
                <a:latin typeface="Cambria"/>
                <a:cs typeface="Cambria"/>
              </a:rPr>
              <a:t>l</a:t>
            </a:r>
            <a:r>
              <a:rPr sz="2600" spc="-20" dirty="0">
                <a:latin typeface="Cambria"/>
                <a:cs typeface="Cambria"/>
              </a:rPr>
              <a:t>d</a:t>
            </a:r>
            <a:r>
              <a:rPr sz="2600" spc="-15" dirty="0">
                <a:latin typeface="Cambria"/>
                <a:cs typeface="Cambria"/>
              </a:rPr>
              <a:t>s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"/>
                <a:cs typeface="Cambria"/>
              </a:rPr>
              <a:t>te</a:t>
            </a:r>
            <a:r>
              <a:rPr sz="2600" spc="-15" dirty="0">
                <a:latin typeface="Cambria"/>
                <a:cs typeface="Cambria"/>
              </a:rPr>
              <a:t>s</a:t>
            </a:r>
            <a:r>
              <a:rPr sz="2600" spc="-10" dirty="0">
                <a:latin typeface="Cambria"/>
                <a:cs typeface="Cambria"/>
              </a:rPr>
              <a:t>t</a:t>
            </a:r>
            <a:r>
              <a:rPr sz="2600" spc="-20" dirty="0">
                <a:latin typeface="Cambria"/>
                <a:cs typeface="Cambria"/>
              </a:rPr>
              <a:t>e</a:t>
            </a:r>
            <a:r>
              <a:rPr sz="2600" spc="-15" dirty="0">
                <a:latin typeface="Cambria"/>
                <a:cs typeface="Cambria"/>
              </a:rPr>
              <a:t>s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"/>
                <a:cs typeface="Cambria"/>
              </a:rPr>
              <a:t>c</a:t>
            </a:r>
            <a:r>
              <a:rPr sz="2600" spc="-10" dirty="0">
                <a:latin typeface="Cambria"/>
                <a:cs typeface="Cambria"/>
              </a:rPr>
              <a:t>l</a:t>
            </a:r>
            <a:r>
              <a:rPr sz="2600" spc="-20" dirty="0">
                <a:latin typeface="Cambria"/>
                <a:cs typeface="Cambria"/>
              </a:rPr>
              <a:t>o</a:t>
            </a:r>
            <a:r>
              <a:rPr sz="2600" spc="-15" dirty="0">
                <a:latin typeface="Cambria"/>
                <a:cs typeface="Cambria"/>
              </a:rPr>
              <a:t>se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"/>
                <a:cs typeface="Cambria"/>
              </a:rPr>
              <a:t>t</a:t>
            </a:r>
            <a:r>
              <a:rPr sz="2600" dirty="0">
                <a:latin typeface="Cambria"/>
                <a:cs typeface="Cambria"/>
              </a:rPr>
              <a:t>o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"/>
                <a:cs typeface="Cambria"/>
              </a:rPr>
              <a:t>t</a:t>
            </a:r>
            <a:r>
              <a:rPr sz="2600" dirty="0">
                <a:latin typeface="Cambria"/>
                <a:cs typeface="Cambria"/>
              </a:rPr>
              <a:t>h</a:t>
            </a:r>
            <a:r>
              <a:rPr sz="2600" spc="-15" dirty="0">
                <a:latin typeface="Cambria"/>
                <a:cs typeface="Cambria"/>
              </a:rPr>
              <a:t>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"/>
                <a:cs typeface="Cambria"/>
              </a:rPr>
              <a:t>b</a:t>
            </a:r>
            <a:r>
              <a:rPr sz="2600" spc="-20" dirty="0">
                <a:latin typeface="Cambria"/>
                <a:cs typeface="Cambria"/>
              </a:rPr>
              <a:t>ody</a:t>
            </a:r>
            <a:r>
              <a:rPr sz="2600" dirty="0">
                <a:latin typeface="Cambria"/>
                <a:cs typeface="Cambria"/>
              </a:rPr>
              <a:t>.</a:t>
            </a:r>
          </a:p>
          <a:p>
            <a:pPr marL="355600" indent="-342900" fontAlgn="auto">
              <a:spcBef>
                <a:spcPts val="770"/>
              </a:spcBef>
              <a:spcAft>
                <a:spcPts val="0"/>
              </a:spcAft>
              <a:buClr>
                <a:srgbClr val="980000"/>
              </a:buClr>
              <a:buSzPct val="74193"/>
              <a:buFont typeface="OpenSymbol"/>
              <a:buChar char="■"/>
              <a:tabLst>
                <a:tab pos="355600" algn="l"/>
              </a:tabLst>
              <a:defRPr/>
            </a:pPr>
            <a:r>
              <a:rPr sz="3100" b="1" spc="-20" dirty="0">
                <a:latin typeface="Cambria"/>
                <a:cs typeface="Cambria"/>
              </a:rPr>
              <a:t>I</a:t>
            </a:r>
            <a:r>
              <a:rPr sz="3100" b="1" spc="-25" dirty="0">
                <a:latin typeface="Cambria"/>
                <a:cs typeface="Cambria"/>
              </a:rPr>
              <a:t>n</a:t>
            </a:r>
            <a:r>
              <a:rPr sz="3100" b="1" spc="-20" dirty="0">
                <a:latin typeface="Cambria"/>
                <a:cs typeface="Cambria"/>
              </a:rPr>
              <a:t>s</a:t>
            </a:r>
            <a:r>
              <a:rPr sz="3100" b="1" spc="-5" dirty="0">
                <a:latin typeface="Cambria"/>
                <a:cs typeface="Cambria"/>
              </a:rPr>
              <a:t>u</a:t>
            </a:r>
            <a:r>
              <a:rPr sz="3100" b="1" spc="-20" dirty="0">
                <a:latin typeface="Cambria"/>
                <a:cs typeface="Cambria"/>
              </a:rPr>
              <a:t>l</a:t>
            </a:r>
            <a:r>
              <a:rPr sz="3100" b="1" spc="-5" dirty="0">
                <a:latin typeface="Cambria"/>
                <a:cs typeface="Cambria"/>
              </a:rPr>
              <a:t>at</a:t>
            </a:r>
            <a:r>
              <a:rPr sz="3100" b="1" spc="-10" dirty="0">
                <a:latin typeface="Cambria"/>
                <a:cs typeface="Cambria"/>
              </a:rPr>
              <a:t>e</a:t>
            </a:r>
            <a:r>
              <a:rPr sz="3100" b="1" dirty="0">
                <a:latin typeface="Cambria"/>
                <a:cs typeface="Cambria"/>
              </a:rPr>
              <a:t>d</a:t>
            </a:r>
            <a:r>
              <a:rPr sz="3100" b="1" spc="-100" dirty="0">
                <a:latin typeface="Times New Roman"/>
                <a:cs typeface="Times New Roman"/>
              </a:rPr>
              <a:t> </a:t>
            </a:r>
            <a:r>
              <a:rPr sz="3100" b="1" spc="-20" dirty="0">
                <a:latin typeface="Cambria"/>
                <a:cs typeface="Cambria"/>
              </a:rPr>
              <a:t>sc</a:t>
            </a:r>
            <a:r>
              <a:rPr sz="3100" b="1" spc="-5" dirty="0">
                <a:latin typeface="Cambria"/>
                <a:cs typeface="Cambria"/>
              </a:rPr>
              <a:t>rota</a:t>
            </a:r>
            <a:r>
              <a:rPr sz="3100" b="1" dirty="0">
                <a:latin typeface="Cambria"/>
                <a:cs typeface="Cambria"/>
              </a:rPr>
              <a:t>l</a:t>
            </a:r>
            <a:r>
              <a:rPr sz="3100" b="1" spc="-105" dirty="0">
                <a:latin typeface="Times New Roman"/>
                <a:cs typeface="Times New Roman"/>
              </a:rPr>
              <a:t> </a:t>
            </a:r>
            <a:r>
              <a:rPr sz="3100" b="1" spc="-20" dirty="0">
                <a:latin typeface="Cambria"/>
                <a:cs typeface="Cambria"/>
              </a:rPr>
              <a:t>s</a:t>
            </a:r>
            <a:r>
              <a:rPr sz="3100" b="1" spc="-10" dirty="0">
                <a:latin typeface="Cambria"/>
                <a:cs typeface="Cambria"/>
              </a:rPr>
              <a:t>a</a:t>
            </a:r>
            <a:r>
              <a:rPr sz="3100" b="1" spc="-20" dirty="0">
                <a:latin typeface="Cambria"/>
                <a:cs typeface="Cambria"/>
              </a:rPr>
              <a:t>ck</a:t>
            </a:r>
            <a:endParaRPr sz="3100" dirty="0">
              <a:latin typeface="Cambria"/>
              <a:cs typeface="Cambria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drrashmi\Desktop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10" dirty="0"/>
              <a:t>S</a:t>
            </a:r>
            <a:r>
              <a:rPr lang="en-IN" spc="-30" dirty="0"/>
              <a:t>PACI</a:t>
            </a:r>
            <a:r>
              <a:rPr lang="en-IN" spc="-5" dirty="0"/>
              <a:t>N</a:t>
            </a:r>
            <a:r>
              <a:rPr lang="en-IN" dirty="0"/>
              <a:t>G</a:t>
            </a:r>
            <a:r>
              <a:rPr lang="en-IN" spc="-140" dirty="0">
                <a:latin typeface="Times New Roman"/>
                <a:cs typeface="Times New Roman"/>
              </a:rPr>
              <a:t> </a:t>
            </a:r>
            <a:r>
              <a:rPr lang="en-IN" dirty="0"/>
              <a:t>M</a:t>
            </a:r>
            <a:r>
              <a:rPr lang="en-IN" spc="-25" dirty="0"/>
              <a:t>E</a:t>
            </a:r>
            <a:r>
              <a:rPr lang="en-IN" dirty="0"/>
              <a:t>T</a:t>
            </a:r>
            <a:r>
              <a:rPr lang="en-IN" spc="-35" dirty="0"/>
              <a:t>H</a:t>
            </a:r>
            <a:r>
              <a:rPr lang="en-IN" spc="-40" dirty="0"/>
              <a:t>O</a:t>
            </a:r>
            <a:r>
              <a:rPr lang="en-IN" spc="-30" dirty="0"/>
              <a:t>D</a:t>
            </a:r>
            <a:r>
              <a:rPr lang="en-IN" spc="-10" dirty="0"/>
              <a:t>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spcBef>
                <a:spcPts val="0"/>
              </a:spcBef>
              <a:buClr>
                <a:srgbClr val="FFFFFF"/>
              </a:buClr>
              <a:buSzPct val="75000"/>
              <a:buFont typeface="Wingdings" pitchFamily="2" charset="2"/>
              <a:buChar char="v"/>
              <a:tabLst>
                <a:tab pos="355600" algn="l"/>
              </a:tabLst>
              <a:defRPr/>
            </a:pP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1.  R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hy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t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h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m</a:t>
            </a:r>
            <a:r>
              <a:rPr lang="en-IN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IN" spc="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M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t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h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o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d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s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.</a:t>
            </a:r>
          </a:p>
          <a:p>
            <a:pPr marL="445770" indent="-433070" fontAlgn="auto">
              <a:spcBef>
                <a:spcPts val="420"/>
              </a:spcBef>
              <a:spcAft>
                <a:spcPts val="0"/>
              </a:spcAft>
              <a:buClr>
                <a:srgbClr val="FFFFFF"/>
              </a:buClr>
              <a:buSzPct val="75000"/>
              <a:buFont typeface="OpenSymbol"/>
              <a:buChar char="❖"/>
              <a:tabLst>
                <a:tab pos="445770" algn="l"/>
              </a:tabLst>
              <a:defRPr/>
            </a:pPr>
            <a:r>
              <a:rPr lang="en-IN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2. B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r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r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i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r</a:t>
            </a:r>
            <a:r>
              <a:rPr lang="en-IN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IN" spc="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M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t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h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o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ds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.</a:t>
            </a:r>
          </a:p>
          <a:p>
            <a:pPr marL="445770" indent="-433070" fontAlgn="auto">
              <a:spcBef>
                <a:spcPts val="409"/>
              </a:spcBef>
              <a:spcAft>
                <a:spcPts val="0"/>
              </a:spcAft>
              <a:buClr>
                <a:srgbClr val="FFFFFF"/>
              </a:buClr>
              <a:buSzPct val="75000"/>
              <a:buFont typeface="OpenSymbol"/>
              <a:buChar char="❖"/>
              <a:tabLst>
                <a:tab pos="445770" algn="l"/>
              </a:tabLst>
              <a:defRPr/>
            </a:pP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3. C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h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mi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c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l</a:t>
            </a:r>
            <a:r>
              <a:rPr lang="en-IN" spc="-10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IN" spc="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M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t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h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o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d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s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.</a:t>
            </a:r>
          </a:p>
          <a:p>
            <a:pPr marL="445770" indent="-433070" fontAlgn="auto">
              <a:spcBef>
                <a:spcPts val="409"/>
              </a:spcBef>
              <a:spcAft>
                <a:spcPts val="0"/>
              </a:spcAft>
              <a:buClr>
                <a:srgbClr val="FFFFFF"/>
              </a:buClr>
              <a:buSzPct val="75000"/>
              <a:buFont typeface="OpenSymbol"/>
              <a:buChar char="❖"/>
              <a:tabLst>
                <a:tab pos="445770" algn="l"/>
              </a:tabLst>
              <a:defRPr/>
            </a:pP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4. Int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r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</a:t>
            </a:r>
            <a:r>
              <a:rPr lang="en-IN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u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t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r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ine</a:t>
            </a:r>
            <a:r>
              <a:rPr lang="en-IN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c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o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nt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r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c</a:t>
            </a:r>
            <a:r>
              <a:rPr lang="en-IN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pc="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p</a:t>
            </a:r>
            <a:r>
              <a:rPr lang="en-IN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t</a:t>
            </a:r>
            <a:r>
              <a:rPr lang="en-IN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i</a:t>
            </a:r>
            <a:r>
              <a:rPr lang="en-IN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ve</a:t>
            </a:r>
            <a:r>
              <a:rPr lang="en-IN" spc="-10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IN" spc="-20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lang="en-IN" spc="-25" dirty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lang="en-IN" spc="-20" dirty="0">
                <a:solidFill>
                  <a:srgbClr val="FFFFFF"/>
                </a:solidFill>
                <a:latin typeface="Cambria"/>
                <a:cs typeface="Cambria"/>
              </a:rPr>
              <a:t>v</a:t>
            </a:r>
            <a:r>
              <a:rPr lang="en-IN" spc="-15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lang="en-IN" spc="-10" dirty="0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lang="en-IN" spc="-25" dirty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lang="en-IN" spc="-15" dirty="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r>
              <a:rPr lang="en-IN" dirty="0">
                <a:solidFill>
                  <a:srgbClr val="FFFFFF"/>
                </a:solidFill>
                <a:latin typeface="Cambria"/>
                <a:cs typeface="Cambria"/>
              </a:rPr>
              <a:t>.</a:t>
            </a:r>
            <a:endParaRPr lang="en-IN" dirty="0">
              <a:latin typeface="Cambria"/>
              <a:cs typeface="Cambria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25" dirty="0"/>
              <a:t>RHYT</a:t>
            </a:r>
            <a:r>
              <a:rPr lang="en-IN" spc="-40" dirty="0"/>
              <a:t>H</a:t>
            </a:r>
            <a:r>
              <a:rPr lang="en-IN" dirty="0"/>
              <a:t>M</a:t>
            </a:r>
            <a:r>
              <a:rPr lang="en-IN" spc="-125" dirty="0">
                <a:latin typeface="Times New Roman"/>
                <a:cs typeface="Times New Roman"/>
              </a:rPr>
              <a:t> </a:t>
            </a:r>
            <a:r>
              <a:rPr lang="en-IN" dirty="0"/>
              <a:t>M</a:t>
            </a:r>
            <a:r>
              <a:rPr lang="en-IN" spc="-25" dirty="0"/>
              <a:t>ET</a:t>
            </a:r>
            <a:r>
              <a:rPr lang="en-IN" spc="-30" dirty="0"/>
              <a:t>H</a:t>
            </a:r>
            <a:r>
              <a:rPr lang="en-IN" spc="-10" dirty="0"/>
              <a:t>O</a:t>
            </a:r>
            <a:r>
              <a:rPr lang="en-IN" spc="-5" dirty="0"/>
              <a:t>DS</a:t>
            </a:r>
            <a:r>
              <a:rPr lang="en-IN" spc="-15" dirty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buClr>
                <a:srgbClr val="980000"/>
              </a:buClr>
              <a:buSzPct val="75000"/>
              <a:buNone/>
              <a:tabLst>
                <a:tab pos="355600" algn="l"/>
              </a:tabLst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1.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Calender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method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/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safe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period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method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/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natural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method.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marL="355600">
              <a:spcBef>
                <a:spcPts val="700"/>
              </a:spcBef>
              <a:buClr>
                <a:srgbClr val="980000"/>
              </a:buClr>
              <a:buSzPct val="75000"/>
              <a:buNone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-Depend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time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of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ovulation.</a:t>
            </a:r>
          </a:p>
          <a:p>
            <a:pPr marL="355600">
              <a:spcBef>
                <a:spcPts val="688"/>
              </a:spcBef>
              <a:buClr>
                <a:srgbClr val="980000"/>
              </a:buClr>
              <a:buSzPct val="75000"/>
              <a:buNone/>
              <a:tabLst>
                <a:tab pos="355600" algn="l"/>
              </a:tabLst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2.Dangerous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period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–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ovulation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occurs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14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day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&amp;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ovum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viable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for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48-72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hrs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&amp;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sperm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remain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alive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for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24-48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hrs.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pregnancy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occurs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if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coitus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occur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this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period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buClr>
                <a:srgbClr val="980000"/>
              </a:buClr>
              <a:buSzPct val="75000"/>
              <a:buNone/>
              <a:tabLst>
                <a:tab pos="355600" algn="l"/>
              </a:tabLst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3.Safe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period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–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rest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of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cycle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i.e.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5-6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days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after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mensturation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&amp;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5-6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days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before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next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cycle.</a:t>
            </a:r>
          </a:p>
          <a:p>
            <a:pPr marL="355600">
              <a:spcBef>
                <a:spcPts val="800"/>
              </a:spcBef>
              <a:buClr>
                <a:srgbClr val="980000"/>
              </a:buClr>
              <a:buSzPct val="75000"/>
              <a:buFont typeface="OpenSymbol" pitchFamily="2" charset="0"/>
              <a:buChar char="❖"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Advantage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–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most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natural</a:t>
            </a:r>
          </a:p>
          <a:p>
            <a:pPr marL="355600">
              <a:spcBef>
                <a:spcPts val="788"/>
              </a:spcBef>
              <a:buClr>
                <a:srgbClr val="980000"/>
              </a:buClr>
              <a:buSzPct val="75000"/>
              <a:buFont typeface="OpenSymbol" pitchFamily="2" charset="0"/>
              <a:buChar char="❖"/>
              <a:tabLst>
                <a:tab pos="355600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Disadvantage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–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most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unreliable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when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cycle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are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irregular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&amp;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ovulation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time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variable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5" dirty="0"/>
              <a:t>BARRI</a:t>
            </a:r>
            <a:r>
              <a:rPr lang="en-IN" dirty="0"/>
              <a:t>ER</a:t>
            </a:r>
            <a:r>
              <a:rPr lang="en-IN" spc="-135" dirty="0">
                <a:latin typeface="Times New Roman"/>
                <a:cs typeface="Times New Roman"/>
              </a:rPr>
              <a:t> </a:t>
            </a:r>
            <a:r>
              <a:rPr lang="en-IN" dirty="0"/>
              <a:t>M</a:t>
            </a:r>
            <a:r>
              <a:rPr lang="en-IN" spc="-25" dirty="0"/>
              <a:t>ET</a:t>
            </a:r>
            <a:r>
              <a:rPr lang="en-IN" spc="-40" dirty="0"/>
              <a:t>H</a:t>
            </a:r>
            <a:r>
              <a:rPr lang="en-IN" spc="-5" dirty="0"/>
              <a:t>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/>
            <a:r>
              <a:rPr lang="en-US" dirty="0">
                <a:solidFill>
                  <a:srgbClr val="FFFFFF"/>
                </a:solidFill>
                <a:latin typeface="Cambria" pitchFamily="18" charset="0"/>
              </a:rPr>
              <a:t>Flexible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Cambria" pitchFamily="18" charset="0"/>
              </a:rPr>
              <a:t>rim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Cambria" pitchFamily="18" charset="0"/>
              </a:rPr>
              <a:t>made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Cambria" pitchFamily="18" charset="0"/>
              </a:rPr>
              <a:t>up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Cambria" pitchFamily="18" charset="0"/>
              </a:rPr>
              <a:t>of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Cambria" pitchFamily="18" charset="0"/>
              </a:rPr>
              <a:t>spring.</a:t>
            </a:r>
            <a:endParaRPr lang="en-US" dirty="0">
              <a:latin typeface="Cambria" pitchFamily="18" charset="0"/>
            </a:endParaRPr>
          </a:p>
          <a:p>
            <a:pPr marL="355600">
              <a:spcBef>
                <a:spcPts val="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sz="31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1.M</a:t>
            </a:r>
            <a:r>
              <a:rPr lang="en-IN" sz="3100" b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E</a:t>
            </a:r>
            <a:r>
              <a:rPr lang="en-IN" sz="3100" b="1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C</a:t>
            </a:r>
            <a:r>
              <a:rPr lang="en-IN" sz="31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H</a:t>
            </a:r>
            <a:r>
              <a:rPr lang="en-IN" sz="3100" b="1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</a:t>
            </a:r>
            <a:r>
              <a:rPr lang="en-IN" sz="3100" b="1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N</a:t>
            </a:r>
            <a:r>
              <a:rPr lang="en-IN" sz="31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I</a:t>
            </a:r>
            <a:r>
              <a:rPr lang="en-IN" sz="3100" b="1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C</a:t>
            </a:r>
            <a:r>
              <a:rPr lang="en-IN" sz="31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</a:t>
            </a:r>
            <a:r>
              <a:rPr lang="en-IN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L</a:t>
            </a:r>
            <a:r>
              <a:rPr lang="en-IN" sz="3100" b="1" spc="-9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IN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.</a:t>
            </a:r>
          </a:p>
          <a:p>
            <a:pPr marL="355600">
              <a:spcBef>
                <a:spcPts val="0"/>
              </a:spcBef>
              <a:buClr>
                <a:srgbClr val="980000"/>
              </a:buClr>
              <a:buSzPct val="74193"/>
              <a:buNone/>
              <a:tabLst>
                <a:tab pos="355600" algn="l"/>
              </a:tabLst>
              <a:defRPr/>
            </a:pPr>
            <a:r>
              <a:rPr lang="en-IN" sz="2600" b="1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a. </a:t>
            </a:r>
            <a:r>
              <a:rPr lang="en-IN" sz="2600" b="1" spc="-1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Di</a:t>
            </a:r>
            <a:r>
              <a:rPr lang="en-IN" sz="2600" b="1" spc="-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</a:t>
            </a:r>
            <a:r>
              <a:rPr lang="en-IN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p</a:t>
            </a:r>
            <a:r>
              <a:rPr lang="en-IN" sz="2600" b="1" spc="-1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h</a:t>
            </a:r>
            <a:r>
              <a:rPr lang="en-IN" sz="2600" b="1" spc="-2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a</a:t>
            </a:r>
            <a:r>
              <a:rPr lang="en-IN" sz="2600" b="1" spc="-1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r</a:t>
            </a:r>
            <a:r>
              <a:rPr lang="en-IN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g</a:t>
            </a:r>
            <a:r>
              <a:rPr lang="en-IN" sz="2600" b="1" spc="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m</a:t>
            </a:r>
            <a:r>
              <a:rPr lang="en-IN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.</a:t>
            </a:r>
            <a:r>
              <a:rPr lang="en-IN" sz="2600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IN" sz="2600" dirty="0">
                <a:solidFill>
                  <a:srgbClr val="FFFFFF"/>
                </a:solidFill>
                <a:latin typeface="Cambria"/>
                <a:cs typeface="Cambria"/>
              </a:rPr>
              <a:t>–</a:t>
            </a:r>
            <a:endParaRPr lang="en-IN" sz="2600" dirty="0">
              <a:latin typeface="Cambria"/>
              <a:cs typeface="Cambria"/>
            </a:endParaRPr>
          </a:p>
          <a:p>
            <a:pPr marL="12700">
              <a:spcBef>
                <a:spcPts val="588"/>
              </a:spcBef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Cup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shaped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synthetic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rubber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plastic.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Inserted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into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vagina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over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the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cervix.</a:t>
            </a:r>
          </a:p>
          <a:p>
            <a:pPr marL="12700">
              <a:spcBef>
                <a:spcPts val="600"/>
              </a:spcBef>
              <a:buNone/>
            </a:pP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b.Cervical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caps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:</a:t>
            </a:r>
          </a:p>
          <a:p>
            <a:pPr marL="12700">
              <a:spcBef>
                <a:spcPts val="600"/>
              </a:spcBef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Smaller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than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Diaphargm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Applied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cervix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itself.</a:t>
            </a:r>
          </a:p>
          <a:p>
            <a:pPr marL="12700">
              <a:spcBef>
                <a:spcPts val="600"/>
              </a:spcBef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marL="12700">
              <a:spcBef>
                <a:spcPts val="600"/>
              </a:spcBef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</a:t>
            </a:r>
            <a:r>
              <a:rPr lang="en-IN" spc="-25" dirty="0"/>
              <a:t>EC</a:t>
            </a:r>
            <a:r>
              <a:rPr lang="en-IN" spc="-40" dirty="0"/>
              <a:t>H</a:t>
            </a:r>
            <a:r>
              <a:rPr lang="en-IN" spc="-30" dirty="0"/>
              <a:t>A</a:t>
            </a:r>
            <a:r>
              <a:rPr lang="en-IN" spc="-40" dirty="0"/>
              <a:t>N</a:t>
            </a:r>
            <a:r>
              <a:rPr lang="en-IN" spc="-5" dirty="0"/>
              <a:t>IC</a:t>
            </a:r>
            <a:r>
              <a:rPr lang="en-IN" spc="-10" dirty="0"/>
              <a:t>A</a:t>
            </a:r>
            <a:r>
              <a:rPr lang="en-IN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55600">
              <a:buClr>
                <a:srgbClr val="980000"/>
              </a:buClr>
              <a:buSzPct val="74000"/>
              <a:buNone/>
              <a:tabLst>
                <a:tab pos="355600" algn="l"/>
              </a:tabLst>
            </a:pPr>
            <a:r>
              <a:rPr 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Advantages</a:t>
            </a:r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.</a:t>
            </a:r>
          </a:p>
          <a:p>
            <a:pPr marL="755650" lvl="1">
              <a:spcBef>
                <a:spcPts val="638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Inexpensive.</a:t>
            </a: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not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require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medical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consultation.</a:t>
            </a:r>
          </a:p>
          <a:p>
            <a:pPr marL="355600">
              <a:spcBef>
                <a:spcPts val="775"/>
              </a:spcBef>
              <a:buClr>
                <a:srgbClr val="980000"/>
              </a:buClr>
              <a:buSzPct val="74000"/>
              <a:buNone/>
              <a:tabLst>
                <a:tab pos="355600" algn="l"/>
              </a:tabLst>
            </a:pPr>
            <a:r>
              <a:rPr 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Disadvantages</a:t>
            </a:r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.</a:t>
            </a:r>
          </a:p>
          <a:p>
            <a:pPr marL="755650" lvl="1">
              <a:spcBef>
                <a:spcPts val="638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Demonstration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by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trained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person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needed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for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proper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use.</a:t>
            </a:r>
          </a:p>
          <a:p>
            <a:pPr marL="755650" lvl="1">
              <a:spcBef>
                <a:spcPts val="650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Failure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most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common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–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due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displacement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of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device.</a:t>
            </a:r>
          </a:p>
          <a:p>
            <a:pPr marL="755650" lvl="1">
              <a:spcBef>
                <a:spcPts val="638"/>
              </a:spcBef>
              <a:buClr>
                <a:srgbClr val="656598"/>
              </a:buClr>
              <a:buSzPct val="65000"/>
              <a:buFont typeface="OpenSymbol" pitchFamily="2" charset="0"/>
              <a:buChar char="■"/>
              <a:tabLst>
                <a:tab pos="355600" algn="l"/>
              </a:tabLst>
            </a:pP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Cervicitis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(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inflammation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of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cervix)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&amp;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local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irritation.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1766</Words>
  <Application>Microsoft Office PowerPoint</Application>
  <PresentationFormat>On-screen Show (4:3)</PresentationFormat>
  <Paragraphs>360</Paragraphs>
  <Slides>45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INTRODUCTION</vt:lpstr>
      <vt:lpstr>THE CHARACTERISTICS OF AN  IDEAL CONTRACEPTIVE ARE LISTED BELOW</vt:lpstr>
      <vt:lpstr>CONTRACEPTIVE METHODS IN FEMALES</vt:lpstr>
      <vt:lpstr>SPACING METHODS</vt:lpstr>
      <vt:lpstr>RHYTHM METHODS.</vt:lpstr>
      <vt:lpstr>PowerPoint Presentation</vt:lpstr>
      <vt:lpstr>BARRIER METHODS</vt:lpstr>
      <vt:lpstr>MECHANICAL</vt:lpstr>
      <vt:lpstr>CHEMICAL</vt:lpstr>
      <vt:lpstr>CHEMICAL METHODS.</vt:lpstr>
      <vt:lpstr>STEROIDAL</vt:lpstr>
      <vt:lpstr>TYPES</vt:lpstr>
      <vt:lpstr>COMBINED PILL.</vt:lpstr>
      <vt:lpstr>COMBINED PILL</vt:lpstr>
      <vt:lpstr>SEQUENTIAL PILL</vt:lpstr>
      <vt:lpstr>POSTCOITAL</vt:lpstr>
      <vt:lpstr>OCP </vt:lpstr>
      <vt:lpstr>DEPOT PREPARATION. INJECTABLE</vt:lpstr>
      <vt:lpstr>SUB-DERMAL IMPLANTS</vt:lpstr>
      <vt:lpstr>VAGINAL RINGS.</vt:lpstr>
      <vt:lpstr>NON-STEROIDAL CONTRACEPTIVES</vt:lpstr>
      <vt:lpstr>INTRAUTERINE CONTRACEPTIVE DEVICE (IUCD)</vt:lpstr>
      <vt:lpstr>PowerPoint Presentation</vt:lpstr>
      <vt:lpstr>Cu – T.</vt:lpstr>
      <vt:lpstr>METHOD OF INSERTION.</vt:lpstr>
      <vt:lpstr>IUCD</vt:lpstr>
      <vt:lpstr>CONTRAINDICATIONS OF IUCD</vt:lpstr>
      <vt:lpstr>TERMINAL METHODS</vt:lpstr>
      <vt:lpstr>PowerPoint Presentation</vt:lpstr>
      <vt:lpstr>MEDICAL TERMINATION OF PREGNANCY</vt:lpstr>
      <vt:lpstr>MEDICAL TERMINATION OF PREGNANCY</vt:lpstr>
      <vt:lpstr>PREGNANCY VACCINES</vt:lpstr>
      <vt:lpstr>PowerPoint Presentation</vt:lpstr>
      <vt:lpstr>METHODS</vt:lpstr>
      <vt:lpstr>SPACING METHODS</vt:lpstr>
      <vt:lpstr>BARRIER METHOD–</vt:lpstr>
      <vt:lpstr>BARRIER METHOD</vt:lpstr>
      <vt:lpstr>CHEMICAL METHOD</vt:lpstr>
      <vt:lpstr>MALE PILL ( GOSSYPOL)</vt:lpstr>
      <vt:lpstr>HORMONAL PREPARATION</vt:lpstr>
      <vt:lpstr>CALCIUM CHANNEL BLOCKERS.</vt:lpstr>
      <vt:lpstr>TERMINAL METHODS.</vt:lpstr>
      <vt:lpstr>MISCELLANEOUS METHODS.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CONTRACEPTION</dc:title>
  <dc:creator>drrashmi</dc:creator>
  <cp:lastModifiedBy>ssunita23oct@gmail.com</cp:lastModifiedBy>
  <cp:revision>23</cp:revision>
  <dcterms:created xsi:type="dcterms:W3CDTF">2020-06-15T06:06:05Z</dcterms:created>
  <dcterms:modified xsi:type="dcterms:W3CDTF">2020-06-19T14:19:59Z</dcterms:modified>
</cp:coreProperties>
</file>