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Anti-diuretics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443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Mechanism of action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V2R: </a:t>
            </a:r>
            <a:r>
              <a:rPr lang="en-GB" dirty="0" smtClean="0"/>
              <a:t> </a:t>
            </a:r>
            <a:r>
              <a:rPr lang="en-GB" dirty="0"/>
              <a:t>Principal cells of collecting duct: increased </a:t>
            </a:r>
            <a:r>
              <a:rPr lang="en-GB" dirty="0" err="1"/>
              <a:t>aquaporins</a:t>
            </a:r>
            <a:r>
              <a:rPr lang="en-GB" dirty="0"/>
              <a:t> expression leading to increased water absorption      decreased urine formed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  </a:t>
            </a:r>
            <a:r>
              <a:rPr lang="en-GB" dirty="0"/>
              <a:t>Increased vasopressin regulated urea transporter expression in terminal CD cells </a:t>
            </a:r>
            <a:r>
              <a:rPr lang="en-GB" dirty="0" smtClean="0"/>
              <a:t>,     </a:t>
            </a:r>
            <a:r>
              <a:rPr lang="en-GB" dirty="0"/>
              <a:t>increased medullary </a:t>
            </a:r>
            <a:r>
              <a:rPr lang="en-GB" dirty="0" err="1"/>
              <a:t>hypertonicity</a:t>
            </a:r>
            <a:r>
              <a:rPr lang="en-GB" dirty="0"/>
              <a:t> </a:t>
            </a:r>
            <a:r>
              <a:rPr lang="en-GB" dirty="0" smtClean="0"/>
              <a:t>,increased </a:t>
            </a:r>
            <a:r>
              <a:rPr lang="en-GB" dirty="0"/>
              <a:t>water absorption </a:t>
            </a:r>
            <a:r>
              <a:rPr lang="en-GB" dirty="0" smtClean="0"/>
              <a:t>, </a:t>
            </a:r>
            <a:r>
              <a:rPr lang="en-GB" dirty="0"/>
              <a:t>decreased urine formed.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357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V1R: </a:t>
            </a:r>
            <a:r>
              <a:rPr lang="en-GB" dirty="0" smtClean="0"/>
              <a:t> </a:t>
            </a:r>
            <a:r>
              <a:rPr lang="en-GB" dirty="0"/>
              <a:t>Constricts vasa recta: diminished blood flow to inner medulla; reduces washing off effect and helps in maintaining high </a:t>
            </a:r>
            <a:r>
              <a:rPr lang="en-GB" dirty="0" err="1"/>
              <a:t>osmolarity</a:t>
            </a:r>
            <a:r>
              <a:rPr lang="en-GB" dirty="0"/>
              <a:t>; contributing to </a:t>
            </a:r>
            <a:r>
              <a:rPr lang="en-GB" dirty="0" err="1"/>
              <a:t>antidiuresis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9537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AVP interactions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Lithium, </a:t>
            </a:r>
            <a:r>
              <a:rPr lang="en-IN" dirty="0" err="1"/>
              <a:t>demelocycline</a:t>
            </a:r>
            <a:r>
              <a:rPr lang="en-IN" dirty="0"/>
              <a:t>; partially antagonise AVP action (limit CAMP formation</a:t>
            </a:r>
            <a:r>
              <a:rPr lang="en-IN" dirty="0" smtClean="0"/>
              <a:t>)</a:t>
            </a:r>
          </a:p>
          <a:p>
            <a:r>
              <a:rPr lang="en-IN" dirty="0" smtClean="0"/>
              <a:t> NSAIDS </a:t>
            </a:r>
            <a:r>
              <a:rPr lang="en-IN" dirty="0"/>
              <a:t>(indomethacin): augments AVP {increased renal PG synthesis}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Carbamazepine, </a:t>
            </a:r>
            <a:r>
              <a:rPr lang="en-IN" dirty="0" err="1"/>
              <a:t>chlorpropamide</a:t>
            </a:r>
            <a:r>
              <a:rPr lang="en-IN" dirty="0"/>
              <a:t>: potentiates AVP action on kidney.</a:t>
            </a:r>
          </a:p>
        </p:txBody>
      </p:sp>
    </p:spTree>
    <p:extLst>
      <p:ext uri="{BB962C8B-B14F-4D97-AF65-F5344CB8AC3E}">
        <p14:creationId xmlns:p14="http://schemas.microsoft.com/office/powerpoint/2010/main" val="319928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AVP uses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/>
              <a:t>Based on V2 actions: i. Diabetes </a:t>
            </a:r>
            <a:r>
              <a:rPr lang="en-IN" dirty="0" err="1"/>
              <a:t>insipidus</a:t>
            </a:r>
            <a:r>
              <a:rPr lang="en-IN" dirty="0"/>
              <a:t> ii. Bedwetting in children iii. </a:t>
            </a:r>
            <a:r>
              <a:rPr lang="en-IN" dirty="0" err="1"/>
              <a:t>Nocturia</a:t>
            </a:r>
            <a:r>
              <a:rPr lang="en-IN" dirty="0"/>
              <a:t> in adults </a:t>
            </a:r>
            <a:endParaRPr lang="en-IN" dirty="0" smtClean="0"/>
          </a:p>
          <a:p>
            <a:r>
              <a:rPr lang="en-IN" dirty="0" smtClean="0"/>
              <a:t>iv</a:t>
            </a:r>
            <a:r>
              <a:rPr lang="en-IN" dirty="0"/>
              <a:t>. Renal concentration test v. </a:t>
            </a:r>
            <a:r>
              <a:rPr lang="en-IN" dirty="0" err="1"/>
              <a:t>Hemophilia</a:t>
            </a:r>
            <a:r>
              <a:rPr lang="en-IN" dirty="0"/>
              <a:t>, von </a:t>
            </a:r>
            <a:r>
              <a:rPr lang="en-IN" dirty="0" err="1"/>
              <a:t>willebrand’s</a:t>
            </a:r>
            <a:r>
              <a:rPr lang="en-IN" dirty="0"/>
              <a:t> </a:t>
            </a:r>
            <a:r>
              <a:rPr lang="en-IN" dirty="0" smtClean="0"/>
              <a:t>disease</a:t>
            </a:r>
          </a:p>
          <a:p>
            <a:r>
              <a:rPr lang="en-IN" dirty="0" smtClean="0"/>
              <a:t>  </a:t>
            </a:r>
            <a:r>
              <a:rPr lang="en-IN" dirty="0"/>
              <a:t>Based on V1 actions: i. Bleeding </a:t>
            </a:r>
            <a:r>
              <a:rPr lang="en-IN" dirty="0" err="1"/>
              <a:t>esophageal</a:t>
            </a:r>
            <a:r>
              <a:rPr lang="en-IN" dirty="0"/>
              <a:t> </a:t>
            </a:r>
            <a:r>
              <a:rPr lang="en-IN" dirty="0" err="1"/>
              <a:t>varices</a:t>
            </a:r>
            <a:r>
              <a:rPr lang="en-IN" dirty="0"/>
              <a:t>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Before abdominal radiography</a:t>
            </a:r>
          </a:p>
        </p:txBody>
      </p:sp>
    </p:spTree>
    <p:extLst>
      <p:ext uri="{BB962C8B-B14F-4D97-AF65-F5344CB8AC3E}">
        <p14:creationId xmlns:p14="http://schemas.microsoft.com/office/powerpoint/2010/main" val="198956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Adverse effects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/>
              <a:t>Transient </a:t>
            </a:r>
            <a:r>
              <a:rPr lang="en-IN" dirty="0" smtClean="0"/>
              <a:t>headache</a:t>
            </a:r>
          </a:p>
          <a:p>
            <a:r>
              <a:rPr lang="en-IN" dirty="0" smtClean="0"/>
              <a:t>  </a:t>
            </a:r>
            <a:r>
              <a:rPr lang="en-IN" dirty="0"/>
              <a:t>Flushing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Nasal irritation • Congestion • Belching • Nausea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 err="1"/>
              <a:t>Hyponatremia</a:t>
            </a:r>
            <a:r>
              <a:rPr lang="en-IN" dirty="0"/>
              <a:t> and fluid retention </a:t>
            </a:r>
          </a:p>
        </p:txBody>
      </p:sp>
    </p:spTree>
    <p:extLst>
      <p:ext uri="{BB962C8B-B14F-4D97-AF65-F5344CB8AC3E}">
        <p14:creationId xmlns:p14="http://schemas.microsoft.com/office/powerpoint/2010/main" val="323617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Thiazides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Paradoxical anti-diuretic effect in DI • Short and brisk action • Low efficacy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Valuable in renal DI as AVP is ineffective • Induce state of sustained electrolyte depletion.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Reduce GFR and fluid load </a:t>
            </a:r>
            <a:r>
              <a:rPr lang="en-IN" dirty="0" smtClean="0"/>
              <a:t> </a:t>
            </a:r>
            <a:r>
              <a:rPr lang="en-IN" dirty="0"/>
              <a:t>Hydrochlorothiazide 25-50mg TDS</a:t>
            </a:r>
          </a:p>
        </p:txBody>
      </p:sp>
    </p:spTree>
    <p:extLst>
      <p:ext uri="{BB962C8B-B14F-4D97-AF65-F5344CB8AC3E}">
        <p14:creationId xmlns:p14="http://schemas.microsoft.com/office/powerpoint/2010/main" val="3201484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Other antidiuretics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 err="1"/>
              <a:t>Amiloride</a:t>
            </a:r>
            <a:r>
              <a:rPr lang="en-IN" dirty="0"/>
              <a:t>: indomethacin i. Drug of choice, reduce </a:t>
            </a:r>
            <a:r>
              <a:rPr lang="en-IN" dirty="0" err="1"/>
              <a:t>polyurea</a:t>
            </a:r>
            <a:r>
              <a:rPr lang="en-IN" dirty="0"/>
              <a:t> in renal DI. ii. Reduces renal PG synthesis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 err="1"/>
              <a:t>Chlorpropamide</a:t>
            </a:r>
            <a:r>
              <a:rPr lang="en-IN" dirty="0"/>
              <a:t>: i. long acting </a:t>
            </a:r>
            <a:r>
              <a:rPr lang="en-IN" dirty="0" err="1"/>
              <a:t>sulphonylurea</a:t>
            </a:r>
            <a:r>
              <a:rPr lang="en-IN" dirty="0"/>
              <a:t> oral </a:t>
            </a:r>
            <a:r>
              <a:rPr lang="en-IN" dirty="0" err="1"/>
              <a:t>hypoglycemic</a:t>
            </a:r>
            <a:r>
              <a:rPr lang="en-IN" dirty="0"/>
              <a:t> ii. Sensitizes the kidney to ADH action.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Carbamazepine: anti-epileptic</a:t>
            </a:r>
          </a:p>
        </p:txBody>
      </p:sp>
    </p:spTree>
    <p:extLst>
      <p:ext uri="{BB962C8B-B14F-4D97-AF65-F5344CB8AC3E}">
        <p14:creationId xmlns:p14="http://schemas.microsoft.com/office/powerpoint/2010/main" val="1907425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 marL="0" indent="0">
              <a:buNone/>
            </a:pPr>
            <a:r>
              <a:rPr lang="en-IN" sz="3600" dirty="0"/>
              <a:t> </a:t>
            </a:r>
            <a:r>
              <a:rPr lang="en-IN" sz="3600" dirty="0" smtClean="0"/>
              <a:t>                         </a:t>
            </a:r>
            <a:r>
              <a:rPr lang="en-IN" sz="4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56491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677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What are Anti-diuretics?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Substances that inhibit water excretion without affecting salt excretion. </a:t>
            </a:r>
            <a:r>
              <a:rPr lang="en-GB" dirty="0" smtClean="0"/>
              <a:t> </a:t>
            </a:r>
            <a:r>
              <a:rPr lang="en-GB" dirty="0"/>
              <a:t>Reduce urine output 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More precise term </a:t>
            </a:r>
            <a:r>
              <a:rPr lang="en-GB" dirty="0" smtClean="0"/>
              <a:t>anti-</a:t>
            </a:r>
            <a:r>
              <a:rPr lang="en-GB" dirty="0" err="1" smtClean="0"/>
              <a:t>aquaretics</a:t>
            </a:r>
            <a:endParaRPr lang="en-GB" dirty="0" smtClean="0"/>
          </a:p>
          <a:p>
            <a:r>
              <a:rPr lang="en-GB" dirty="0" smtClean="0"/>
              <a:t>  </a:t>
            </a:r>
            <a:r>
              <a:rPr lang="en-GB" dirty="0"/>
              <a:t>Primary indication - diabetes </a:t>
            </a:r>
            <a:r>
              <a:rPr lang="en-GB" dirty="0" err="1"/>
              <a:t>insipidus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705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Drug classification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• Anti-diuretic hormone: ADH/Vasopressin, </a:t>
            </a:r>
            <a:r>
              <a:rPr lang="en-IN" dirty="0" err="1"/>
              <a:t>Desmopressin</a:t>
            </a:r>
            <a:r>
              <a:rPr lang="en-IN" dirty="0"/>
              <a:t>, </a:t>
            </a:r>
            <a:r>
              <a:rPr lang="en-IN" dirty="0" err="1"/>
              <a:t>Lypressin</a:t>
            </a:r>
            <a:r>
              <a:rPr lang="en-IN" dirty="0"/>
              <a:t>, </a:t>
            </a:r>
            <a:r>
              <a:rPr lang="en-IN" dirty="0" err="1" smtClean="0"/>
              <a:t>Terlipressin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• Thiazide Diuretics: </a:t>
            </a:r>
            <a:r>
              <a:rPr lang="en-IN" dirty="0" err="1" smtClean="0"/>
              <a:t>amiloride</a:t>
            </a:r>
            <a:r>
              <a:rPr lang="en-IN" dirty="0" smtClean="0"/>
              <a:t>.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Miscellaneous</a:t>
            </a:r>
            <a:r>
              <a:rPr lang="en-IN" dirty="0"/>
              <a:t>: indomethacin, </a:t>
            </a:r>
            <a:r>
              <a:rPr lang="en-IN" dirty="0" err="1" smtClean="0"/>
              <a:t>chlorpropamide</a:t>
            </a:r>
            <a:r>
              <a:rPr lang="en-IN" dirty="0"/>
              <a:t>, carbamazepine</a:t>
            </a:r>
          </a:p>
        </p:txBody>
      </p:sp>
    </p:spTree>
    <p:extLst>
      <p:ext uri="{BB962C8B-B14F-4D97-AF65-F5344CB8AC3E}">
        <p14:creationId xmlns:p14="http://schemas.microsoft.com/office/powerpoint/2010/main" val="309667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/>
              <a:t>Synthesis: posterior pituitary secretes both ADH and oxytocin.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Regulation: </a:t>
            </a:r>
            <a:r>
              <a:rPr lang="en-IN" dirty="0" err="1"/>
              <a:t>osmoreceptors</a:t>
            </a:r>
            <a:r>
              <a:rPr lang="en-IN" dirty="0"/>
              <a:t> in hypothalamus volume receptors in left atrium, ventricles, pulmonary veins.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Stimulus: rise in plasma </a:t>
            </a:r>
            <a:r>
              <a:rPr lang="en-IN" dirty="0" err="1"/>
              <a:t>osmolarity</a:t>
            </a:r>
            <a:r>
              <a:rPr lang="en-IN" dirty="0"/>
              <a:t> contraction of ECF volume</a:t>
            </a:r>
            <a:r>
              <a:rPr lang="en-IN" dirty="0" smtClean="0"/>
              <a:t>. </a:t>
            </a:r>
            <a:r>
              <a:rPr lang="en-IN" dirty="0"/>
              <a:t>Human form: 8-arginine-vasopressin.</a:t>
            </a:r>
          </a:p>
        </p:txBody>
      </p:sp>
    </p:spTree>
    <p:extLst>
      <p:ext uri="{BB962C8B-B14F-4D97-AF65-F5344CB8AC3E}">
        <p14:creationId xmlns:p14="http://schemas.microsoft.com/office/powerpoint/2010/main" val="149243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ADH receptors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/>
              <a:t>G protein coupled cell membrane receptors • Types: V1 and V2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V1 receptors: all except on renal CD cells, </a:t>
            </a:r>
            <a:r>
              <a:rPr lang="en-IN" dirty="0" err="1"/>
              <a:t>AscLH</a:t>
            </a:r>
            <a:r>
              <a:rPr lang="en-IN" dirty="0"/>
              <a:t> cells and vascular endothelium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• Subtypes: V1a and V1b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V1a: vascular, uterine, visceral smooth muscle, adipose tissue, brain • V1b: anterior pituitary, brain and pancreas.</a:t>
            </a:r>
          </a:p>
        </p:txBody>
      </p:sp>
    </p:spTree>
    <p:extLst>
      <p:ext uri="{BB962C8B-B14F-4D97-AF65-F5344CB8AC3E}">
        <p14:creationId xmlns:p14="http://schemas.microsoft.com/office/powerpoint/2010/main" val="62538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ADH receptors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/>
              <a:t>V2 receptor: more sensitive 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location: </a:t>
            </a:r>
            <a:r>
              <a:rPr lang="en-IN" dirty="0" smtClean="0"/>
              <a:t> </a:t>
            </a:r>
            <a:r>
              <a:rPr lang="en-IN" dirty="0"/>
              <a:t>collecting duct in kidney: regulate water permeability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 err="1"/>
              <a:t>AscLH</a:t>
            </a:r>
            <a:r>
              <a:rPr lang="en-IN" dirty="0"/>
              <a:t> cells: activate Na/K/2Cl transporter </a:t>
            </a:r>
            <a:r>
              <a:rPr lang="en-IN" dirty="0" smtClean="0"/>
              <a:t>.     vascular </a:t>
            </a:r>
            <a:r>
              <a:rPr lang="en-IN" dirty="0"/>
              <a:t>endothelium: vasodilator</a:t>
            </a:r>
          </a:p>
        </p:txBody>
      </p:sp>
    </p:spTree>
    <p:extLst>
      <p:ext uri="{BB962C8B-B14F-4D97-AF65-F5344CB8AC3E}">
        <p14:creationId xmlns:p14="http://schemas.microsoft.com/office/powerpoint/2010/main" val="3890343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Actions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/>
              <a:t>Kidney: Acts on CD cells </a:t>
            </a:r>
            <a:r>
              <a:rPr lang="en-IN" dirty="0" smtClean="0"/>
              <a:t>, </a:t>
            </a:r>
            <a:r>
              <a:rPr lang="en-IN" dirty="0"/>
              <a:t>increase the </a:t>
            </a:r>
            <a:r>
              <a:rPr lang="en-IN" dirty="0" smtClean="0"/>
              <a:t>permeability. </a:t>
            </a:r>
            <a:r>
              <a:rPr lang="en-IN" dirty="0"/>
              <a:t>Water gets absorbed      concentrated urine (hyperosmolar urine with same </a:t>
            </a:r>
            <a:r>
              <a:rPr lang="en-IN" dirty="0" err="1"/>
              <a:t>osmolarity</a:t>
            </a:r>
            <a:r>
              <a:rPr lang="en-IN" dirty="0"/>
              <a:t> of the medulla</a:t>
            </a:r>
            <a:r>
              <a:rPr lang="en-IN" dirty="0" smtClean="0"/>
              <a:t>)</a:t>
            </a:r>
          </a:p>
          <a:p>
            <a:r>
              <a:rPr lang="en-IN" dirty="0" smtClean="0"/>
              <a:t>  </a:t>
            </a:r>
            <a:r>
              <a:rPr lang="en-IN" dirty="0"/>
              <a:t>Blood vessels: i. Constriction of blood vessels via v1 receptors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Raises BP </a:t>
            </a:r>
            <a:r>
              <a:rPr lang="en-IN" dirty="0"/>
              <a:t>,</a:t>
            </a:r>
            <a:r>
              <a:rPr lang="en-IN" dirty="0" smtClean="0"/>
              <a:t> </a:t>
            </a:r>
            <a:r>
              <a:rPr lang="en-IN" dirty="0"/>
              <a:t>Prolonged exposure causes smooth muscle hypertrophy.</a:t>
            </a:r>
          </a:p>
        </p:txBody>
      </p:sp>
    </p:spTree>
    <p:extLst>
      <p:ext uri="{BB962C8B-B14F-4D97-AF65-F5344CB8AC3E}">
        <p14:creationId xmlns:p14="http://schemas.microsoft.com/office/powerpoint/2010/main" val="228031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GIT: Increased peristalsis Evacuation and expulsion of gases • Uterus: i. Contraction due AVP acting on oxytocin receptors. ii. Increases sensitivity to oxytocin</a:t>
            </a:r>
            <a:r>
              <a:rPr lang="en-GB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CNS: </a:t>
            </a:r>
            <a:r>
              <a:rPr lang="en-IN" dirty="0" smtClean="0"/>
              <a:t> </a:t>
            </a:r>
            <a:r>
              <a:rPr lang="en-IN" dirty="0"/>
              <a:t>AVP doesn’t penetrate blood brain barrier </a:t>
            </a:r>
            <a:r>
              <a:rPr lang="en-IN" dirty="0" smtClean="0"/>
              <a:t>. </a:t>
            </a:r>
            <a:r>
              <a:rPr lang="en-IN" dirty="0"/>
              <a:t>Acts as a peptide neurotransmitter </a:t>
            </a:r>
            <a:r>
              <a:rPr lang="en-IN" dirty="0" smtClean="0"/>
              <a:t>. </a:t>
            </a:r>
            <a:r>
              <a:rPr lang="en-IN" dirty="0"/>
              <a:t>Regulation of temperature </a:t>
            </a:r>
            <a:r>
              <a:rPr lang="en-IN" dirty="0" smtClean="0"/>
              <a:t>. </a:t>
            </a:r>
            <a:r>
              <a:rPr lang="en-IN" dirty="0"/>
              <a:t>Systemic circulation </a:t>
            </a:r>
            <a:r>
              <a:rPr lang="en-IN" dirty="0" smtClean="0"/>
              <a:t>. </a:t>
            </a:r>
            <a:r>
              <a:rPr lang="en-IN" dirty="0"/>
              <a:t>Task learning </a:t>
            </a:r>
            <a:r>
              <a:rPr lang="en-IN" dirty="0" smtClean="0"/>
              <a:t>. </a:t>
            </a:r>
            <a:r>
              <a:rPr lang="en-IN" dirty="0"/>
              <a:t>ACTH release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06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Other uses: </a:t>
            </a:r>
            <a:r>
              <a:rPr lang="en-GB" dirty="0" smtClean="0"/>
              <a:t> </a:t>
            </a:r>
            <a:r>
              <a:rPr lang="en-GB" dirty="0"/>
              <a:t>Platelet aggregation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Hepatic </a:t>
            </a:r>
            <a:r>
              <a:rPr lang="en-GB" dirty="0" err="1"/>
              <a:t>glycogenolysis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Coagulation factor VIII </a:t>
            </a:r>
            <a:r>
              <a:rPr lang="en-GB" dirty="0" smtClean="0"/>
              <a:t>release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• Von </a:t>
            </a:r>
            <a:r>
              <a:rPr lang="en-GB" dirty="0" err="1"/>
              <a:t>willebrand’s</a:t>
            </a:r>
            <a:r>
              <a:rPr lang="en-GB" dirty="0"/>
              <a:t> factor release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861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608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Anti-diuretics </vt:lpstr>
      <vt:lpstr>What are Anti-diuretics? </vt:lpstr>
      <vt:lpstr>Drug classification </vt:lpstr>
      <vt:lpstr>ADH</vt:lpstr>
      <vt:lpstr>ADH receptors </vt:lpstr>
      <vt:lpstr>ADH receptors</vt:lpstr>
      <vt:lpstr>Actions </vt:lpstr>
      <vt:lpstr>Actions</vt:lpstr>
      <vt:lpstr>PowerPoint Presentation</vt:lpstr>
      <vt:lpstr>Mechanism of action </vt:lpstr>
      <vt:lpstr>PowerPoint Presentation</vt:lpstr>
      <vt:lpstr>AVP interactions </vt:lpstr>
      <vt:lpstr>AVP uses </vt:lpstr>
      <vt:lpstr>Adverse effects </vt:lpstr>
      <vt:lpstr>Thiazides</vt:lpstr>
      <vt:lpstr>Other antidiuretics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Anti-diuretics </dc:title>
  <dc:creator>Dr. Abhijeet Singh</dc:creator>
  <cp:lastModifiedBy>Dr. Abhijeet Singh</cp:lastModifiedBy>
  <cp:revision>6</cp:revision>
  <dcterms:created xsi:type="dcterms:W3CDTF">2006-08-16T00:00:00Z</dcterms:created>
  <dcterms:modified xsi:type="dcterms:W3CDTF">2020-07-11T02:30:21Z</dcterms:modified>
</cp:coreProperties>
</file>